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0" r:id="rId13"/>
    <p:sldId id="291" r:id="rId14"/>
    <p:sldId id="292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20104100" cy="11309350"/>
  <p:notesSz cx="20104100" cy="11309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2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708" y="66"/>
      </p:cViewPr>
      <p:guideLst>
        <p:guide orient="horz" pos="284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3916" y="2048252"/>
            <a:ext cx="18056267" cy="3292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3916" y="2048252"/>
            <a:ext cx="18056267" cy="3292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8838645" y="10798618"/>
            <a:ext cx="286384" cy="245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4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0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7.png"/><Relationship Id="rId3" Type="http://schemas.openxmlformats.org/officeDocument/2006/relationships/image" Target="../media/image31.png"/><Relationship Id="rId7" Type="http://schemas.openxmlformats.org/officeDocument/2006/relationships/image" Target="../media/image44.png"/><Relationship Id="rId12" Type="http://schemas.openxmlformats.org/officeDocument/2006/relationships/image" Target="../media/image5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4795" rIns="0" bIns="0" rtlCol="0">
            <a:spAutoFit/>
          </a:bodyPr>
          <a:lstStyle/>
          <a:p>
            <a:pPr marL="12700" marR="13335">
              <a:lnSpc>
                <a:spcPct val="79900"/>
              </a:lnSpc>
              <a:spcBef>
                <a:spcPts val="2085"/>
              </a:spcBef>
            </a:pPr>
            <a:r>
              <a:rPr spc="-260" dirty="0"/>
              <a:t>PAIO: </a:t>
            </a:r>
            <a:r>
              <a:rPr spc="-150" dirty="0"/>
              <a:t>General, Portable </a:t>
            </a:r>
            <a:r>
              <a:rPr spc="-114" dirty="0"/>
              <a:t>I/O  </a:t>
            </a:r>
            <a:r>
              <a:rPr spc="-155" dirty="0"/>
              <a:t>Optimizations </a:t>
            </a:r>
            <a:r>
              <a:rPr spc="-130" dirty="0"/>
              <a:t>with </a:t>
            </a:r>
            <a:r>
              <a:rPr spc="-140" dirty="0"/>
              <a:t>Minor</a:t>
            </a:r>
            <a:r>
              <a:rPr spc="-1080" dirty="0"/>
              <a:t> </a:t>
            </a:r>
            <a:r>
              <a:rPr spc="-175" dirty="0"/>
              <a:t>Application  </a:t>
            </a:r>
            <a:r>
              <a:rPr spc="-170" dirty="0"/>
              <a:t>Modifications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5816" y="5765446"/>
            <a:ext cx="15564485" cy="1928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44" marR="30480">
              <a:lnSpc>
                <a:spcPct val="100299"/>
              </a:lnSpc>
              <a:spcBef>
                <a:spcPts val="95"/>
              </a:spcBef>
            </a:pPr>
            <a:r>
              <a:rPr sz="3700" b="1" dirty="0">
                <a:latin typeface="Arial"/>
                <a:cs typeface="Arial"/>
              </a:rPr>
              <a:t>Ricardo </a:t>
            </a:r>
            <a:r>
              <a:rPr sz="3700" b="1" spc="5" dirty="0">
                <a:latin typeface="Arial"/>
                <a:cs typeface="Arial"/>
              </a:rPr>
              <a:t>Macedo</a:t>
            </a:r>
            <a:r>
              <a:rPr sz="3675" b="1" spc="7" baseline="20408" dirty="0">
                <a:latin typeface="Arial"/>
                <a:cs typeface="Arial"/>
              </a:rPr>
              <a:t>1</a:t>
            </a:r>
            <a:r>
              <a:rPr sz="3700" spc="5" dirty="0">
                <a:latin typeface="Arial"/>
                <a:cs typeface="Arial"/>
              </a:rPr>
              <a:t>, </a:t>
            </a:r>
            <a:r>
              <a:rPr sz="3700" spc="-30" dirty="0">
                <a:latin typeface="Arial"/>
                <a:cs typeface="Arial"/>
              </a:rPr>
              <a:t>Yusuke </a:t>
            </a:r>
            <a:r>
              <a:rPr sz="3700" spc="-40" dirty="0">
                <a:latin typeface="Arial"/>
                <a:cs typeface="Arial"/>
              </a:rPr>
              <a:t>Tanimura</a:t>
            </a:r>
            <a:r>
              <a:rPr sz="3675" spc="-60" baseline="20408" dirty="0">
                <a:latin typeface="Arial"/>
                <a:cs typeface="Arial"/>
              </a:rPr>
              <a:t>2</a:t>
            </a:r>
            <a:r>
              <a:rPr sz="3700" spc="-40" dirty="0">
                <a:latin typeface="Arial"/>
                <a:cs typeface="Arial"/>
              </a:rPr>
              <a:t>, </a:t>
            </a:r>
            <a:r>
              <a:rPr sz="3700" spc="5" dirty="0">
                <a:latin typeface="Arial"/>
                <a:cs typeface="Arial"/>
              </a:rPr>
              <a:t>Jason Haga</a:t>
            </a:r>
            <a:r>
              <a:rPr sz="3675" spc="7" baseline="20408" dirty="0">
                <a:latin typeface="Arial"/>
                <a:cs typeface="Arial"/>
              </a:rPr>
              <a:t>2</a:t>
            </a:r>
            <a:r>
              <a:rPr sz="3700" spc="5" dirty="0">
                <a:latin typeface="Arial"/>
                <a:cs typeface="Arial"/>
              </a:rPr>
              <a:t>, </a:t>
            </a:r>
            <a:r>
              <a:rPr sz="3700" spc="-10" dirty="0">
                <a:latin typeface="Arial"/>
                <a:cs typeface="Arial"/>
              </a:rPr>
              <a:t>Vijay </a:t>
            </a:r>
            <a:r>
              <a:rPr sz="3700" spc="5" dirty="0">
                <a:latin typeface="Arial"/>
                <a:cs typeface="Arial"/>
              </a:rPr>
              <a:t>Chidambaram</a:t>
            </a:r>
            <a:r>
              <a:rPr sz="3675" spc="7" baseline="20408" dirty="0">
                <a:latin typeface="Arial"/>
                <a:cs typeface="Arial"/>
              </a:rPr>
              <a:t>3</a:t>
            </a:r>
            <a:r>
              <a:rPr sz="3700" spc="5" dirty="0">
                <a:latin typeface="Arial"/>
                <a:cs typeface="Arial"/>
              </a:rPr>
              <a:t>,  José </a:t>
            </a:r>
            <a:r>
              <a:rPr sz="3700" dirty="0">
                <a:latin typeface="Arial"/>
                <a:cs typeface="Arial"/>
              </a:rPr>
              <a:t>Pereira</a:t>
            </a:r>
            <a:r>
              <a:rPr sz="3675" baseline="20408" dirty="0">
                <a:latin typeface="Arial"/>
                <a:cs typeface="Arial"/>
              </a:rPr>
              <a:t>1</a:t>
            </a:r>
            <a:r>
              <a:rPr sz="3700" dirty="0">
                <a:latin typeface="Arial"/>
                <a:cs typeface="Arial"/>
              </a:rPr>
              <a:t>, </a:t>
            </a:r>
            <a:r>
              <a:rPr sz="3700" spc="5" dirty="0">
                <a:latin typeface="Arial"/>
                <a:cs typeface="Arial"/>
              </a:rPr>
              <a:t>João</a:t>
            </a:r>
            <a:r>
              <a:rPr sz="3700" spc="-10" dirty="0">
                <a:latin typeface="Arial"/>
                <a:cs typeface="Arial"/>
              </a:rPr>
              <a:t> </a:t>
            </a:r>
            <a:r>
              <a:rPr sz="3700" spc="5" dirty="0">
                <a:latin typeface="Arial"/>
                <a:cs typeface="Arial"/>
              </a:rPr>
              <a:t>Paulo</a:t>
            </a:r>
            <a:r>
              <a:rPr sz="3675" spc="7" baseline="20408" dirty="0">
                <a:latin typeface="Arial"/>
                <a:cs typeface="Arial"/>
              </a:rPr>
              <a:t>1</a:t>
            </a:r>
            <a:endParaRPr sz="3675" baseline="20408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540"/>
              </a:spcBef>
            </a:pPr>
            <a:r>
              <a:rPr sz="2925" spc="22" baseline="19943" dirty="0">
                <a:solidFill>
                  <a:srgbClr val="5E5E5E"/>
                </a:solidFill>
                <a:latin typeface="Arial"/>
                <a:cs typeface="Arial"/>
              </a:rPr>
              <a:t>1 </a:t>
            </a:r>
            <a:r>
              <a:rPr sz="2950" spc="10" dirty="0">
                <a:solidFill>
                  <a:srgbClr val="5E5E5E"/>
                </a:solidFill>
                <a:latin typeface="Arial"/>
                <a:cs typeface="Arial"/>
              </a:rPr>
              <a:t>INESC TEC and </a:t>
            </a:r>
            <a:r>
              <a:rPr sz="2950" spc="5" dirty="0">
                <a:solidFill>
                  <a:srgbClr val="5E5E5E"/>
                </a:solidFill>
                <a:latin typeface="Arial"/>
                <a:cs typeface="Arial"/>
              </a:rPr>
              <a:t>University of Minho, </a:t>
            </a:r>
            <a:r>
              <a:rPr sz="2925" spc="22" baseline="19943" dirty="0">
                <a:solidFill>
                  <a:srgbClr val="5E5E5E"/>
                </a:solidFill>
                <a:latin typeface="Arial"/>
                <a:cs typeface="Arial"/>
              </a:rPr>
              <a:t>2 </a:t>
            </a:r>
            <a:r>
              <a:rPr sz="2950" spc="-60" dirty="0">
                <a:solidFill>
                  <a:srgbClr val="5E5E5E"/>
                </a:solidFill>
                <a:latin typeface="Arial"/>
                <a:cs typeface="Arial"/>
              </a:rPr>
              <a:t>AIST, </a:t>
            </a:r>
            <a:r>
              <a:rPr sz="2925" spc="22" baseline="19943" dirty="0">
                <a:solidFill>
                  <a:srgbClr val="5E5E5E"/>
                </a:solidFill>
                <a:latin typeface="Arial"/>
                <a:cs typeface="Arial"/>
              </a:rPr>
              <a:t>3 </a:t>
            </a:r>
            <a:r>
              <a:rPr sz="2950" spc="-20" dirty="0">
                <a:solidFill>
                  <a:srgbClr val="5E5E5E"/>
                </a:solidFill>
                <a:latin typeface="Arial"/>
                <a:cs typeface="Arial"/>
              </a:rPr>
              <a:t>UTAustin </a:t>
            </a:r>
            <a:r>
              <a:rPr sz="2950" spc="10" dirty="0">
                <a:solidFill>
                  <a:srgbClr val="5E5E5E"/>
                </a:solidFill>
                <a:latin typeface="Arial"/>
                <a:cs typeface="Arial"/>
              </a:rPr>
              <a:t>and VMware</a:t>
            </a:r>
            <a:r>
              <a:rPr sz="2950" spc="-2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5E5E5E"/>
                </a:solidFill>
                <a:latin typeface="Arial"/>
                <a:cs typeface="Arial"/>
              </a:rPr>
              <a:t>Research</a:t>
            </a:r>
            <a:endParaRPr sz="29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706" y="10210069"/>
            <a:ext cx="3506505" cy="642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3409" y="10097745"/>
            <a:ext cx="1506188" cy="9309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85848" y="10207166"/>
            <a:ext cx="2468635" cy="6137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18582" y="10149182"/>
            <a:ext cx="2900821" cy="828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45663" y="10290848"/>
            <a:ext cx="3337723" cy="5449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10</a:t>
            </a:fld>
            <a:endParaRPr spc="1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40190" y="470351"/>
            <a:ext cx="362394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-1375" dirty="0"/>
              <a:t>P</a:t>
            </a:r>
            <a:r>
              <a:rPr sz="12350" spc="-480" dirty="0"/>
              <a:t>A</a:t>
            </a:r>
            <a:r>
              <a:rPr sz="12350" spc="-35" dirty="0"/>
              <a:t>I</a:t>
            </a:r>
            <a:r>
              <a:rPr sz="12350" spc="15" dirty="0"/>
              <a:t>O</a:t>
            </a:r>
            <a:endParaRPr sz="12350"/>
          </a:p>
        </p:txBody>
      </p:sp>
      <p:sp>
        <p:nvSpPr>
          <p:cNvPr id="3" name="object 3"/>
          <p:cNvSpPr txBox="1"/>
          <p:nvPr/>
        </p:nvSpPr>
        <p:spPr>
          <a:xfrm>
            <a:off x="890015" y="2747049"/>
            <a:ext cx="18277840" cy="5768975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514984" indent="-502920">
              <a:lnSpc>
                <a:spcPct val="100000"/>
              </a:lnSpc>
              <a:spcBef>
                <a:spcPts val="2190"/>
              </a:spcBef>
              <a:buSzPct val="123611"/>
              <a:buFont typeface="Arial"/>
              <a:buChar char="•"/>
              <a:tabLst>
                <a:tab pos="514984" algn="l"/>
                <a:tab pos="515620" algn="l"/>
              </a:tabLst>
            </a:pPr>
            <a:r>
              <a:rPr sz="3600" b="1" spc="10" dirty="0">
                <a:latin typeface="Arial"/>
                <a:cs typeface="Arial"/>
              </a:rPr>
              <a:t>User-level </a:t>
            </a:r>
            <a:r>
              <a:rPr sz="3600" spc="40" dirty="0">
                <a:latin typeface="Arial"/>
                <a:cs typeface="Arial"/>
              </a:rPr>
              <a:t>framework </a:t>
            </a:r>
            <a:r>
              <a:rPr sz="3600" spc="50" dirty="0">
                <a:latin typeface="Arial"/>
                <a:cs typeface="Arial"/>
              </a:rPr>
              <a:t>for building </a:t>
            </a:r>
            <a:r>
              <a:rPr sz="3600" b="1" spc="25" dirty="0">
                <a:latin typeface="Arial"/>
                <a:cs typeface="Arial"/>
              </a:rPr>
              <a:t>portable </a:t>
            </a:r>
            <a:r>
              <a:rPr sz="3600" spc="35" dirty="0">
                <a:latin typeface="Arial"/>
                <a:cs typeface="Arial"/>
              </a:rPr>
              <a:t>and </a:t>
            </a:r>
            <a:r>
              <a:rPr sz="3600" b="1" spc="-5" dirty="0">
                <a:latin typeface="Arial"/>
                <a:cs typeface="Arial"/>
              </a:rPr>
              <a:t>generally </a:t>
            </a:r>
            <a:r>
              <a:rPr sz="3600" b="1" spc="15" dirty="0">
                <a:latin typeface="Arial"/>
                <a:cs typeface="Arial"/>
              </a:rPr>
              <a:t>applicable</a:t>
            </a:r>
            <a:r>
              <a:rPr sz="3600" b="1" spc="-90" dirty="0">
                <a:latin typeface="Arial"/>
                <a:cs typeface="Arial"/>
              </a:rPr>
              <a:t> </a:t>
            </a:r>
            <a:r>
              <a:rPr sz="3600" spc="45" dirty="0">
                <a:latin typeface="Arial"/>
                <a:cs typeface="Arial"/>
              </a:rPr>
              <a:t>optimizations</a:t>
            </a:r>
            <a:endParaRPr sz="3600">
              <a:latin typeface="Arial"/>
              <a:cs typeface="Arial"/>
            </a:endParaRPr>
          </a:p>
          <a:p>
            <a:pPr marL="514984" indent="-502920">
              <a:lnSpc>
                <a:spcPct val="100000"/>
              </a:lnSpc>
              <a:spcBef>
                <a:spcPts val="3410"/>
              </a:spcBef>
              <a:buSzPct val="123611"/>
              <a:buChar char="•"/>
              <a:tabLst>
                <a:tab pos="514984" algn="l"/>
                <a:tab pos="515620" algn="l"/>
              </a:tabLst>
            </a:pPr>
            <a:r>
              <a:rPr sz="3600" spc="80" dirty="0">
                <a:latin typeface="Arial"/>
                <a:cs typeface="Arial"/>
              </a:rPr>
              <a:t>Adopts </a:t>
            </a:r>
            <a:r>
              <a:rPr sz="3600" spc="10" dirty="0">
                <a:latin typeface="Arial"/>
                <a:cs typeface="Arial"/>
              </a:rPr>
              <a:t>ideas </a:t>
            </a:r>
            <a:r>
              <a:rPr sz="3600" spc="45" dirty="0">
                <a:latin typeface="Arial"/>
                <a:cs typeface="Arial"/>
              </a:rPr>
              <a:t>from </a:t>
            </a:r>
            <a:r>
              <a:rPr sz="3600" b="1" spc="50" dirty="0">
                <a:latin typeface="Arial"/>
                <a:cs typeface="Arial"/>
              </a:rPr>
              <a:t>Software-Defined</a:t>
            </a:r>
            <a:r>
              <a:rPr sz="3600" b="1" spc="-120" dirty="0">
                <a:latin typeface="Arial"/>
                <a:cs typeface="Arial"/>
              </a:rPr>
              <a:t> </a:t>
            </a:r>
            <a:r>
              <a:rPr sz="3600" b="1" spc="30" dirty="0">
                <a:latin typeface="Arial"/>
                <a:cs typeface="Arial"/>
              </a:rPr>
              <a:t>Storage</a:t>
            </a:r>
            <a:endParaRPr sz="3600">
              <a:latin typeface="Arial"/>
              <a:cs typeface="Arial"/>
            </a:endParaRPr>
          </a:p>
          <a:p>
            <a:pPr marL="1017905" lvl="1" indent="-502920">
              <a:lnSpc>
                <a:spcPct val="100000"/>
              </a:lnSpc>
              <a:spcBef>
                <a:spcPts val="3404"/>
              </a:spcBef>
              <a:buSzPct val="123611"/>
              <a:buChar char="•"/>
              <a:tabLst>
                <a:tab pos="1017269" algn="l"/>
                <a:tab pos="1017905" algn="l"/>
              </a:tabLst>
            </a:pPr>
            <a:r>
              <a:rPr sz="3600" spc="30" dirty="0">
                <a:solidFill>
                  <a:srgbClr val="4F4F50"/>
                </a:solidFill>
                <a:latin typeface="Arial"/>
                <a:cs typeface="Arial"/>
              </a:rPr>
              <a:t>I/O </a:t>
            </a:r>
            <a:r>
              <a:rPr sz="3600" spc="45" dirty="0">
                <a:solidFill>
                  <a:srgbClr val="4F4F50"/>
                </a:solidFill>
                <a:latin typeface="Arial"/>
                <a:cs typeface="Arial"/>
              </a:rPr>
              <a:t>optimizations </a:t>
            </a:r>
            <a:r>
              <a:rPr sz="3600" spc="-60" dirty="0">
                <a:solidFill>
                  <a:srgbClr val="4F4F50"/>
                </a:solidFill>
                <a:latin typeface="Arial"/>
                <a:cs typeface="Arial"/>
              </a:rPr>
              <a:t>are </a:t>
            </a:r>
            <a:r>
              <a:rPr sz="3600" spc="45" dirty="0">
                <a:solidFill>
                  <a:srgbClr val="4F4F50"/>
                </a:solidFill>
                <a:latin typeface="Arial"/>
                <a:cs typeface="Arial"/>
              </a:rPr>
              <a:t>implemented </a:t>
            </a:r>
            <a:r>
              <a:rPr sz="3600" b="1" i="1" dirty="0">
                <a:solidFill>
                  <a:srgbClr val="4F4F50"/>
                </a:solidFill>
                <a:latin typeface="Arial"/>
                <a:cs typeface="Arial"/>
              </a:rPr>
              <a:t>outside </a:t>
            </a:r>
            <a:r>
              <a:rPr sz="3600" spc="50" dirty="0">
                <a:solidFill>
                  <a:srgbClr val="4F4F50"/>
                </a:solidFill>
                <a:latin typeface="Arial"/>
                <a:cs typeface="Arial"/>
              </a:rPr>
              <a:t>applications </a:t>
            </a:r>
            <a:r>
              <a:rPr sz="3600" spc="-25" dirty="0">
                <a:solidFill>
                  <a:srgbClr val="4F4F50"/>
                </a:solidFill>
                <a:latin typeface="Arial"/>
                <a:cs typeface="Arial"/>
              </a:rPr>
              <a:t>as </a:t>
            </a:r>
            <a:r>
              <a:rPr sz="3600" b="1" spc="60" dirty="0">
                <a:solidFill>
                  <a:srgbClr val="4F4F50"/>
                </a:solidFill>
                <a:latin typeface="Arial"/>
                <a:cs typeface="Arial"/>
              </a:rPr>
              <a:t>data </a:t>
            </a:r>
            <a:r>
              <a:rPr sz="3600" b="1" spc="10" dirty="0">
                <a:solidFill>
                  <a:srgbClr val="4F4F50"/>
                </a:solidFill>
                <a:latin typeface="Arial"/>
                <a:cs typeface="Arial"/>
              </a:rPr>
              <a:t>plane</a:t>
            </a:r>
            <a:r>
              <a:rPr sz="3600" b="1" spc="-70" dirty="0">
                <a:solidFill>
                  <a:srgbClr val="4F4F50"/>
                </a:solidFill>
                <a:latin typeface="Arial"/>
                <a:cs typeface="Arial"/>
              </a:rPr>
              <a:t> </a:t>
            </a:r>
            <a:r>
              <a:rPr sz="3600" b="1" spc="20" dirty="0">
                <a:solidFill>
                  <a:srgbClr val="4F4F50"/>
                </a:solidFill>
                <a:latin typeface="Arial"/>
                <a:cs typeface="Arial"/>
              </a:rPr>
              <a:t>stages</a:t>
            </a:r>
            <a:endParaRPr sz="3600">
              <a:latin typeface="Arial"/>
              <a:cs typeface="Arial"/>
            </a:endParaRPr>
          </a:p>
          <a:p>
            <a:pPr marL="1017905" lvl="1" indent="-502920">
              <a:lnSpc>
                <a:spcPct val="100000"/>
              </a:lnSpc>
              <a:spcBef>
                <a:spcPts val="3410"/>
              </a:spcBef>
              <a:buSzPct val="123611"/>
              <a:buFont typeface="Arial"/>
              <a:buChar char="•"/>
              <a:tabLst>
                <a:tab pos="1017269" algn="l"/>
                <a:tab pos="1017905" algn="l"/>
              </a:tabLst>
            </a:pPr>
            <a:r>
              <a:rPr sz="3600" b="1" spc="25" dirty="0">
                <a:solidFill>
                  <a:srgbClr val="4F4F50"/>
                </a:solidFill>
                <a:latin typeface="Arial"/>
                <a:cs typeface="Arial"/>
              </a:rPr>
              <a:t>Stages </a:t>
            </a:r>
            <a:r>
              <a:rPr sz="3600" spc="-60" dirty="0">
                <a:solidFill>
                  <a:srgbClr val="4F4F50"/>
                </a:solidFill>
                <a:latin typeface="Arial"/>
                <a:cs typeface="Arial"/>
              </a:rPr>
              <a:t>are </a:t>
            </a:r>
            <a:r>
              <a:rPr sz="3600" spc="50" dirty="0">
                <a:solidFill>
                  <a:srgbClr val="4F4F50"/>
                </a:solidFill>
                <a:latin typeface="Arial"/>
                <a:cs typeface="Arial"/>
              </a:rPr>
              <a:t>controlled </a:t>
            </a:r>
            <a:r>
              <a:rPr sz="3600" spc="40" dirty="0">
                <a:solidFill>
                  <a:srgbClr val="4F4F50"/>
                </a:solidFill>
                <a:latin typeface="Arial"/>
                <a:cs typeface="Arial"/>
              </a:rPr>
              <a:t>through </a:t>
            </a:r>
            <a:r>
              <a:rPr sz="3600" spc="-55" dirty="0">
                <a:solidFill>
                  <a:srgbClr val="4F4F50"/>
                </a:solidFill>
                <a:latin typeface="Arial"/>
                <a:cs typeface="Arial"/>
              </a:rPr>
              <a:t>a </a:t>
            </a:r>
            <a:r>
              <a:rPr sz="3600" b="1" dirty="0">
                <a:solidFill>
                  <a:srgbClr val="4F4F50"/>
                </a:solidFill>
                <a:latin typeface="Arial"/>
                <a:cs typeface="Arial"/>
              </a:rPr>
              <a:t>control </a:t>
            </a:r>
            <a:r>
              <a:rPr sz="3600" b="1" spc="10" dirty="0">
                <a:solidFill>
                  <a:srgbClr val="4F4F50"/>
                </a:solidFill>
                <a:latin typeface="Arial"/>
                <a:cs typeface="Arial"/>
              </a:rPr>
              <a:t>plane </a:t>
            </a:r>
            <a:r>
              <a:rPr sz="3600" spc="50" dirty="0">
                <a:solidFill>
                  <a:srgbClr val="4F4F50"/>
                </a:solidFill>
                <a:latin typeface="Arial"/>
                <a:cs typeface="Arial"/>
              </a:rPr>
              <a:t>for coordinated </a:t>
            </a:r>
            <a:r>
              <a:rPr sz="3600" spc="35" dirty="0">
                <a:solidFill>
                  <a:srgbClr val="4F4F50"/>
                </a:solidFill>
                <a:latin typeface="Arial"/>
                <a:cs typeface="Arial"/>
              </a:rPr>
              <a:t>access </a:t>
            </a:r>
            <a:r>
              <a:rPr sz="3600" spc="110" dirty="0">
                <a:solidFill>
                  <a:srgbClr val="4F4F50"/>
                </a:solidFill>
                <a:latin typeface="Arial"/>
                <a:cs typeface="Arial"/>
              </a:rPr>
              <a:t>to</a:t>
            </a:r>
            <a:r>
              <a:rPr sz="3600" spc="-15" dirty="0">
                <a:solidFill>
                  <a:srgbClr val="4F4F5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4F4F50"/>
                </a:solidFill>
                <a:latin typeface="Arial"/>
                <a:cs typeface="Arial"/>
              </a:rPr>
              <a:t>resources</a:t>
            </a:r>
            <a:endParaRPr sz="3600">
              <a:latin typeface="Arial"/>
              <a:cs typeface="Arial"/>
            </a:endParaRPr>
          </a:p>
          <a:p>
            <a:pPr marL="473075" indent="-461009">
              <a:lnSpc>
                <a:spcPct val="100000"/>
              </a:lnSpc>
              <a:spcBef>
                <a:spcPts val="3404"/>
              </a:spcBef>
              <a:buSzPct val="123611"/>
              <a:buChar char="•"/>
              <a:tabLst>
                <a:tab pos="473075" algn="l"/>
                <a:tab pos="473709" algn="l"/>
              </a:tabLst>
            </a:pPr>
            <a:r>
              <a:rPr sz="3600" spc="-20" dirty="0">
                <a:latin typeface="Arial"/>
                <a:cs typeface="Arial"/>
              </a:rPr>
              <a:t>Enables </a:t>
            </a:r>
            <a:r>
              <a:rPr sz="3600" spc="30" dirty="0">
                <a:latin typeface="Arial"/>
                <a:cs typeface="Arial"/>
              </a:rPr>
              <a:t>the </a:t>
            </a:r>
            <a:r>
              <a:rPr sz="3600" spc="45" dirty="0">
                <a:latin typeface="Arial"/>
                <a:cs typeface="Arial"/>
              </a:rPr>
              <a:t>propagation </a:t>
            </a:r>
            <a:r>
              <a:rPr sz="3600" spc="75" dirty="0">
                <a:latin typeface="Arial"/>
                <a:cs typeface="Arial"/>
              </a:rPr>
              <a:t>of </a:t>
            </a:r>
            <a:r>
              <a:rPr sz="3600" spc="40" dirty="0">
                <a:latin typeface="Arial"/>
                <a:cs typeface="Arial"/>
              </a:rPr>
              <a:t>application-level information through </a:t>
            </a:r>
            <a:r>
              <a:rPr sz="3600" b="1" spc="30" dirty="0">
                <a:latin typeface="Arial"/>
                <a:cs typeface="Arial"/>
              </a:rPr>
              <a:t>context</a:t>
            </a:r>
            <a:r>
              <a:rPr sz="3600" b="1" spc="-85" dirty="0">
                <a:latin typeface="Arial"/>
                <a:cs typeface="Arial"/>
              </a:rPr>
              <a:t> </a:t>
            </a:r>
            <a:r>
              <a:rPr sz="3600" b="1" spc="10" dirty="0">
                <a:latin typeface="Arial"/>
                <a:cs typeface="Arial"/>
              </a:rPr>
              <a:t>propagation</a:t>
            </a:r>
            <a:endParaRPr sz="3600">
              <a:latin typeface="Arial"/>
              <a:cs typeface="Arial"/>
            </a:endParaRPr>
          </a:p>
          <a:p>
            <a:pPr marL="473075" indent="-461009">
              <a:lnSpc>
                <a:spcPct val="100000"/>
              </a:lnSpc>
              <a:spcBef>
                <a:spcPts val="3410"/>
              </a:spcBef>
              <a:buSzPct val="123611"/>
              <a:buChar char="•"/>
              <a:tabLst>
                <a:tab pos="473075" algn="l"/>
                <a:tab pos="473709" algn="l"/>
              </a:tabLst>
            </a:pPr>
            <a:r>
              <a:rPr sz="3600" spc="40" dirty="0">
                <a:latin typeface="Arial"/>
                <a:cs typeface="Arial"/>
              </a:rPr>
              <a:t>Porting </a:t>
            </a:r>
            <a:r>
              <a:rPr sz="3600" spc="30" dirty="0">
                <a:latin typeface="Arial"/>
                <a:cs typeface="Arial"/>
              </a:rPr>
              <a:t>I/O </a:t>
            </a:r>
            <a:r>
              <a:rPr sz="3600" spc="-15" dirty="0">
                <a:latin typeface="Arial"/>
                <a:cs typeface="Arial"/>
              </a:rPr>
              <a:t>layers </a:t>
            </a:r>
            <a:r>
              <a:rPr sz="3600" spc="110" dirty="0">
                <a:latin typeface="Arial"/>
                <a:cs typeface="Arial"/>
              </a:rPr>
              <a:t>to </a:t>
            </a:r>
            <a:r>
              <a:rPr sz="3600" spc="-10" dirty="0">
                <a:latin typeface="Arial"/>
                <a:cs typeface="Arial"/>
              </a:rPr>
              <a:t>use </a:t>
            </a:r>
            <a:r>
              <a:rPr sz="3600" spc="-120" dirty="0">
                <a:latin typeface="Arial"/>
                <a:cs typeface="Arial"/>
              </a:rPr>
              <a:t>PAIO </a:t>
            </a:r>
            <a:r>
              <a:rPr sz="3600" spc="-10" dirty="0">
                <a:latin typeface="Arial"/>
                <a:cs typeface="Arial"/>
              </a:rPr>
              <a:t>requires </a:t>
            </a:r>
            <a:r>
              <a:rPr sz="3600" b="1" dirty="0">
                <a:latin typeface="Arial"/>
                <a:cs typeface="Arial"/>
              </a:rPr>
              <a:t>none </a:t>
            </a:r>
            <a:r>
              <a:rPr sz="3600" b="1" spc="45" dirty="0">
                <a:latin typeface="Arial"/>
                <a:cs typeface="Arial"/>
              </a:rPr>
              <a:t>to </a:t>
            </a:r>
            <a:r>
              <a:rPr sz="3600" b="1" dirty="0">
                <a:latin typeface="Arial"/>
                <a:cs typeface="Arial"/>
              </a:rPr>
              <a:t>minor </a:t>
            </a:r>
            <a:r>
              <a:rPr sz="3600" spc="80" dirty="0">
                <a:latin typeface="Arial"/>
                <a:cs typeface="Arial"/>
              </a:rPr>
              <a:t>code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changes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6" y="888736"/>
            <a:ext cx="7123133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270" dirty="0"/>
              <a:t>PAIO</a:t>
            </a:r>
            <a:r>
              <a:rPr sz="7000" spc="-345" dirty="0"/>
              <a:t> </a:t>
            </a:r>
            <a:r>
              <a:rPr lang="en-US" sz="7000" spc="-165" dirty="0"/>
              <a:t>D</a:t>
            </a:r>
            <a:r>
              <a:rPr sz="7000" spc="-165" dirty="0"/>
              <a:t>esign</a:t>
            </a:r>
            <a:endParaRPr sz="7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473648" y="6023610"/>
            <a:ext cx="16671925" cy="5285740"/>
            <a:chOff x="226381" y="3887633"/>
            <a:chExt cx="16671925" cy="5285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53" y="3887633"/>
              <a:ext cx="13692190" cy="46860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6381" y="7951480"/>
              <a:ext cx="3026410" cy="1222375"/>
            </a:xfrm>
            <a:custGeom>
              <a:avLst/>
              <a:gdLst/>
              <a:ahLst/>
              <a:cxnLst/>
              <a:rect l="l" t="t" r="r" b="b"/>
              <a:pathLst>
                <a:path w="3026410" h="1222375">
                  <a:moveTo>
                    <a:pt x="3026095" y="0"/>
                  </a:moveTo>
                  <a:lnTo>
                    <a:pt x="0" y="0"/>
                  </a:lnTo>
                  <a:lnTo>
                    <a:pt x="0" y="1221896"/>
                  </a:lnTo>
                  <a:lnTo>
                    <a:pt x="3026095" y="1221896"/>
                  </a:lnTo>
                  <a:lnTo>
                    <a:pt x="3026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253044" y="3233624"/>
            <a:ext cx="3803015" cy="1222375"/>
          </a:xfrm>
          <a:custGeom>
            <a:avLst/>
            <a:gdLst/>
            <a:ahLst/>
            <a:cxnLst/>
            <a:rect l="l" t="t" r="r" b="b"/>
            <a:pathLst>
              <a:path w="3803015" h="1222375">
                <a:moveTo>
                  <a:pt x="3802506" y="0"/>
                </a:moveTo>
                <a:lnTo>
                  <a:pt x="0" y="0"/>
                </a:lnTo>
                <a:lnTo>
                  <a:pt x="0" y="1221896"/>
                </a:lnTo>
                <a:lnTo>
                  <a:pt x="3802506" y="1221896"/>
                </a:lnTo>
                <a:lnTo>
                  <a:pt x="38025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11</a:t>
            </a:fld>
            <a:endParaRPr spc="1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9B8E3-E40A-D4A9-6CFB-9D901F6B9124}"/>
              </a:ext>
            </a:extLst>
          </p:cNvPr>
          <p:cNvSpPr txBox="1"/>
          <p:nvPr/>
        </p:nvSpPr>
        <p:spPr>
          <a:xfrm>
            <a:off x="1023917" y="2392754"/>
            <a:ext cx="20109707" cy="497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Decoupled design that separated policies(control plane) and mechanisms(stage)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Stage routes all requests to PAIO before submitted to the file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Main components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I/O differentiation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I/O enforcement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Control plane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6" y="888736"/>
            <a:ext cx="7123133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spc="-270" dirty="0"/>
              <a:t>I/O Differentiation</a:t>
            </a:r>
            <a:endParaRPr sz="7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473648" y="6023610"/>
            <a:ext cx="16671925" cy="5285740"/>
            <a:chOff x="226381" y="3887633"/>
            <a:chExt cx="16671925" cy="5285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53" y="3887633"/>
              <a:ext cx="13692190" cy="46860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6381" y="7951480"/>
              <a:ext cx="3026410" cy="1222375"/>
            </a:xfrm>
            <a:custGeom>
              <a:avLst/>
              <a:gdLst/>
              <a:ahLst/>
              <a:cxnLst/>
              <a:rect l="l" t="t" r="r" b="b"/>
              <a:pathLst>
                <a:path w="3026410" h="1222375">
                  <a:moveTo>
                    <a:pt x="3026095" y="0"/>
                  </a:moveTo>
                  <a:lnTo>
                    <a:pt x="0" y="0"/>
                  </a:lnTo>
                  <a:lnTo>
                    <a:pt x="0" y="1221896"/>
                  </a:lnTo>
                  <a:lnTo>
                    <a:pt x="3026095" y="1221896"/>
                  </a:lnTo>
                  <a:lnTo>
                    <a:pt x="3026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253044" y="3233624"/>
            <a:ext cx="3803015" cy="1222375"/>
          </a:xfrm>
          <a:custGeom>
            <a:avLst/>
            <a:gdLst/>
            <a:ahLst/>
            <a:cxnLst/>
            <a:rect l="l" t="t" r="r" b="b"/>
            <a:pathLst>
              <a:path w="3803015" h="1222375">
                <a:moveTo>
                  <a:pt x="3802506" y="0"/>
                </a:moveTo>
                <a:lnTo>
                  <a:pt x="0" y="0"/>
                </a:lnTo>
                <a:lnTo>
                  <a:pt x="0" y="1221896"/>
                </a:lnTo>
                <a:lnTo>
                  <a:pt x="3802506" y="1221896"/>
                </a:lnTo>
                <a:lnTo>
                  <a:pt x="38025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12</a:t>
            </a:fld>
            <a:endParaRPr spc="1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9B8E3-E40A-D4A9-6CFB-9D901F6B9124}"/>
              </a:ext>
            </a:extLst>
          </p:cNvPr>
          <p:cNvSpPr txBox="1"/>
          <p:nvPr/>
        </p:nvSpPr>
        <p:spPr>
          <a:xfrm>
            <a:off x="1023917" y="2392754"/>
            <a:ext cx="20109707" cy="331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Classify and differentiate requests based on context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Context: an object that contains metadata for I/O request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Context propagation to exploit application-level information(optimal)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Minor code change is required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002F8F-E4D1-21DF-7DAD-A236D2896288}"/>
              </a:ext>
            </a:extLst>
          </p:cNvPr>
          <p:cNvSpPr/>
          <p:nvPr/>
        </p:nvSpPr>
        <p:spPr>
          <a:xfrm>
            <a:off x="9747250" y="7135235"/>
            <a:ext cx="5891593" cy="5768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85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6" y="888736"/>
            <a:ext cx="7123133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spc="-270" dirty="0"/>
              <a:t>I/O Enforcement</a:t>
            </a:r>
            <a:endParaRPr sz="7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473648" y="6023610"/>
            <a:ext cx="16671925" cy="5285740"/>
            <a:chOff x="226381" y="3887633"/>
            <a:chExt cx="16671925" cy="5285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53" y="3887633"/>
              <a:ext cx="13692190" cy="46860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6381" y="7951480"/>
              <a:ext cx="3026410" cy="1222375"/>
            </a:xfrm>
            <a:custGeom>
              <a:avLst/>
              <a:gdLst/>
              <a:ahLst/>
              <a:cxnLst/>
              <a:rect l="l" t="t" r="r" b="b"/>
              <a:pathLst>
                <a:path w="3026410" h="1222375">
                  <a:moveTo>
                    <a:pt x="3026095" y="0"/>
                  </a:moveTo>
                  <a:lnTo>
                    <a:pt x="0" y="0"/>
                  </a:lnTo>
                  <a:lnTo>
                    <a:pt x="0" y="1221896"/>
                  </a:lnTo>
                  <a:lnTo>
                    <a:pt x="3026095" y="1221896"/>
                  </a:lnTo>
                  <a:lnTo>
                    <a:pt x="3026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253044" y="3233624"/>
            <a:ext cx="3803015" cy="1222375"/>
          </a:xfrm>
          <a:custGeom>
            <a:avLst/>
            <a:gdLst/>
            <a:ahLst/>
            <a:cxnLst/>
            <a:rect l="l" t="t" r="r" b="b"/>
            <a:pathLst>
              <a:path w="3803015" h="1222375">
                <a:moveTo>
                  <a:pt x="3802506" y="0"/>
                </a:moveTo>
                <a:lnTo>
                  <a:pt x="0" y="0"/>
                </a:lnTo>
                <a:lnTo>
                  <a:pt x="0" y="1221896"/>
                </a:lnTo>
                <a:lnTo>
                  <a:pt x="3802506" y="1221896"/>
                </a:lnTo>
                <a:lnTo>
                  <a:pt x="38025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13</a:t>
            </a:fld>
            <a:endParaRPr spc="1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9B8E3-E40A-D4A9-6CFB-9D901F6B9124}"/>
              </a:ext>
            </a:extLst>
          </p:cNvPr>
          <p:cNvSpPr txBox="1"/>
          <p:nvPr/>
        </p:nvSpPr>
        <p:spPr>
          <a:xfrm>
            <a:off x="1023917" y="2392754"/>
            <a:ext cx="20109707" cy="2482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Provide the building block for developing the actual I/O mechanisms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Composed of several channels, each containing one or more enforcement objects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Enforcement object: a mechanism that applies custom I/O logic over incoming requests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002F8F-E4D1-21DF-7DAD-A236D2896288}"/>
              </a:ext>
            </a:extLst>
          </p:cNvPr>
          <p:cNvSpPr/>
          <p:nvPr/>
        </p:nvSpPr>
        <p:spPr>
          <a:xfrm>
            <a:off x="9801038" y="7673117"/>
            <a:ext cx="5891593" cy="24143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34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6" y="888736"/>
            <a:ext cx="7123133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000" dirty="0"/>
              <a:t>Control Plane</a:t>
            </a:r>
            <a:endParaRPr sz="7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473648" y="6023610"/>
            <a:ext cx="16671925" cy="5285740"/>
            <a:chOff x="226381" y="3887633"/>
            <a:chExt cx="16671925" cy="5285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53" y="3887633"/>
              <a:ext cx="13692190" cy="46860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6381" y="7951480"/>
              <a:ext cx="3026410" cy="1222375"/>
            </a:xfrm>
            <a:custGeom>
              <a:avLst/>
              <a:gdLst/>
              <a:ahLst/>
              <a:cxnLst/>
              <a:rect l="l" t="t" r="r" b="b"/>
              <a:pathLst>
                <a:path w="3026410" h="1222375">
                  <a:moveTo>
                    <a:pt x="3026095" y="0"/>
                  </a:moveTo>
                  <a:lnTo>
                    <a:pt x="0" y="0"/>
                  </a:lnTo>
                  <a:lnTo>
                    <a:pt x="0" y="1221896"/>
                  </a:lnTo>
                  <a:lnTo>
                    <a:pt x="3026095" y="1221896"/>
                  </a:lnTo>
                  <a:lnTo>
                    <a:pt x="3026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253044" y="3233624"/>
            <a:ext cx="3803015" cy="1222375"/>
          </a:xfrm>
          <a:custGeom>
            <a:avLst/>
            <a:gdLst/>
            <a:ahLst/>
            <a:cxnLst/>
            <a:rect l="l" t="t" r="r" b="b"/>
            <a:pathLst>
              <a:path w="3803015" h="1222375">
                <a:moveTo>
                  <a:pt x="3802506" y="0"/>
                </a:moveTo>
                <a:lnTo>
                  <a:pt x="0" y="0"/>
                </a:lnTo>
                <a:lnTo>
                  <a:pt x="0" y="1221896"/>
                </a:lnTo>
                <a:lnTo>
                  <a:pt x="3802506" y="1221896"/>
                </a:lnTo>
                <a:lnTo>
                  <a:pt x="38025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14</a:t>
            </a:fld>
            <a:endParaRPr spc="1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9B8E3-E40A-D4A9-6CFB-9D901F6B9124}"/>
              </a:ext>
            </a:extLst>
          </p:cNvPr>
          <p:cNvSpPr txBox="1"/>
          <p:nvPr/>
        </p:nvSpPr>
        <p:spPr>
          <a:xfrm>
            <a:off x="1023917" y="2392754"/>
            <a:ext cx="20109707" cy="331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Continuously monitor and fine-tune the data plane stage using rules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Housekeeping / Differentiation / Enforcement rules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Provide global visibility to ensure stages are controlled holistically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002F8F-E4D1-21DF-7DAD-A236D2896288}"/>
              </a:ext>
            </a:extLst>
          </p:cNvPr>
          <p:cNvSpPr/>
          <p:nvPr/>
        </p:nvSpPr>
        <p:spPr>
          <a:xfrm>
            <a:off x="16682817" y="5941609"/>
            <a:ext cx="2462593" cy="2532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8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6" y="888736"/>
            <a:ext cx="6894533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270" dirty="0"/>
              <a:t>PAIO</a:t>
            </a:r>
            <a:r>
              <a:rPr lang="en-US" sz="7000" spc="-270" dirty="0"/>
              <a:t> example</a:t>
            </a:r>
            <a:endParaRPr sz="7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3155188"/>
            <a:ext cx="12251009" cy="458140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9098792"/>
            <a:ext cx="20104100" cy="856615"/>
          </a:xfrm>
          <a:custGeom>
            <a:avLst/>
            <a:gdLst/>
            <a:ahLst/>
            <a:cxnLst/>
            <a:rect l="l" t="t" r="r" b="b"/>
            <a:pathLst>
              <a:path w="20104100" h="856615">
                <a:moveTo>
                  <a:pt x="0" y="0"/>
                </a:moveTo>
                <a:lnTo>
                  <a:pt x="0" y="856163"/>
                </a:lnTo>
                <a:lnTo>
                  <a:pt x="20104099" y="856163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52939" y="9182507"/>
            <a:ext cx="149987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-55" dirty="0">
                <a:solidFill>
                  <a:srgbClr val="FFFFFF"/>
                </a:solidFill>
                <a:latin typeface="Arial"/>
                <a:cs typeface="Arial"/>
              </a:rPr>
              <a:t>Policy: </a:t>
            </a:r>
            <a:r>
              <a:rPr sz="4250" i="1" spc="60" dirty="0">
                <a:solidFill>
                  <a:srgbClr val="FFFFFF"/>
                </a:solidFill>
                <a:latin typeface="Arial"/>
                <a:cs typeface="Arial"/>
              </a:rPr>
              <a:t>limit </a:t>
            </a:r>
            <a:r>
              <a:rPr sz="4250" i="1" spc="4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50" i="1" spc="-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4250" i="1" spc="9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4250" i="1" spc="-10" dirty="0">
                <a:solidFill>
                  <a:srgbClr val="FFFFFF"/>
                </a:solidFill>
                <a:latin typeface="Arial"/>
                <a:cs typeface="Arial"/>
              </a:rPr>
              <a:t>RocksDB’s </a:t>
            </a:r>
            <a:r>
              <a:rPr sz="4250" i="1" spc="15" dirty="0">
                <a:solidFill>
                  <a:srgbClr val="FFFFFF"/>
                </a:solidFill>
                <a:latin typeface="Arial"/>
                <a:cs typeface="Arial"/>
              </a:rPr>
              <a:t>flush </a:t>
            </a:r>
            <a:r>
              <a:rPr sz="4250" i="1" spc="30" dirty="0">
                <a:solidFill>
                  <a:srgbClr val="FFFFFF"/>
                </a:solidFill>
                <a:latin typeface="Arial"/>
                <a:cs typeface="Arial"/>
              </a:rPr>
              <a:t>operations </a:t>
            </a:r>
            <a:r>
              <a:rPr sz="4250" i="1" spc="13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250" i="1" spc="-22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4250" i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i="1" spc="95" dirty="0">
                <a:solidFill>
                  <a:srgbClr val="FFFFFF"/>
                </a:solidFill>
                <a:latin typeface="Arial"/>
                <a:cs typeface="Arial"/>
              </a:rPr>
              <a:t>MiB/s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15</a:t>
            </a:fld>
            <a:endParaRPr spc="1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7391" y="3010655"/>
            <a:ext cx="15549880" cy="5815330"/>
            <a:chOff x="2277391" y="3010655"/>
            <a:chExt cx="15549880" cy="5815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7391" y="3010655"/>
              <a:ext cx="15549317" cy="58148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53894" y="4507617"/>
              <a:ext cx="4048125" cy="2243455"/>
            </a:xfrm>
            <a:custGeom>
              <a:avLst/>
              <a:gdLst/>
              <a:ahLst/>
              <a:cxnLst/>
              <a:rect l="l" t="t" r="r" b="b"/>
              <a:pathLst>
                <a:path w="4048125" h="2243454">
                  <a:moveTo>
                    <a:pt x="2493962" y="1162265"/>
                  </a:moveTo>
                  <a:lnTo>
                    <a:pt x="0" y="1162265"/>
                  </a:lnTo>
                  <a:lnTo>
                    <a:pt x="0" y="2243366"/>
                  </a:lnTo>
                  <a:lnTo>
                    <a:pt x="2493962" y="2243366"/>
                  </a:lnTo>
                  <a:lnTo>
                    <a:pt x="2493962" y="1162265"/>
                  </a:lnTo>
                  <a:close/>
                </a:path>
                <a:path w="4048125" h="2243454">
                  <a:moveTo>
                    <a:pt x="4047642" y="0"/>
                  </a:moveTo>
                  <a:lnTo>
                    <a:pt x="0" y="0"/>
                  </a:lnTo>
                  <a:lnTo>
                    <a:pt x="0" y="1112507"/>
                  </a:lnTo>
                  <a:lnTo>
                    <a:pt x="4047642" y="1112507"/>
                  </a:lnTo>
                  <a:lnTo>
                    <a:pt x="4047642" y="0"/>
                  </a:lnTo>
                  <a:close/>
                </a:path>
              </a:pathLst>
            </a:custGeom>
            <a:solidFill>
              <a:srgbClr val="00AB8E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40210" y="5669874"/>
              <a:ext cx="1457960" cy="1081405"/>
            </a:xfrm>
            <a:custGeom>
              <a:avLst/>
              <a:gdLst/>
              <a:ahLst/>
              <a:cxnLst/>
              <a:rect l="l" t="t" r="r" b="b"/>
              <a:pathLst>
                <a:path w="1457960" h="1081404">
                  <a:moveTo>
                    <a:pt x="1457348" y="0"/>
                  </a:moveTo>
                  <a:lnTo>
                    <a:pt x="0" y="0"/>
                  </a:lnTo>
                  <a:lnTo>
                    <a:pt x="0" y="1081103"/>
                  </a:lnTo>
                  <a:lnTo>
                    <a:pt x="1457348" y="1081103"/>
                  </a:lnTo>
                  <a:lnTo>
                    <a:pt x="1457348" y="0"/>
                  </a:lnTo>
                  <a:close/>
                </a:path>
              </a:pathLst>
            </a:custGeom>
            <a:solidFill>
              <a:srgbClr val="FFD93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712343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165" dirty="0"/>
              <a:t>I/O</a:t>
            </a:r>
            <a:r>
              <a:rPr sz="7000" spc="-370" dirty="0"/>
              <a:t> </a:t>
            </a:r>
            <a:r>
              <a:rPr sz="7000" spc="-160" dirty="0"/>
              <a:t>differentiation</a:t>
            </a:r>
            <a:endParaRPr sz="7000"/>
          </a:p>
        </p:txBody>
      </p:sp>
      <p:grpSp>
        <p:nvGrpSpPr>
          <p:cNvPr id="7" name="object 7"/>
          <p:cNvGrpSpPr/>
          <p:nvPr/>
        </p:nvGrpSpPr>
        <p:grpSpPr>
          <a:xfrm>
            <a:off x="2260769" y="9276548"/>
            <a:ext cx="8150859" cy="1120775"/>
            <a:chOff x="2260769" y="9276548"/>
            <a:chExt cx="8150859" cy="11207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0769" y="9276548"/>
              <a:ext cx="8150263" cy="11202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28830" y="9323667"/>
              <a:ext cx="8014334" cy="984250"/>
            </a:xfrm>
            <a:custGeom>
              <a:avLst/>
              <a:gdLst/>
              <a:ahLst/>
              <a:cxnLst/>
              <a:rect l="l" t="t" r="r" b="b"/>
              <a:pathLst>
                <a:path w="8014334" h="984250">
                  <a:moveTo>
                    <a:pt x="8014142" y="0"/>
                  </a:moveTo>
                  <a:lnTo>
                    <a:pt x="0" y="0"/>
                  </a:lnTo>
                  <a:lnTo>
                    <a:pt x="0" y="984103"/>
                  </a:lnTo>
                  <a:lnTo>
                    <a:pt x="8014142" y="984103"/>
                  </a:lnTo>
                  <a:lnTo>
                    <a:pt x="80141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28830" y="9323668"/>
              <a:ext cx="8014334" cy="984250"/>
            </a:xfrm>
            <a:custGeom>
              <a:avLst/>
              <a:gdLst/>
              <a:ahLst/>
              <a:cxnLst/>
              <a:rect l="l" t="t" r="r" b="b"/>
              <a:pathLst>
                <a:path w="8014334" h="984250">
                  <a:moveTo>
                    <a:pt x="0" y="0"/>
                  </a:moveTo>
                  <a:lnTo>
                    <a:pt x="8014142" y="0"/>
                  </a:lnTo>
                  <a:lnTo>
                    <a:pt x="8014142" y="984103"/>
                  </a:lnTo>
                  <a:lnTo>
                    <a:pt x="0" y="984103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28830" y="9323667"/>
            <a:ext cx="8014334" cy="98425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2850" spc="30" dirty="0">
                <a:latin typeface="Arial"/>
                <a:cs typeface="Arial"/>
              </a:rPr>
              <a:t>Identify the origin </a:t>
            </a:r>
            <a:r>
              <a:rPr sz="2850" spc="65" dirty="0">
                <a:latin typeface="Arial"/>
                <a:cs typeface="Arial"/>
              </a:rPr>
              <a:t>of </a:t>
            </a:r>
            <a:r>
              <a:rPr sz="2850" spc="-55" dirty="0">
                <a:latin typeface="Arial"/>
                <a:cs typeface="Arial"/>
              </a:rPr>
              <a:t>POSIX </a:t>
            </a:r>
            <a:r>
              <a:rPr sz="2850" spc="35" dirty="0">
                <a:latin typeface="Arial"/>
                <a:cs typeface="Arial"/>
              </a:rPr>
              <a:t>operations</a:t>
            </a:r>
            <a:r>
              <a:rPr sz="2850" spc="-45" dirty="0">
                <a:latin typeface="Arial"/>
                <a:cs typeface="Arial"/>
              </a:rPr>
              <a:t> </a:t>
            </a:r>
            <a:r>
              <a:rPr sz="2850" spc="-35" dirty="0">
                <a:latin typeface="Arial"/>
                <a:cs typeface="Arial"/>
              </a:rPr>
              <a:t>(i.e.,</a:t>
            </a:r>
            <a:endParaRPr sz="2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2850" b="1" dirty="0">
                <a:latin typeface="Arial"/>
                <a:cs typeface="Arial"/>
              </a:rPr>
              <a:t>foreground</a:t>
            </a:r>
            <a:r>
              <a:rPr sz="2850" dirty="0">
                <a:latin typeface="Arial"/>
                <a:cs typeface="Arial"/>
              </a:rPr>
              <a:t>, </a:t>
            </a:r>
            <a:r>
              <a:rPr sz="2850" b="1" spc="30" dirty="0">
                <a:latin typeface="Arial"/>
                <a:cs typeface="Arial"/>
              </a:rPr>
              <a:t>compaction</a:t>
            </a:r>
            <a:r>
              <a:rPr sz="2850" spc="30" dirty="0">
                <a:latin typeface="Arial"/>
                <a:cs typeface="Arial"/>
              </a:rPr>
              <a:t>, </a:t>
            </a:r>
            <a:r>
              <a:rPr sz="2850" spc="40" dirty="0">
                <a:latin typeface="Arial"/>
                <a:cs typeface="Arial"/>
              </a:rPr>
              <a:t>or </a:t>
            </a:r>
            <a:r>
              <a:rPr sz="2850" b="1" spc="-15" dirty="0">
                <a:latin typeface="Arial"/>
                <a:cs typeface="Arial"/>
              </a:rPr>
              <a:t>flush</a:t>
            </a:r>
            <a:r>
              <a:rPr sz="2850" b="1" spc="-40" dirty="0">
                <a:latin typeface="Arial"/>
                <a:cs typeface="Arial"/>
              </a:rPr>
              <a:t> </a:t>
            </a:r>
            <a:r>
              <a:rPr sz="2850" spc="15" dirty="0">
                <a:latin typeface="Arial"/>
                <a:cs typeface="Arial"/>
              </a:rPr>
              <a:t>operations)</a:t>
            </a:r>
            <a:endParaRPr sz="28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16</a:t>
            </a:fld>
            <a:endParaRPr spc="1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6268" y="3010655"/>
            <a:ext cx="15680690" cy="7953375"/>
            <a:chOff x="2146268" y="3010655"/>
            <a:chExt cx="15680690" cy="7953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7391" y="3010655"/>
              <a:ext cx="15549317" cy="58148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37474" y="7124233"/>
              <a:ext cx="4018915" cy="577850"/>
            </a:xfrm>
            <a:custGeom>
              <a:avLst/>
              <a:gdLst/>
              <a:ahLst/>
              <a:cxnLst/>
              <a:rect l="l" t="t" r="r" b="b"/>
              <a:pathLst>
                <a:path w="4018915" h="577850">
                  <a:moveTo>
                    <a:pt x="4018439" y="0"/>
                  </a:moveTo>
                  <a:lnTo>
                    <a:pt x="0" y="0"/>
                  </a:lnTo>
                  <a:lnTo>
                    <a:pt x="0" y="577601"/>
                  </a:lnTo>
                  <a:lnTo>
                    <a:pt x="4018439" y="577601"/>
                  </a:lnTo>
                  <a:lnTo>
                    <a:pt x="4018439" y="0"/>
                  </a:lnTo>
                  <a:close/>
                </a:path>
              </a:pathLst>
            </a:custGeom>
            <a:solidFill>
              <a:srgbClr val="FEAE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6268" y="8147045"/>
              <a:ext cx="4600851" cy="28166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14329" y="8194164"/>
              <a:ext cx="4465320" cy="2680970"/>
            </a:xfrm>
            <a:custGeom>
              <a:avLst/>
              <a:gdLst/>
              <a:ahLst/>
              <a:cxnLst/>
              <a:rect l="l" t="t" r="r" b="b"/>
              <a:pathLst>
                <a:path w="4465320" h="2680970">
                  <a:moveTo>
                    <a:pt x="4464730" y="0"/>
                  </a:moveTo>
                  <a:lnTo>
                    <a:pt x="0" y="0"/>
                  </a:lnTo>
                  <a:lnTo>
                    <a:pt x="0" y="2680546"/>
                  </a:lnTo>
                  <a:lnTo>
                    <a:pt x="4464730" y="2680546"/>
                  </a:lnTo>
                  <a:lnTo>
                    <a:pt x="44647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14329" y="8194163"/>
              <a:ext cx="4465320" cy="2680970"/>
            </a:xfrm>
            <a:custGeom>
              <a:avLst/>
              <a:gdLst/>
              <a:ahLst/>
              <a:cxnLst/>
              <a:rect l="l" t="t" r="r" b="b"/>
              <a:pathLst>
                <a:path w="4465320" h="2680970">
                  <a:moveTo>
                    <a:pt x="0" y="0"/>
                  </a:moveTo>
                  <a:lnTo>
                    <a:pt x="4464730" y="0"/>
                  </a:lnTo>
                  <a:lnTo>
                    <a:pt x="4464730" y="2680546"/>
                  </a:lnTo>
                  <a:lnTo>
                    <a:pt x="0" y="2680546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712343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165" dirty="0"/>
              <a:t>I/O</a:t>
            </a:r>
            <a:r>
              <a:rPr sz="7000" spc="-370" dirty="0"/>
              <a:t> </a:t>
            </a:r>
            <a:r>
              <a:rPr sz="7000" spc="-160" dirty="0"/>
              <a:t>differentiation</a:t>
            </a:r>
            <a:endParaRPr sz="70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17</a:t>
            </a:fld>
            <a:endParaRPr spc="15" dirty="0"/>
          </a:p>
        </p:txBody>
      </p:sp>
      <p:sp>
        <p:nvSpPr>
          <p:cNvPr id="9" name="object 9"/>
          <p:cNvSpPr txBox="1"/>
          <p:nvPr/>
        </p:nvSpPr>
        <p:spPr>
          <a:xfrm>
            <a:off x="2214329" y="8194164"/>
            <a:ext cx="4465320" cy="268097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57150">
              <a:lnSpc>
                <a:spcPts val="2915"/>
              </a:lnSpc>
              <a:spcBef>
                <a:spcPts val="305"/>
              </a:spcBef>
            </a:pPr>
            <a:r>
              <a:rPr sz="2450" b="1" spc="10" dirty="0">
                <a:solidFill>
                  <a:srgbClr val="8250DF"/>
                </a:solidFill>
                <a:latin typeface="Lucida Sans Typewriter"/>
                <a:cs typeface="Lucida Sans Typewriter"/>
              </a:rPr>
              <a:t>Context</a:t>
            </a:r>
            <a:r>
              <a:rPr sz="2450" b="1" spc="5" dirty="0">
                <a:solidFill>
                  <a:srgbClr val="8250DF"/>
                </a:solidFill>
                <a:latin typeface="Lucida Sans Typewriter"/>
                <a:cs typeface="Lucida Sans Typewriter"/>
              </a:rPr>
              <a:t> </a:t>
            </a:r>
            <a:r>
              <a:rPr sz="2450" spc="10" dirty="0">
                <a:latin typeface="Lucida Console"/>
                <a:cs typeface="Lucida Console"/>
              </a:rPr>
              <a:t>{</a:t>
            </a:r>
            <a:endParaRPr sz="2450">
              <a:latin typeface="Lucida Console"/>
              <a:cs typeface="Lucida Console"/>
            </a:endParaRPr>
          </a:p>
          <a:p>
            <a:pPr marL="434340" marR="240029">
              <a:lnSpc>
                <a:spcPts val="2890"/>
              </a:lnSpc>
              <a:spcBef>
                <a:spcPts val="110"/>
              </a:spcBef>
              <a:tabLst>
                <a:tab pos="2703830" algn="l"/>
              </a:tabLst>
            </a:pPr>
            <a:r>
              <a:rPr sz="2450" spc="10" dirty="0">
                <a:solidFill>
                  <a:srgbClr val="0550AE"/>
                </a:solidFill>
                <a:latin typeface="Lucida Console"/>
                <a:cs typeface="Lucida Console"/>
              </a:rPr>
              <a:t>workflow-id </a:t>
            </a:r>
            <a:r>
              <a:rPr sz="2450" spc="10" dirty="0">
                <a:latin typeface="Lucida Console"/>
                <a:cs typeface="Lucida Console"/>
              </a:rPr>
              <a:t>:</a:t>
            </a:r>
            <a:r>
              <a:rPr sz="2450" spc="-45" dirty="0">
                <a:latin typeface="Lucida Console"/>
                <a:cs typeface="Lucida Console"/>
              </a:rPr>
              <a:t> </a:t>
            </a:r>
            <a:r>
              <a:rPr sz="2450" spc="10" dirty="0">
                <a:solidFill>
                  <a:srgbClr val="CF222E"/>
                </a:solidFill>
                <a:latin typeface="Lucida Console"/>
                <a:cs typeface="Lucida Console"/>
              </a:rPr>
              <a:t>75756</a:t>
            </a:r>
            <a:r>
              <a:rPr sz="2450" spc="10" dirty="0">
                <a:latin typeface="Lucida Console"/>
                <a:cs typeface="Lucida Console"/>
              </a:rPr>
              <a:t>,  </a:t>
            </a:r>
            <a:r>
              <a:rPr sz="2450" spc="10" dirty="0">
                <a:solidFill>
                  <a:srgbClr val="0550AE"/>
                </a:solidFill>
                <a:latin typeface="Lucida Console"/>
                <a:cs typeface="Lucida Console"/>
              </a:rPr>
              <a:t>type	</a:t>
            </a:r>
            <a:r>
              <a:rPr sz="2450" spc="10" dirty="0">
                <a:latin typeface="Lucida Console"/>
                <a:cs typeface="Lucida Console"/>
              </a:rPr>
              <a:t>:</a:t>
            </a:r>
            <a:r>
              <a:rPr sz="2450" spc="-75" dirty="0">
                <a:latin typeface="Lucida Console"/>
                <a:cs typeface="Lucida Console"/>
              </a:rPr>
              <a:t> </a:t>
            </a:r>
            <a:r>
              <a:rPr sz="2450" spc="10" dirty="0">
                <a:solidFill>
                  <a:srgbClr val="CF222E"/>
                </a:solidFill>
                <a:latin typeface="Lucida Console"/>
                <a:cs typeface="Lucida Console"/>
              </a:rPr>
              <a:t>write</a:t>
            </a:r>
            <a:r>
              <a:rPr sz="2450" spc="10" dirty="0">
                <a:latin typeface="Lucida Console"/>
                <a:cs typeface="Lucida Console"/>
              </a:rPr>
              <a:t>,</a:t>
            </a:r>
            <a:endParaRPr sz="2450">
              <a:latin typeface="Lucida Console"/>
              <a:cs typeface="Lucida Console"/>
            </a:endParaRPr>
          </a:p>
          <a:p>
            <a:pPr marL="434340">
              <a:lnSpc>
                <a:spcPts val="2765"/>
              </a:lnSpc>
              <a:tabLst>
                <a:tab pos="2703830" algn="l"/>
              </a:tabLst>
            </a:pPr>
            <a:r>
              <a:rPr sz="2450" spc="10" dirty="0">
                <a:solidFill>
                  <a:srgbClr val="0550AE"/>
                </a:solidFill>
                <a:latin typeface="Lucida Console"/>
                <a:cs typeface="Lucida Console"/>
              </a:rPr>
              <a:t>context	</a:t>
            </a:r>
            <a:r>
              <a:rPr sz="2450" spc="10" dirty="0">
                <a:latin typeface="Lucida Console"/>
                <a:cs typeface="Lucida Console"/>
              </a:rPr>
              <a:t>:</a:t>
            </a:r>
            <a:r>
              <a:rPr sz="2450" spc="-75" dirty="0">
                <a:latin typeface="Lucida Console"/>
                <a:cs typeface="Lucida Console"/>
              </a:rPr>
              <a:t> </a:t>
            </a:r>
            <a:r>
              <a:rPr sz="2450" spc="10" dirty="0">
                <a:solidFill>
                  <a:srgbClr val="CF222E"/>
                </a:solidFill>
                <a:latin typeface="Lucida Console"/>
                <a:cs typeface="Lucida Console"/>
              </a:rPr>
              <a:t>flush</a:t>
            </a:r>
            <a:r>
              <a:rPr sz="2450" spc="10" dirty="0">
                <a:latin typeface="Lucida Console"/>
                <a:cs typeface="Lucida Console"/>
              </a:rPr>
              <a:t>,</a:t>
            </a:r>
            <a:endParaRPr sz="2450">
              <a:latin typeface="Lucida Console"/>
              <a:cs typeface="Lucida Console"/>
            </a:endParaRPr>
          </a:p>
          <a:p>
            <a:pPr marL="434340">
              <a:lnSpc>
                <a:spcPts val="2885"/>
              </a:lnSpc>
              <a:tabLst>
                <a:tab pos="2703830" algn="l"/>
              </a:tabLst>
            </a:pPr>
            <a:r>
              <a:rPr sz="2450" spc="10" dirty="0">
                <a:solidFill>
                  <a:srgbClr val="0550AE"/>
                </a:solidFill>
                <a:latin typeface="Lucida Console"/>
                <a:cs typeface="Lucida Console"/>
              </a:rPr>
              <a:t>size	</a:t>
            </a:r>
            <a:r>
              <a:rPr sz="2450" spc="10" dirty="0">
                <a:latin typeface="Lucida Console"/>
                <a:cs typeface="Lucida Console"/>
              </a:rPr>
              <a:t>:</a:t>
            </a:r>
            <a:r>
              <a:rPr sz="2450" spc="-20" dirty="0">
                <a:latin typeface="Lucida Console"/>
                <a:cs typeface="Lucida Console"/>
              </a:rPr>
              <a:t> </a:t>
            </a:r>
            <a:r>
              <a:rPr sz="2450" spc="10" dirty="0">
                <a:solidFill>
                  <a:srgbClr val="CF222E"/>
                </a:solidFill>
                <a:latin typeface="Lucida Console"/>
                <a:cs typeface="Lucida Console"/>
              </a:rPr>
              <a:t>4096</a:t>
            </a:r>
            <a:r>
              <a:rPr sz="2450" spc="10" dirty="0">
                <a:latin typeface="Lucida Console"/>
                <a:cs typeface="Lucida Console"/>
              </a:rPr>
              <a:t>,</a:t>
            </a:r>
            <a:endParaRPr sz="2450">
              <a:latin typeface="Lucida Console"/>
              <a:cs typeface="Lucida Console"/>
            </a:endParaRPr>
          </a:p>
          <a:p>
            <a:pPr marL="434340">
              <a:lnSpc>
                <a:spcPts val="2885"/>
              </a:lnSpc>
            </a:pPr>
            <a:r>
              <a:rPr sz="2450" spc="10" dirty="0">
                <a:latin typeface="Lucida Console"/>
                <a:cs typeface="Lucida Console"/>
              </a:rPr>
              <a:t>…</a:t>
            </a:r>
            <a:endParaRPr sz="2450">
              <a:latin typeface="Lucida Console"/>
              <a:cs typeface="Lucida Console"/>
            </a:endParaRPr>
          </a:p>
          <a:p>
            <a:pPr marL="57150">
              <a:lnSpc>
                <a:spcPts val="2915"/>
              </a:lnSpc>
            </a:pPr>
            <a:r>
              <a:rPr sz="2450" spc="10" dirty="0">
                <a:latin typeface="Lucida Console"/>
                <a:cs typeface="Lucida Console"/>
              </a:rPr>
              <a:t>}</a:t>
            </a:r>
            <a:endParaRPr sz="245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6268" y="3010655"/>
            <a:ext cx="15680690" cy="7953375"/>
            <a:chOff x="2146268" y="3010655"/>
            <a:chExt cx="15680690" cy="7953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7391" y="3010655"/>
              <a:ext cx="15549317" cy="58148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59812" y="6178929"/>
              <a:ext cx="3358515" cy="605155"/>
            </a:xfrm>
            <a:custGeom>
              <a:avLst/>
              <a:gdLst/>
              <a:ahLst/>
              <a:cxnLst/>
              <a:rect l="l" t="t" r="r" b="b"/>
              <a:pathLst>
                <a:path w="3358515" h="605154">
                  <a:moveTo>
                    <a:pt x="3358482" y="0"/>
                  </a:moveTo>
                  <a:lnTo>
                    <a:pt x="0" y="0"/>
                  </a:lnTo>
                  <a:lnTo>
                    <a:pt x="0" y="604939"/>
                  </a:lnTo>
                  <a:lnTo>
                    <a:pt x="3358482" y="604939"/>
                  </a:lnTo>
                  <a:lnTo>
                    <a:pt x="3358482" y="0"/>
                  </a:lnTo>
                  <a:close/>
                </a:path>
              </a:pathLst>
            </a:custGeom>
            <a:solidFill>
              <a:srgbClr val="61D83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59812" y="6786240"/>
              <a:ext cx="3358515" cy="877569"/>
            </a:xfrm>
            <a:custGeom>
              <a:avLst/>
              <a:gdLst/>
              <a:ahLst/>
              <a:cxnLst/>
              <a:rect l="l" t="t" r="r" b="b"/>
              <a:pathLst>
                <a:path w="3358515" h="877570">
                  <a:moveTo>
                    <a:pt x="3358482" y="0"/>
                  </a:moveTo>
                  <a:lnTo>
                    <a:pt x="0" y="0"/>
                  </a:lnTo>
                  <a:lnTo>
                    <a:pt x="0" y="877182"/>
                  </a:lnTo>
                  <a:lnTo>
                    <a:pt x="3358482" y="877182"/>
                  </a:lnTo>
                  <a:lnTo>
                    <a:pt x="3358482" y="0"/>
                  </a:lnTo>
                  <a:close/>
                </a:path>
              </a:pathLst>
            </a:custGeom>
            <a:solidFill>
              <a:srgbClr val="FEAE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99487" y="4298861"/>
              <a:ext cx="3662679" cy="1471295"/>
            </a:xfrm>
            <a:custGeom>
              <a:avLst/>
              <a:gdLst/>
              <a:ahLst/>
              <a:cxnLst/>
              <a:rect l="l" t="t" r="r" b="b"/>
              <a:pathLst>
                <a:path w="3662680" h="1471295">
                  <a:moveTo>
                    <a:pt x="3662137" y="0"/>
                  </a:moveTo>
                  <a:lnTo>
                    <a:pt x="0" y="0"/>
                  </a:lnTo>
                  <a:lnTo>
                    <a:pt x="0" y="1471020"/>
                  </a:lnTo>
                  <a:lnTo>
                    <a:pt x="3662137" y="1471020"/>
                  </a:lnTo>
                  <a:lnTo>
                    <a:pt x="3662137" y="0"/>
                  </a:lnTo>
                  <a:close/>
                </a:path>
              </a:pathLst>
            </a:custGeom>
            <a:solidFill>
              <a:srgbClr val="61D83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41371" y="6906113"/>
              <a:ext cx="3662679" cy="1471295"/>
            </a:xfrm>
            <a:custGeom>
              <a:avLst/>
              <a:gdLst/>
              <a:ahLst/>
              <a:cxnLst/>
              <a:rect l="l" t="t" r="r" b="b"/>
              <a:pathLst>
                <a:path w="3662680" h="1471295">
                  <a:moveTo>
                    <a:pt x="3662137" y="0"/>
                  </a:moveTo>
                  <a:lnTo>
                    <a:pt x="0" y="0"/>
                  </a:lnTo>
                  <a:lnTo>
                    <a:pt x="0" y="1471020"/>
                  </a:lnTo>
                  <a:lnTo>
                    <a:pt x="3662137" y="1471020"/>
                  </a:lnTo>
                  <a:lnTo>
                    <a:pt x="3662137" y="0"/>
                  </a:lnTo>
                  <a:close/>
                </a:path>
              </a:pathLst>
            </a:custGeom>
            <a:solidFill>
              <a:srgbClr val="FEAE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6268" y="8147045"/>
              <a:ext cx="4600851" cy="28166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14329" y="8194164"/>
              <a:ext cx="4465320" cy="2680970"/>
            </a:xfrm>
            <a:custGeom>
              <a:avLst/>
              <a:gdLst/>
              <a:ahLst/>
              <a:cxnLst/>
              <a:rect l="l" t="t" r="r" b="b"/>
              <a:pathLst>
                <a:path w="4465320" h="2680970">
                  <a:moveTo>
                    <a:pt x="4464730" y="0"/>
                  </a:moveTo>
                  <a:lnTo>
                    <a:pt x="0" y="0"/>
                  </a:lnTo>
                  <a:lnTo>
                    <a:pt x="0" y="2680546"/>
                  </a:lnTo>
                  <a:lnTo>
                    <a:pt x="4464730" y="2680546"/>
                  </a:lnTo>
                  <a:lnTo>
                    <a:pt x="44647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14329" y="8194163"/>
              <a:ext cx="4465320" cy="2680970"/>
            </a:xfrm>
            <a:custGeom>
              <a:avLst/>
              <a:gdLst/>
              <a:ahLst/>
              <a:cxnLst/>
              <a:rect l="l" t="t" r="r" b="b"/>
              <a:pathLst>
                <a:path w="4465320" h="2680970">
                  <a:moveTo>
                    <a:pt x="0" y="0"/>
                  </a:moveTo>
                  <a:lnTo>
                    <a:pt x="4464730" y="0"/>
                  </a:lnTo>
                  <a:lnTo>
                    <a:pt x="4464730" y="2680546"/>
                  </a:lnTo>
                  <a:lnTo>
                    <a:pt x="0" y="2680546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712343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165" dirty="0"/>
              <a:t>I/O</a:t>
            </a:r>
            <a:r>
              <a:rPr sz="7000" spc="-370" dirty="0"/>
              <a:t> </a:t>
            </a:r>
            <a:r>
              <a:rPr sz="7000" spc="-160" dirty="0"/>
              <a:t>differentiation</a:t>
            </a:r>
            <a:endParaRPr sz="7000"/>
          </a:p>
        </p:txBody>
      </p:sp>
      <p:sp>
        <p:nvSpPr>
          <p:cNvPr id="12" name="object 12"/>
          <p:cNvSpPr txBox="1"/>
          <p:nvPr/>
        </p:nvSpPr>
        <p:spPr>
          <a:xfrm>
            <a:off x="2214329" y="8194164"/>
            <a:ext cx="4465320" cy="268097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57150">
              <a:lnSpc>
                <a:spcPts val="2915"/>
              </a:lnSpc>
              <a:spcBef>
                <a:spcPts val="305"/>
              </a:spcBef>
            </a:pPr>
            <a:r>
              <a:rPr sz="2450" b="1" spc="10" dirty="0">
                <a:solidFill>
                  <a:srgbClr val="8250DF"/>
                </a:solidFill>
                <a:latin typeface="Lucida Sans Typewriter"/>
                <a:cs typeface="Lucida Sans Typewriter"/>
              </a:rPr>
              <a:t>Context</a:t>
            </a:r>
            <a:r>
              <a:rPr sz="2450" b="1" spc="5" dirty="0">
                <a:solidFill>
                  <a:srgbClr val="8250DF"/>
                </a:solidFill>
                <a:latin typeface="Lucida Sans Typewriter"/>
                <a:cs typeface="Lucida Sans Typewriter"/>
              </a:rPr>
              <a:t> </a:t>
            </a:r>
            <a:r>
              <a:rPr sz="2450" spc="10" dirty="0">
                <a:latin typeface="Lucida Console"/>
                <a:cs typeface="Lucida Console"/>
              </a:rPr>
              <a:t>{</a:t>
            </a:r>
            <a:endParaRPr sz="2450">
              <a:latin typeface="Lucida Console"/>
              <a:cs typeface="Lucida Console"/>
            </a:endParaRPr>
          </a:p>
          <a:p>
            <a:pPr marL="434340" marR="240029">
              <a:lnSpc>
                <a:spcPts val="2890"/>
              </a:lnSpc>
              <a:spcBef>
                <a:spcPts val="110"/>
              </a:spcBef>
              <a:tabLst>
                <a:tab pos="2703830" algn="l"/>
              </a:tabLst>
            </a:pPr>
            <a:r>
              <a:rPr sz="2450" spc="10" dirty="0">
                <a:solidFill>
                  <a:srgbClr val="0550AE"/>
                </a:solidFill>
                <a:latin typeface="Lucida Console"/>
                <a:cs typeface="Lucida Console"/>
              </a:rPr>
              <a:t>workflow-id </a:t>
            </a:r>
            <a:r>
              <a:rPr sz="2450" spc="10" dirty="0">
                <a:latin typeface="Lucida Console"/>
                <a:cs typeface="Lucida Console"/>
              </a:rPr>
              <a:t>:</a:t>
            </a:r>
            <a:r>
              <a:rPr sz="2450" spc="-45" dirty="0">
                <a:latin typeface="Lucida Console"/>
                <a:cs typeface="Lucida Console"/>
              </a:rPr>
              <a:t> </a:t>
            </a:r>
            <a:r>
              <a:rPr sz="2450" spc="10" dirty="0">
                <a:solidFill>
                  <a:srgbClr val="CF222E"/>
                </a:solidFill>
                <a:latin typeface="Lucida Console"/>
                <a:cs typeface="Lucida Console"/>
              </a:rPr>
              <a:t>75756</a:t>
            </a:r>
            <a:r>
              <a:rPr sz="2450" spc="10" dirty="0">
                <a:latin typeface="Lucida Console"/>
                <a:cs typeface="Lucida Console"/>
              </a:rPr>
              <a:t>,  </a:t>
            </a:r>
            <a:r>
              <a:rPr sz="2450" spc="10" dirty="0">
                <a:solidFill>
                  <a:srgbClr val="0550AE"/>
                </a:solidFill>
                <a:latin typeface="Lucida Console"/>
                <a:cs typeface="Lucida Console"/>
              </a:rPr>
              <a:t>type	</a:t>
            </a:r>
            <a:r>
              <a:rPr sz="2450" spc="10" dirty="0">
                <a:latin typeface="Lucida Console"/>
                <a:cs typeface="Lucida Console"/>
              </a:rPr>
              <a:t>:</a:t>
            </a:r>
            <a:r>
              <a:rPr sz="2450" spc="-75" dirty="0">
                <a:latin typeface="Lucida Console"/>
                <a:cs typeface="Lucida Console"/>
              </a:rPr>
              <a:t> </a:t>
            </a:r>
            <a:r>
              <a:rPr sz="2450" spc="10" dirty="0">
                <a:solidFill>
                  <a:srgbClr val="CF222E"/>
                </a:solidFill>
                <a:latin typeface="Lucida Console"/>
                <a:cs typeface="Lucida Console"/>
              </a:rPr>
              <a:t>write</a:t>
            </a:r>
            <a:r>
              <a:rPr sz="2450" spc="10" dirty="0">
                <a:latin typeface="Lucida Console"/>
                <a:cs typeface="Lucida Console"/>
              </a:rPr>
              <a:t>,</a:t>
            </a:r>
            <a:endParaRPr sz="2450">
              <a:latin typeface="Lucida Console"/>
              <a:cs typeface="Lucida Console"/>
            </a:endParaRPr>
          </a:p>
          <a:p>
            <a:pPr marL="434340">
              <a:lnSpc>
                <a:spcPts val="2765"/>
              </a:lnSpc>
              <a:tabLst>
                <a:tab pos="2703830" algn="l"/>
              </a:tabLst>
            </a:pPr>
            <a:r>
              <a:rPr sz="2450" spc="10" dirty="0">
                <a:solidFill>
                  <a:srgbClr val="0550AE"/>
                </a:solidFill>
                <a:latin typeface="Lucida Console"/>
                <a:cs typeface="Lucida Console"/>
              </a:rPr>
              <a:t>context	</a:t>
            </a:r>
            <a:r>
              <a:rPr sz="2450" spc="10" dirty="0">
                <a:latin typeface="Lucida Console"/>
                <a:cs typeface="Lucida Console"/>
              </a:rPr>
              <a:t>:</a:t>
            </a:r>
            <a:r>
              <a:rPr sz="2450" spc="-75" dirty="0">
                <a:latin typeface="Lucida Console"/>
                <a:cs typeface="Lucida Console"/>
              </a:rPr>
              <a:t> </a:t>
            </a:r>
            <a:r>
              <a:rPr sz="2450" spc="10" dirty="0">
                <a:solidFill>
                  <a:srgbClr val="CF222E"/>
                </a:solidFill>
                <a:latin typeface="Lucida Console"/>
                <a:cs typeface="Lucida Console"/>
              </a:rPr>
              <a:t>flush</a:t>
            </a:r>
            <a:r>
              <a:rPr sz="2450" spc="10" dirty="0">
                <a:latin typeface="Lucida Console"/>
                <a:cs typeface="Lucida Console"/>
              </a:rPr>
              <a:t>,</a:t>
            </a:r>
            <a:endParaRPr sz="2450">
              <a:latin typeface="Lucida Console"/>
              <a:cs typeface="Lucida Console"/>
            </a:endParaRPr>
          </a:p>
          <a:p>
            <a:pPr marL="434340">
              <a:lnSpc>
                <a:spcPts val="2885"/>
              </a:lnSpc>
              <a:tabLst>
                <a:tab pos="2703830" algn="l"/>
              </a:tabLst>
            </a:pPr>
            <a:r>
              <a:rPr sz="2450" spc="10" dirty="0">
                <a:solidFill>
                  <a:srgbClr val="0550AE"/>
                </a:solidFill>
                <a:latin typeface="Lucida Console"/>
                <a:cs typeface="Lucida Console"/>
              </a:rPr>
              <a:t>size	</a:t>
            </a:r>
            <a:r>
              <a:rPr sz="2450" spc="10" dirty="0">
                <a:latin typeface="Lucida Console"/>
                <a:cs typeface="Lucida Console"/>
              </a:rPr>
              <a:t>:</a:t>
            </a:r>
            <a:r>
              <a:rPr sz="2450" spc="-20" dirty="0">
                <a:latin typeface="Lucida Console"/>
                <a:cs typeface="Lucida Console"/>
              </a:rPr>
              <a:t> </a:t>
            </a:r>
            <a:r>
              <a:rPr sz="2450" spc="10" dirty="0">
                <a:solidFill>
                  <a:srgbClr val="CF222E"/>
                </a:solidFill>
                <a:latin typeface="Lucida Console"/>
                <a:cs typeface="Lucida Console"/>
              </a:rPr>
              <a:t>4096</a:t>
            </a:r>
            <a:r>
              <a:rPr sz="2450" spc="10" dirty="0">
                <a:latin typeface="Lucida Console"/>
                <a:cs typeface="Lucida Console"/>
              </a:rPr>
              <a:t>,</a:t>
            </a:r>
            <a:endParaRPr sz="2450">
              <a:latin typeface="Lucida Console"/>
              <a:cs typeface="Lucida Console"/>
            </a:endParaRPr>
          </a:p>
          <a:p>
            <a:pPr marL="434340">
              <a:lnSpc>
                <a:spcPts val="2885"/>
              </a:lnSpc>
            </a:pPr>
            <a:r>
              <a:rPr sz="2450" spc="10" dirty="0">
                <a:latin typeface="Lucida Console"/>
                <a:cs typeface="Lucida Console"/>
              </a:rPr>
              <a:t>…</a:t>
            </a:r>
            <a:endParaRPr sz="2450">
              <a:latin typeface="Lucida Console"/>
              <a:cs typeface="Lucida Console"/>
            </a:endParaRPr>
          </a:p>
          <a:p>
            <a:pPr marL="57150">
              <a:lnSpc>
                <a:spcPts val="2915"/>
              </a:lnSpc>
            </a:pPr>
            <a:r>
              <a:rPr sz="2450" spc="10" dirty="0">
                <a:latin typeface="Lucida Console"/>
                <a:cs typeface="Lucida Console"/>
              </a:rPr>
              <a:t>}</a:t>
            </a:r>
            <a:endParaRPr sz="2450">
              <a:latin typeface="Lucida Console"/>
              <a:cs typeface="Lucida Consol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25290" y="8660851"/>
            <a:ext cx="3747770" cy="290830"/>
          </a:xfrm>
          <a:custGeom>
            <a:avLst/>
            <a:gdLst/>
            <a:ahLst/>
            <a:cxnLst/>
            <a:rect l="l" t="t" r="r" b="b"/>
            <a:pathLst>
              <a:path w="3747770" h="290829">
                <a:moveTo>
                  <a:pt x="3747160" y="0"/>
                </a:moveTo>
                <a:lnTo>
                  <a:pt x="0" y="0"/>
                </a:lnTo>
                <a:lnTo>
                  <a:pt x="0" y="290600"/>
                </a:lnTo>
                <a:lnTo>
                  <a:pt x="3747160" y="290600"/>
                </a:lnTo>
                <a:lnTo>
                  <a:pt x="3747160" y="0"/>
                </a:lnTo>
                <a:close/>
              </a:path>
            </a:pathLst>
          </a:custGeom>
          <a:solidFill>
            <a:srgbClr val="000000">
              <a:alpha val="250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5290" y="9037803"/>
            <a:ext cx="3747770" cy="290830"/>
          </a:xfrm>
          <a:custGeom>
            <a:avLst/>
            <a:gdLst/>
            <a:ahLst/>
            <a:cxnLst/>
            <a:rect l="l" t="t" r="r" b="b"/>
            <a:pathLst>
              <a:path w="3747770" h="290829">
                <a:moveTo>
                  <a:pt x="3747160" y="0"/>
                </a:moveTo>
                <a:lnTo>
                  <a:pt x="0" y="0"/>
                </a:lnTo>
                <a:lnTo>
                  <a:pt x="0" y="290600"/>
                </a:lnTo>
                <a:lnTo>
                  <a:pt x="3747160" y="290600"/>
                </a:lnTo>
                <a:lnTo>
                  <a:pt x="3747160" y="0"/>
                </a:lnTo>
                <a:close/>
              </a:path>
            </a:pathLst>
          </a:custGeom>
          <a:solidFill>
            <a:srgbClr val="000000">
              <a:alpha val="250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5290" y="9393813"/>
            <a:ext cx="3747770" cy="290830"/>
          </a:xfrm>
          <a:custGeom>
            <a:avLst/>
            <a:gdLst/>
            <a:ahLst/>
            <a:cxnLst/>
            <a:rect l="l" t="t" r="r" b="b"/>
            <a:pathLst>
              <a:path w="3747770" h="290829">
                <a:moveTo>
                  <a:pt x="3747160" y="0"/>
                </a:moveTo>
                <a:lnTo>
                  <a:pt x="0" y="0"/>
                </a:lnTo>
                <a:lnTo>
                  <a:pt x="0" y="290600"/>
                </a:lnTo>
                <a:lnTo>
                  <a:pt x="3747160" y="290600"/>
                </a:lnTo>
                <a:lnTo>
                  <a:pt x="3747160" y="0"/>
                </a:lnTo>
                <a:close/>
              </a:path>
            </a:pathLst>
          </a:custGeom>
          <a:solidFill>
            <a:srgbClr val="000000">
              <a:alpha val="250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18</a:t>
            </a:fld>
            <a:endParaRPr spc="1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E8106B-63EB-2BC0-1932-221F80A737D8}"/>
              </a:ext>
            </a:extLst>
          </p:cNvPr>
          <p:cNvSpPr txBox="1"/>
          <p:nvPr/>
        </p:nvSpPr>
        <p:spPr>
          <a:xfrm>
            <a:off x="13938250" y="2234821"/>
            <a:ext cx="3376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/>
              <a:t>Dynamic Rate Limiter</a:t>
            </a:r>
            <a:endParaRPr lang="ko-KR" altLang="en-US" sz="2800" b="1" i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ECC24D1-32A5-3AE5-9423-F508261B83BB}"/>
              </a:ext>
            </a:extLst>
          </p:cNvPr>
          <p:cNvCxnSpPr>
            <a:cxnSpLocks/>
          </p:cNvCxnSpPr>
          <p:nvPr/>
        </p:nvCxnSpPr>
        <p:spPr>
          <a:xfrm>
            <a:off x="15617821" y="2758041"/>
            <a:ext cx="8616" cy="174957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7391" y="3010655"/>
            <a:ext cx="15549317" cy="581484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699487" y="4298861"/>
            <a:ext cx="3662679" cy="1471295"/>
          </a:xfrm>
          <a:custGeom>
            <a:avLst/>
            <a:gdLst/>
            <a:ahLst/>
            <a:cxnLst/>
            <a:rect l="l" t="t" r="r" b="b"/>
            <a:pathLst>
              <a:path w="3662680" h="1471295">
                <a:moveTo>
                  <a:pt x="3662137" y="0"/>
                </a:moveTo>
                <a:lnTo>
                  <a:pt x="0" y="0"/>
                </a:lnTo>
                <a:lnTo>
                  <a:pt x="0" y="1471020"/>
                </a:lnTo>
                <a:lnTo>
                  <a:pt x="3662137" y="1471020"/>
                </a:lnTo>
                <a:lnTo>
                  <a:pt x="3662137" y="0"/>
                </a:lnTo>
                <a:close/>
              </a:path>
            </a:pathLst>
          </a:custGeom>
          <a:solidFill>
            <a:srgbClr val="61D836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41371" y="6906113"/>
            <a:ext cx="3662679" cy="1471295"/>
          </a:xfrm>
          <a:custGeom>
            <a:avLst/>
            <a:gdLst/>
            <a:ahLst/>
            <a:cxnLst/>
            <a:rect l="l" t="t" r="r" b="b"/>
            <a:pathLst>
              <a:path w="3662680" h="1471295">
                <a:moveTo>
                  <a:pt x="3662137" y="0"/>
                </a:moveTo>
                <a:lnTo>
                  <a:pt x="0" y="0"/>
                </a:lnTo>
                <a:lnTo>
                  <a:pt x="0" y="1471020"/>
                </a:lnTo>
                <a:lnTo>
                  <a:pt x="3662137" y="1471020"/>
                </a:lnTo>
                <a:lnTo>
                  <a:pt x="3662137" y="0"/>
                </a:lnTo>
                <a:close/>
              </a:path>
            </a:pathLst>
          </a:custGeom>
          <a:solidFill>
            <a:srgbClr val="FEAE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668528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165" dirty="0"/>
              <a:t>I/O</a:t>
            </a:r>
            <a:r>
              <a:rPr sz="7000" spc="-335" dirty="0"/>
              <a:t> </a:t>
            </a:r>
            <a:r>
              <a:rPr sz="7000" spc="-110" dirty="0"/>
              <a:t>enforcement</a:t>
            </a:r>
            <a:endParaRPr sz="7000"/>
          </a:p>
        </p:txBody>
      </p:sp>
      <p:grpSp>
        <p:nvGrpSpPr>
          <p:cNvPr id="7" name="object 7"/>
          <p:cNvGrpSpPr/>
          <p:nvPr/>
        </p:nvGrpSpPr>
        <p:grpSpPr>
          <a:xfrm>
            <a:off x="7803246" y="9481950"/>
            <a:ext cx="5383530" cy="1116965"/>
            <a:chOff x="7803246" y="9481950"/>
            <a:chExt cx="5383530" cy="11169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3246" y="9481950"/>
              <a:ext cx="5382997" cy="11163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71307" y="9529069"/>
              <a:ext cx="5247005" cy="980440"/>
            </a:xfrm>
            <a:custGeom>
              <a:avLst/>
              <a:gdLst/>
              <a:ahLst/>
              <a:cxnLst/>
              <a:rect l="l" t="t" r="r" b="b"/>
              <a:pathLst>
                <a:path w="5247005" h="980440">
                  <a:moveTo>
                    <a:pt x="5246875" y="0"/>
                  </a:moveTo>
                  <a:lnTo>
                    <a:pt x="0" y="0"/>
                  </a:lnTo>
                  <a:lnTo>
                    <a:pt x="0" y="980273"/>
                  </a:lnTo>
                  <a:lnTo>
                    <a:pt x="5246875" y="980273"/>
                  </a:lnTo>
                  <a:lnTo>
                    <a:pt x="524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71307" y="9529070"/>
              <a:ext cx="5247005" cy="980440"/>
            </a:xfrm>
            <a:custGeom>
              <a:avLst/>
              <a:gdLst/>
              <a:ahLst/>
              <a:cxnLst/>
              <a:rect l="l" t="t" r="r" b="b"/>
              <a:pathLst>
                <a:path w="5247005" h="980440">
                  <a:moveTo>
                    <a:pt x="0" y="0"/>
                  </a:moveTo>
                  <a:lnTo>
                    <a:pt x="5246875" y="0"/>
                  </a:lnTo>
                  <a:lnTo>
                    <a:pt x="5246875" y="980273"/>
                  </a:lnTo>
                  <a:lnTo>
                    <a:pt x="0" y="980273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71307" y="9529069"/>
            <a:ext cx="5247005" cy="9804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285"/>
              </a:spcBef>
            </a:pPr>
            <a:r>
              <a:rPr sz="2850" spc="-90" dirty="0">
                <a:latin typeface="Arial"/>
                <a:cs typeface="Arial"/>
              </a:rPr>
              <a:t>PAIO </a:t>
            </a:r>
            <a:r>
              <a:rPr sz="2850" spc="25" dirty="0">
                <a:latin typeface="Arial"/>
                <a:cs typeface="Arial"/>
              </a:rPr>
              <a:t>currently </a:t>
            </a:r>
            <a:r>
              <a:rPr sz="2850" spc="60" dirty="0">
                <a:latin typeface="Arial"/>
                <a:cs typeface="Arial"/>
              </a:rPr>
              <a:t>supports</a:t>
            </a:r>
            <a:r>
              <a:rPr sz="2850" spc="50" dirty="0">
                <a:latin typeface="Arial"/>
                <a:cs typeface="Arial"/>
              </a:rPr>
              <a:t> </a:t>
            </a:r>
            <a:r>
              <a:rPr sz="2850" b="1" spc="20" dirty="0">
                <a:latin typeface="Lucida Sans Typewriter"/>
                <a:cs typeface="Lucida Sans Typewriter"/>
              </a:rPr>
              <a:t>Noop</a:t>
            </a:r>
            <a:endParaRPr sz="2850">
              <a:latin typeface="Lucida Sans Typewriter"/>
              <a:cs typeface="Lucida Sans Typewriter"/>
            </a:endParaRPr>
          </a:p>
          <a:p>
            <a:pPr marL="201295">
              <a:lnSpc>
                <a:spcPct val="100000"/>
              </a:lnSpc>
              <a:spcBef>
                <a:spcPts val="30"/>
              </a:spcBef>
            </a:pPr>
            <a:r>
              <a:rPr sz="2850" spc="35" dirty="0">
                <a:latin typeface="Arial"/>
                <a:cs typeface="Arial"/>
              </a:rPr>
              <a:t>and </a:t>
            </a:r>
            <a:r>
              <a:rPr sz="2850" b="1" spc="20" dirty="0">
                <a:latin typeface="Lucida Sans Typewriter"/>
                <a:cs typeface="Lucida Sans Typewriter"/>
              </a:rPr>
              <a:t>DRL</a:t>
            </a:r>
            <a:r>
              <a:rPr sz="2850" b="1" spc="-1030" dirty="0">
                <a:latin typeface="Lucida Sans Typewriter"/>
                <a:cs typeface="Lucida Sans Typewriter"/>
              </a:rPr>
              <a:t> </a:t>
            </a:r>
            <a:r>
              <a:rPr sz="2850" spc="30" dirty="0">
                <a:latin typeface="Arial"/>
                <a:cs typeface="Arial"/>
              </a:rPr>
              <a:t>enforcement </a:t>
            </a:r>
            <a:r>
              <a:rPr sz="2850" spc="60" dirty="0">
                <a:latin typeface="Arial"/>
                <a:cs typeface="Arial"/>
              </a:rPr>
              <a:t>objects</a:t>
            </a:r>
            <a:endParaRPr sz="28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19</a:t>
            </a:fld>
            <a:endParaRPr spc="1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875474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25" dirty="0"/>
              <a:t>Data-centric</a:t>
            </a:r>
            <a:r>
              <a:rPr sz="7000" spc="-320" dirty="0"/>
              <a:t> </a:t>
            </a:r>
            <a:r>
              <a:rPr sz="7000" spc="-185" dirty="0"/>
              <a:t>systems</a:t>
            </a:r>
            <a:endParaRPr sz="7000"/>
          </a:p>
        </p:txBody>
      </p:sp>
      <p:sp>
        <p:nvSpPr>
          <p:cNvPr id="3" name="object 3"/>
          <p:cNvSpPr txBox="1"/>
          <p:nvPr/>
        </p:nvSpPr>
        <p:spPr>
          <a:xfrm>
            <a:off x="1074304" y="3061783"/>
            <a:ext cx="10904220" cy="40036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3525" marR="1094740" indent="-251460">
              <a:lnSpc>
                <a:spcPct val="100000"/>
              </a:lnSpc>
              <a:spcBef>
                <a:spcPts val="13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Data-centric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systems </a:t>
            </a:r>
            <a:r>
              <a:rPr sz="3100" spc="-15" dirty="0">
                <a:solidFill>
                  <a:srgbClr val="4B4D51"/>
                </a:solidFill>
                <a:latin typeface="Arial"/>
                <a:cs typeface="Arial"/>
              </a:rPr>
              <a:t>have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become </a:t>
            </a:r>
            <a:r>
              <a:rPr sz="3100" spc="-15" dirty="0">
                <a:solidFill>
                  <a:srgbClr val="4B4D51"/>
                </a:solidFill>
                <a:latin typeface="Arial"/>
                <a:cs typeface="Arial"/>
              </a:rPr>
              <a:t>an </a:t>
            </a: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integral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part</a:t>
            </a:r>
            <a:r>
              <a:rPr sz="3100" spc="-3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70" dirty="0">
                <a:solidFill>
                  <a:srgbClr val="4B4D51"/>
                </a:solidFill>
                <a:latin typeface="Arial"/>
                <a:cs typeface="Arial"/>
              </a:rPr>
              <a:t>of 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modern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I/O</a:t>
            </a:r>
            <a:r>
              <a:rPr sz="3100" spc="-5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stacks</a:t>
            </a:r>
            <a:endParaRPr sz="3100">
              <a:latin typeface="Arial"/>
              <a:cs typeface="Arial"/>
            </a:endParaRPr>
          </a:p>
          <a:p>
            <a:pPr marL="263525" marR="5080" indent="-251460">
              <a:lnSpc>
                <a:spcPct val="119200"/>
              </a:lnSpc>
              <a:spcBef>
                <a:spcPts val="298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60" dirty="0">
                <a:solidFill>
                  <a:srgbClr val="4B4D51"/>
                </a:solidFill>
                <a:latin typeface="Arial"/>
                <a:cs typeface="Arial"/>
              </a:rPr>
              <a:t>Good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performance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for </a:t>
            </a: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these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systems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often </a:t>
            </a:r>
            <a:r>
              <a:rPr sz="3100" spc="-5" dirty="0">
                <a:solidFill>
                  <a:srgbClr val="4B4D51"/>
                </a:solidFill>
                <a:latin typeface="Arial"/>
                <a:cs typeface="Arial"/>
              </a:rPr>
              <a:t>requires</a:t>
            </a:r>
            <a:r>
              <a:rPr sz="3100" spc="-17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storage 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optimizations</a:t>
            </a:r>
            <a:endParaRPr sz="3100">
              <a:latin typeface="Arial"/>
              <a:cs typeface="Arial"/>
            </a:endParaRPr>
          </a:p>
          <a:p>
            <a:pPr marL="766445" lvl="1" indent="-252095">
              <a:lnSpc>
                <a:spcPct val="100000"/>
              </a:lnSpc>
              <a:spcBef>
                <a:spcPts val="710"/>
              </a:spcBef>
              <a:buSzPct val="124193"/>
              <a:buChar char="•"/>
              <a:tabLst>
                <a:tab pos="767080" algn="l"/>
              </a:tabLst>
            </a:pP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Scheduling, </a:t>
            </a: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caching, </a:t>
            </a:r>
            <a:r>
              <a:rPr sz="3100" spc="25" dirty="0">
                <a:solidFill>
                  <a:srgbClr val="4B4D51"/>
                </a:solidFill>
                <a:latin typeface="Arial"/>
                <a:cs typeface="Arial"/>
              </a:rPr>
              <a:t>tiering,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replication,</a:t>
            </a:r>
            <a:r>
              <a:rPr sz="3100" spc="-8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…</a:t>
            </a:r>
            <a:endParaRPr sz="3100">
              <a:latin typeface="Arial"/>
              <a:cs typeface="Arial"/>
            </a:endParaRPr>
          </a:p>
          <a:p>
            <a:pPr marL="263525" indent="-251460">
              <a:lnSpc>
                <a:spcPct val="100000"/>
              </a:lnSpc>
              <a:spcBef>
                <a:spcPts val="3704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Optimizations </a:t>
            </a:r>
            <a:r>
              <a:rPr sz="3100" spc="-45" dirty="0">
                <a:solidFill>
                  <a:srgbClr val="4B4D51"/>
                </a:solidFill>
                <a:latin typeface="Arial"/>
                <a:cs typeface="Arial"/>
              </a:rPr>
              <a:t>are </a:t>
            </a: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implemented </a:t>
            </a:r>
            <a:r>
              <a:rPr sz="3100" spc="10" dirty="0">
                <a:solidFill>
                  <a:srgbClr val="4B4D51"/>
                </a:solidFill>
                <a:latin typeface="Arial"/>
                <a:cs typeface="Arial"/>
              </a:rPr>
              <a:t>in </a:t>
            </a:r>
            <a:r>
              <a:rPr sz="3100" spc="65" dirty="0">
                <a:solidFill>
                  <a:srgbClr val="4B4D51"/>
                </a:solidFill>
                <a:latin typeface="Arial"/>
                <a:cs typeface="Arial"/>
              </a:rPr>
              <a:t>sub-optimal</a:t>
            </a:r>
            <a:r>
              <a:rPr sz="3100" spc="-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5" dirty="0">
                <a:solidFill>
                  <a:srgbClr val="4B4D51"/>
                </a:solidFill>
                <a:latin typeface="Arial"/>
                <a:cs typeface="Arial"/>
              </a:rPr>
              <a:t>manner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9818" y="2560305"/>
            <a:ext cx="1176709" cy="11816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07686" y="2003698"/>
            <a:ext cx="1045819" cy="143595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2818332" y="4639651"/>
            <a:ext cx="3857625" cy="4679315"/>
            <a:chOff x="12818332" y="4639651"/>
            <a:chExt cx="3857625" cy="46793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76281" y="4639651"/>
              <a:ext cx="1320659" cy="11341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36814" y="5706446"/>
              <a:ext cx="1233233" cy="11816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18332" y="6920994"/>
              <a:ext cx="2312541" cy="8943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40747" y="7627599"/>
              <a:ext cx="1335136" cy="169106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05232" y="4030896"/>
            <a:ext cx="2471960" cy="64343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193174" y="4955236"/>
            <a:ext cx="2436071" cy="68970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482859" y="2588371"/>
            <a:ext cx="1399826" cy="149647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78668" y="5864326"/>
            <a:ext cx="1657136" cy="130535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231737" y="7273727"/>
            <a:ext cx="1698901" cy="113826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2</a:t>
            </a:fld>
            <a:endParaRPr spc="1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7391" y="3010655"/>
            <a:ext cx="15549880" cy="5815330"/>
            <a:chOff x="2277391" y="3010655"/>
            <a:chExt cx="15549880" cy="5815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7391" y="3010655"/>
              <a:ext cx="15549317" cy="58148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46785" y="7130381"/>
              <a:ext cx="4011929" cy="572770"/>
            </a:xfrm>
            <a:custGeom>
              <a:avLst/>
              <a:gdLst/>
              <a:ahLst/>
              <a:cxnLst/>
              <a:rect l="l" t="t" r="r" b="b"/>
              <a:pathLst>
                <a:path w="4011929" h="572770">
                  <a:moveTo>
                    <a:pt x="4011776" y="0"/>
                  </a:moveTo>
                  <a:lnTo>
                    <a:pt x="0" y="0"/>
                  </a:lnTo>
                  <a:lnTo>
                    <a:pt x="0" y="572438"/>
                  </a:lnTo>
                  <a:lnTo>
                    <a:pt x="4011776" y="572438"/>
                  </a:lnTo>
                  <a:lnTo>
                    <a:pt x="4011776" y="0"/>
                  </a:lnTo>
                  <a:close/>
                </a:path>
              </a:pathLst>
            </a:custGeom>
            <a:solidFill>
              <a:srgbClr val="61D83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668528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165" dirty="0"/>
              <a:t>I/O</a:t>
            </a:r>
            <a:r>
              <a:rPr sz="7000" spc="-335" dirty="0"/>
              <a:t> </a:t>
            </a:r>
            <a:r>
              <a:rPr sz="7000" spc="-110" dirty="0"/>
              <a:t>enforcement</a:t>
            </a:r>
            <a:endParaRPr sz="7000"/>
          </a:p>
        </p:txBody>
      </p:sp>
      <p:grpSp>
        <p:nvGrpSpPr>
          <p:cNvPr id="6" name="object 6"/>
          <p:cNvGrpSpPr/>
          <p:nvPr/>
        </p:nvGrpSpPr>
        <p:grpSpPr>
          <a:xfrm>
            <a:off x="5000038" y="9249123"/>
            <a:ext cx="4161154" cy="1099820"/>
            <a:chOff x="5000038" y="9249123"/>
            <a:chExt cx="4161154" cy="10998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0038" y="9249123"/>
              <a:ext cx="4160898" cy="10996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68098" y="9296242"/>
              <a:ext cx="4025265" cy="963930"/>
            </a:xfrm>
            <a:custGeom>
              <a:avLst/>
              <a:gdLst/>
              <a:ahLst/>
              <a:cxnLst/>
              <a:rect l="l" t="t" r="r" b="b"/>
              <a:pathLst>
                <a:path w="4025265" h="963929">
                  <a:moveTo>
                    <a:pt x="4024776" y="0"/>
                  </a:moveTo>
                  <a:lnTo>
                    <a:pt x="0" y="0"/>
                  </a:lnTo>
                  <a:lnTo>
                    <a:pt x="0" y="963530"/>
                  </a:lnTo>
                  <a:lnTo>
                    <a:pt x="4024776" y="963530"/>
                  </a:lnTo>
                  <a:lnTo>
                    <a:pt x="4024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68098" y="9296242"/>
              <a:ext cx="4025265" cy="963930"/>
            </a:xfrm>
            <a:custGeom>
              <a:avLst/>
              <a:gdLst/>
              <a:ahLst/>
              <a:cxnLst/>
              <a:rect l="l" t="t" r="r" b="b"/>
              <a:pathLst>
                <a:path w="4025265" h="963929">
                  <a:moveTo>
                    <a:pt x="0" y="0"/>
                  </a:moveTo>
                  <a:lnTo>
                    <a:pt x="4024776" y="0"/>
                  </a:lnTo>
                  <a:lnTo>
                    <a:pt x="4024776" y="963530"/>
                  </a:lnTo>
                  <a:lnTo>
                    <a:pt x="0" y="963530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68099" y="9296242"/>
            <a:ext cx="4025265" cy="9639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702310" marR="73025" indent="-621665">
              <a:lnSpc>
                <a:spcPts val="3379"/>
              </a:lnSpc>
              <a:spcBef>
                <a:spcPts val="434"/>
              </a:spcBef>
            </a:pPr>
            <a:r>
              <a:rPr sz="2850" spc="15" dirty="0">
                <a:latin typeface="Arial"/>
                <a:cs typeface="Arial"/>
              </a:rPr>
              <a:t>Requests </a:t>
            </a:r>
            <a:r>
              <a:rPr sz="2850" spc="20" dirty="0">
                <a:latin typeface="Arial"/>
                <a:cs typeface="Arial"/>
              </a:rPr>
              <a:t>return </a:t>
            </a:r>
            <a:r>
              <a:rPr sz="2850" spc="90" dirty="0">
                <a:latin typeface="Arial"/>
                <a:cs typeface="Arial"/>
              </a:rPr>
              <a:t>to</a:t>
            </a:r>
            <a:r>
              <a:rPr sz="2850" spc="-35" dirty="0">
                <a:latin typeface="Arial"/>
                <a:cs typeface="Arial"/>
              </a:rPr>
              <a:t> </a:t>
            </a:r>
            <a:r>
              <a:rPr sz="2850" spc="20" dirty="0">
                <a:latin typeface="Arial"/>
                <a:cs typeface="Arial"/>
              </a:rPr>
              <a:t>their  original </a:t>
            </a:r>
            <a:r>
              <a:rPr sz="2850" spc="30" dirty="0">
                <a:latin typeface="Arial"/>
                <a:cs typeface="Arial"/>
              </a:rPr>
              <a:t>I/O</a:t>
            </a:r>
            <a:r>
              <a:rPr sz="2850" spc="-20" dirty="0">
                <a:latin typeface="Arial"/>
                <a:cs typeface="Arial"/>
              </a:rPr>
              <a:t> </a:t>
            </a:r>
            <a:r>
              <a:rPr sz="2850" spc="55" dirty="0">
                <a:latin typeface="Arial"/>
                <a:cs typeface="Arial"/>
              </a:rPr>
              <a:t>path</a:t>
            </a:r>
            <a:endParaRPr sz="28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20</a:t>
            </a:fld>
            <a:endParaRPr spc="1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7391" y="3010655"/>
            <a:ext cx="15549880" cy="5815330"/>
            <a:chOff x="2277391" y="3010655"/>
            <a:chExt cx="15549880" cy="5815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7391" y="3010655"/>
              <a:ext cx="15549317" cy="58148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156535" y="3524220"/>
              <a:ext cx="642620" cy="4955540"/>
            </a:xfrm>
            <a:custGeom>
              <a:avLst/>
              <a:gdLst/>
              <a:ahLst/>
              <a:cxnLst/>
              <a:rect l="l" t="t" r="r" b="b"/>
              <a:pathLst>
                <a:path w="642619" h="4955540">
                  <a:moveTo>
                    <a:pt x="642231" y="0"/>
                  </a:moveTo>
                  <a:lnTo>
                    <a:pt x="0" y="0"/>
                  </a:lnTo>
                  <a:lnTo>
                    <a:pt x="0" y="4955247"/>
                  </a:lnTo>
                  <a:lnTo>
                    <a:pt x="642231" y="4955247"/>
                  </a:lnTo>
                  <a:lnTo>
                    <a:pt x="642231" y="0"/>
                  </a:lnTo>
                  <a:close/>
                </a:path>
              </a:pathLst>
            </a:custGeom>
            <a:solidFill>
              <a:srgbClr val="EE220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011555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40" dirty="0"/>
              <a:t>Control </a:t>
            </a:r>
            <a:r>
              <a:rPr sz="7000" spc="-114" dirty="0"/>
              <a:t>plane</a:t>
            </a:r>
            <a:r>
              <a:rPr sz="7000" spc="-455" dirty="0"/>
              <a:t> </a:t>
            </a:r>
            <a:r>
              <a:rPr sz="7000" spc="-135" dirty="0"/>
              <a:t>interaction</a:t>
            </a:r>
            <a:endParaRPr sz="7000"/>
          </a:p>
        </p:txBody>
      </p:sp>
      <p:sp>
        <p:nvSpPr>
          <p:cNvPr id="6" name="object 6"/>
          <p:cNvSpPr txBox="1"/>
          <p:nvPr/>
        </p:nvSpPr>
        <p:spPr>
          <a:xfrm>
            <a:off x="14471225" y="2388378"/>
            <a:ext cx="310261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spc="5" dirty="0">
                <a:solidFill>
                  <a:srgbClr val="5E5E5E"/>
                </a:solidFill>
                <a:latin typeface="Arial"/>
                <a:cs typeface="Arial"/>
              </a:rPr>
              <a:t>Housekeeping</a:t>
            </a:r>
            <a:r>
              <a:rPr sz="2550" b="1" spc="-6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550" b="1" spc="-20" dirty="0">
                <a:solidFill>
                  <a:srgbClr val="5E5E5E"/>
                </a:solidFill>
                <a:latin typeface="Arial"/>
                <a:cs typeface="Arial"/>
              </a:rPr>
              <a:t>rules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6108" y="2580028"/>
            <a:ext cx="306832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spc="-5" dirty="0">
                <a:solidFill>
                  <a:srgbClr val="5E5E5E"/>
                </a:solidFill>
                <a:latin typeface="Arial"/>
                <a:cs typeface="Arial"/>
              </a:rPr>
              <a:t>Differentiation</a:t>
            </a:r>
            <a:r>
              <a:rPr sz="2550" b="1" spc="-5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550" b="1" spc="-20" dirty="0">
                <a:solidFill>
                  <a:srgbClr val="5E5E5E"/>
                </a:solidFill>
                <a:latin typeface="Arial"/>
                <a:cs typeface="Arial"/>
              </a:rPr>
              <a:t>rules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70498" y="5505634"/>
            <a:ext cx="1539240" cy="81343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 indent="122555">
              <a:lnSpc>
                <a:spcPct val="102400"/>
              </a:lnSpc>
              <a:spcBef>
                <a:spcPts val="30"/>
              </a:spcBef>
            </a:pPr>
            <a:r>
              <a:rPr sz="2550" b="1" spc="5" dirty="0">
                <a:solidFill>
                  <a:srgbClr val="5E5E5E"/>
                </a:solidFill>
                <a:latin typeface="Arial"/>
                <a:cs typeface="Arial"/>
              </a:rPr>
              <a:t>Statistic  </a:t>
            </a:r>
            <a:r>
              <a:rPr sz="2550" b="1" dirty="0">
                <a:solidFill>
                  <a:srgbClr val="5E5E5E"/>
                </a:solidFill>
                <a:latin typeface="Arial"/>
                <a:cs typeface="Arial"/>
              </a:rPr>
              <a:t>collection</a:t>
            </a:r>
            <a:endParaRPr sz="2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81821" y="8571145"/>
            <a:ext cx="2014855" cy="81343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625475" marR="5080" indent="-613410">
              <a:lnSpc>
                <a:spcPct val="102400"/>
              </a:lnSpc>
              <a:spcBef>
                <a:spcPts val="30"/>
              </a:spcBef>
            </a:pPr>
            <a:r>
              <a:rPr sz="2550" b="1" spc="-20" dirty="0">
                <a:solidFill>
                  <a:srgbClr val="5E5E5E"/>
                </a:solidFill>
                <a:latin typeface="Arial"/>
                <a:cs typeface="Arial"/>
              </a:rPr>
              <a:t>Enfo</a:t>
            </a:r>
            <a:r>
              <a:rPr sz="2550" b="1" spc="-65" dirty="0">
                <a:solidFill>
                  <a:srgbClr val="5E5E5E"/>
                </a:solidFill>
                <a:latin typeface="Arial"/>
                <a:cs typeface="Arial"/>
              </a:rPr>
              <a:t>r</a:t>
            </a:r>
            <a:r>
              <a:rPr sz="2550" b="1" spc="25" dirty="0">
                <a:solidFill>
                  <a:srgbClr val="5E5E5E"/>
                </a:solidFill>
                <a:latin typeface="Arial"/>
                <a:cs typeface="Arial"/>
              </a:rPr>
              <a:t>cement  </a:t>
            </a:r>
            <a:r>
              <a:rPr sz="2550" b="1" spc="-20" dirty="0">
                <a:solidFill>
                  <a:srgbClr val="5E5E5E"/>
                </a:solidFill>
                <a:latin typeface="Arial"/>
                <a:cs typeface="Arial"/>
              </a:rPr>
              <a:t>rules</a:t>
            </a:r>
            <a:endParaRPr sz="25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61256" y="2884200"/>
            <a:ext cx="12562840" cy="7851775"/>
            <a:chOff x="5961256" y="2884200"/>
            <a:chExt cx="12562840" cy="7851775"/>
          </a:xfrm>
        </p:grpSpPr>
        <p:sp>
          <p:nvSpPr>
            <p:cNvPr id="11" name="object 11"/>
            <p:cNvSpPr/>
            <p:nvPr/>
          </p:nvSpPr>
          <p:spPr>
            <a:xfrm>
              <a:off x="11705120" y="3135384"/>
              <a:ext cx="490220" cy="1818005"/>
            </a:xfrm>
            <a:custGeom>
              <a:avLst/>
              <a:gdLst/>
              <a:ahLst/>
              <a:cxnLst/>
              <a:rect l="l" t="t" r="r" b="b"/>
              <a:pathLst>
                <a:path w="490220" h="1818004">
                  <a:moveTo>
                    <a:pt x="0" y="1817594"/>
                  </a:moveTo>
                  <a:lnTo>
                    <a:pt x="38321" y="1761423"/>
                  </a:lnTo>
                  <a:lnTo>
                    <a:pt x="75082" y="1705893"/>
                  </a:lnTo>
                  <a:lnTo>
                    <a:pt x="110283" y="1651005"/>
                  </a:lnTo>
                  <a:lnTo>
                    <a:pt x="143923" y="1596758"/>
                  </a:lnTo>
                  <a:lnTo>
                    <a:pt x="176003" y="1543154"/>
                  </a:lnTo>
                  <a:lnTo>
                    <a:pt x="206523" y="1490191"/>
                  </a:lnTo>
                  <a:lnTo>
                    <a:pt x="235482" y="1437870"/>
                  </a:lnTo>
                  <a:lnTo>
                    <a:pt x="262881" y="1386191"/>
                  </a:lnTo>
                  <a:lnTo>
                    <a:pt x="288719" y="1335154"/>
                  </a:lnTo>
                  <a:lnTo>
                    <a:pt x="312997" y="1284759"/>
                  </a:lnTo>
                  <a:lnTo>
                    <a:pt x="335714" y="1235005"/>
                  </a:lnTo>
                  <a:lnTo>
                    <a:pt x="356872" y="1185894"/>
                  </a:lnTo>
                  <a:lnTo>
                    <a:pt x="376468" y="1137424"/>
                  </a:lnTo>
                  <a:lnTo>
                    <a:pt x="394505" y="1089596"/>
                  </a:lnTo>
                  <a:lnTo>
                    <a:pt x="410981" y="1042409"/>
                  </a:lnTo>
                  <a:lnTo>
                    <a:pt x="425897" y="995865"/>
                  </a:lnTo>
                  <a:lnTo>
                    <a:pt x="439252" y="949962"/>
                  </a:lnTo>
                  <a:lnTo>
                    <a:pt x="451047" y="904701"/>
                  </a:lnTo>
                  <a:lnTo>
                    <a:pt x="461281" y="860082"/>
                  </a:lnTo>
                  <a:lnTo>
                    <a:pt x="469955" y="816105"/>
                  </a:lnTo>
                  <a:lnTo>
                    <a:pt x="477069" y="772770"/>
                  </a:lnTo>
                  <a:lnTo>
                    <a:pt x="482622" y="730076"/>
                  </a:lnTo>
                  <a:lnTo>
                    <a:pt x="486615" y="688024"/>
                  </a:lnTo>
                  <a:lnTo>
                    <a:pt x="489048" y="646614"/>
                  </a:lnTo>
                  <a:lnTo>
                    <a:pt x="489920" y="605846"/>
                  </a:lnTo>
                  <a:lnTo>
                    <a:pt x="489231" y="565720"/>
                  </a:lnTo>
                  <a:lnTo>
                    <a:pt x="486983" y="526235"/>
                  </a:lnTo>
                  <a:lnTo>
                    <a:pt x="483174" y="487393"/>
                  </a:lnTo>
                  <a:lnTo>
                    <a:pt x="477804" y="449192"/>
                  </a:lnTo>
                  <a:lnTo>
                    <a:pt x="470874" y="411633"/>
                  </a:lnTo>
                  <a:lnTo>
                    <a:pt x="452334" y="338440"/>
                  </a:lnTo>
                  <a:lnTo>
                    <a:pt x="427551" y="267814"/>
                  </a:lnTo>
                  <a:lnTo>
                    <a:pt x="396527" y="199756"/>
                  </a:lnTo>
                  <a:lnTo>
                    <a:pt x="359262" y="134265"/>
                  </a:lnTo>
                  <a:lnTo>
                    <a:pt x="315755" y="71341"/>
                  </a:lnTo>
                  <a:lnTo>
                    <a:pt x="291660" y="40842"/>
                  </a:lnTo>
                  <a:lnTo>
                    <a:pt x="266006" y="10985"/>
                  </a:lnTo>
                  <a:lnTo>
                    <a:pt x="254774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72308" y="3049724"/>
              <a:ext cx="147320" cy="146050"/>
            </a:xfrm>
            <a:custGeom>
              <a:avLst/>
              <a:gdLst/>
              <a:ahLst/>
              <a:cxnLst/>
              <a:rect l="l" t="t" r="r" b="b"/>
              <a:pathLst>
                <a:path w="147320" h="146050">
                  <a:moveTo>
                    <a:pt x="0" y="0"/>
                  </a:moveTo>
                  <a:lnTo>
                    <a:pt x="50490" y="146047"/>
                  </a:lnTo>
                  <a:lnTo>
                    <a:pt x="147136" y="47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480326" y="2946751"/>
              <a:ext cx="588010" cy="739775"/>
            </a:xfrm>
            <a:custGeom>
              <a:avLst/>
              <a:gdLst/>
              <a:ahLst/>
              <a:cxnLst/>
              <a:rect l="l" t="t" r="r" b="b"/>
              <a:pathLst>
                <a:path w="588009" h="739775">
                  <a:moveTo>
                    <a:pt x="197884" y="0"/>
                  </a:moveTo>
                  <a:lnTo>
                    <a:pt x="148266" y="33984"/>
                  </a:lnTo>
                  <a:lnTo>
                    <a:pt x="116080" y="60036"/>
                  </a:lnTo>
                  <a:lnTo>
                    <a:pt x="87822" y="86176"/>
                  </a:lnTo>
                  <a:lnTo>
                    <a:pt x="43090" y="138717"/>
                  </a:lnTo>
                  <a:lnTo>
                    <a:pt x="14070" y="191607"/>
                  </a:lnTo>
                  <a:lnTo>
                    <a:pt x="762" y="244846"/>
                  </a:lnTo>
                  <a:lnTo>
                    <a:pt x="0" y="271597"/>
                  </a:lnTo>
                  <a:lnTo>
                    <a:pt x="3165" y="298434"/>
                  </a:lnTo>
                  <a:lnTo>
                    <a:pt x="21281" y="352372"/>
                  </a:lnTo>
                  <a:lnTo>
                    <a:pt x="55107" y="406659"/>
                  </a:lnTo>
                  <a:lnTo>
                    <a:pt x="104646" y="461295"/>
                  </a:lnTo>
                  <a:lnTo>
                    <a:pt x="135307" y="488744"/>
                  </a:lnTo>
                  <a:lnTo>
                    <a:pt x="169896" y="516280"/>
                  </a:lnTo>
                  <a:lnTo>
                    <a:pt x="208413" y="543904"/>
                  </a:lnTo>
                  <a:lnTo>
                    <a:pt x="250857" y="571615"/>
                  </a:lnTo>
                  <a:lnTo>
                    <a:pt x="297230" y="599413"/>
                  </a:lnTo>
                  <a:lnTo>
                    <a:pt x="347530" y="627299"/>
                  </a:lnTo>
                  <a:lnTo>
                    <a:pt x="401758" y="655272"/>
                  </a:lnTo>
                  <a:lnTo>
                    <a:pt x="459914" y="683332"/>
                  </a:lnTo>
                  <a:lnTo>
                    <a:pt x="521997" y="711480"/>
                  </a:lnTo>
                  <a:lnTo>
                    <a:pt x="588009" y="739715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629418" y="2884200"/>
              <a:ext cx="154305" cy="130175"/>
            </a:xfrm>
            <a:custGeom>
              <a:avLst/>
              <a:gdLst/>
              <a:ahLst/>
              <a:cxnLst/>
              <a:rect l="l" t="t" r="r" b="b"/>
              <a:pathLst>
                <a:path w="154305" h="130175">
                  <a:moveTo>
                    <a:pt x="154131" y="0"/>
                  </a:moveTo>
                  <a:lnTo>
                    <a:pt x="0" y="11149"/>
                  </a:lnTo>
                  <a:lnTo>
                    <a:pt x="70573" y="129990"/>
                  </a:lnTo>
                  <a:lnTo>
                    <a:pt x="1541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031806" y="6559184"/>
              <a:ext cx="1423670" cy="657225"/>
            </a:xfrm>
            <a:custGeom>
              <a:avLst/>
              <a:gdLst/>
              <a:ahLst/>
              <a:cxnLst/>
              <a:rect l="l" t="t" r="r" b="b"/>
              <a:pathLst>
                <a:path w="1423669" h="657225">
                  <a:moveTo>
                    <a:pt x="1423632" y="0"/>
                  </a:moveTo>
                  <a:lnTo>
                    <a:pt x="1417046" y="47886"/>
                  </a:lnTo>
                  <a:lnTo>
                    <a:pt x="1399243" y="109800"/>
                  </a:lnTo>
                  <a:lnTo>
                    <a:pt x="1373784" y="168426"/>
                  </a:lnTo>
                  <a:lnTo>
                    <a:pt x="1340667" y="223764"/>
                  </a:lnTo>
                  <a:lnTo>
                    <a:pt x="1299893" y="275813"/>
                  </a:lnTo>
                  <a:lnTo>
                    <a:pt x="1251462" y="324574"/>
                  </a:lnTo>
                  <a:lnTo>
                    <a:pt x="1195374" y="370046"/>
                  </a:lnTo>
                  <a:lnTo>
                    <a:pt x="1131628" y="412230"/>
                  </a:lnTo>
                  <a:lnTo>
                    <a:pt x="1096884" y="432089"/>
                  </a:lnTo>
                  <a:lnTo>
                    <a:pt x="1060226" y="451125"/>
                  </a:lnTo>
                  <a:lnTo>
                    <a:pt x="1021653" y="469340"/>
                  </a:lnTo>
                  <a:lnTo>
                    <a:pt x="981166" y="486733"/>
                  </a:lnTo>
                  <a:lnTo>
                    <a:pt x="938765" y="503303"/>
                  </a:lnTo>
                  <a:lnTo>
                    <a:pt x="894449" y="519051"/>
                  </a:lnTo>
                  <a:lnTo>
                    <a:pt x="848219" y="533978"/>
                  </a:lnTo>
                  <a:lnTo>
                    <a:pt x="800075" y="548082"/>
                  </a:lnTo>
                  <a:lnTo>
                    <a:pt x="750017" y="561364"/>
                  </a:lnTo>
                  <a:lnTo>
                    <a:pt x="698044" y="573824"/>
                  </a:lnTo>
                  <a:lnTo>
                    <a:pt x="644157" y="585462"/>
                  </a:lnTo>
                  <a:lnTo>
                    <a:pt x="588355" y="596278"/>
                  </a:lnTo>
                  <a:lnTo>
                    <a:pt x="530640" y="606271"/>
                  </a:lnTo>
                  <a:lnTo>
                    <a:pt x="471010" y="615443"/>
                  </a:lnTo>
                  <a:lnTo>
                    <a:pt x="409465" y="623793"/>
                  </a:lnTo>
                  <a:lnTo>
                    <a:pt x="346007" y="631320"/>
                  </a:lnTo>
                  <a:lnTo>
                    <a:pt x="280634" y="638025"/>
                  </a:lnTo>
                  <a:lnTo>
                    <a:pt x="213347" y="643909"/>
                  </a:lnTo>
                  <a:lnTo>
                    <a:pt x="144145" y="648970"/>
                  </a:lnTo>
                  <a:lnTo>
                    <a:pt x="73030" y="653209"/>
                  </a:lnTo>
                  <a:lnTo>
                    <a:pt x="0" y="656626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385817" y="6436751"/>
              <a:ext cx="138430" cy="140970"/>
            </a:xfrm>
            <a:custGeom>
              <a:avLst/>
              <a:gdLst/>
              <a:ahLst/>
              <a:cxnLst/>
              <a:rect l="l" t="t" r="r" b="b"/>
              <a:pathLst>
                <a:path w="138430" h="140970">
                  <a:moveTo>
                    <a:pt x="73955" y="0"/>
                  </a:moveTo>
                  <a:lnTo>
                    <a:pt x="0" y="135682"/>
                  </a:lnTo>
                  <a:lnTo>
                    <a:pt x="138131" y="140574"/>
                  </a:lnTo>
                  <a:lnTo>
                    <a:pt x="73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634718" y="8178365"/>
              <a:ext cx="946150" cy="1251585"/>
            </a:xfrm>
            <a:custGeom>
              <a:avLst/>
              <a:gdLst/>
              <a:ahLst/>
              <a:cxnLst/>
              <a:rect l="l" t="t" r="r" b="b"/>
              <a:pathLst>
                <a:path w="946150" h="1251584">
                  <a:moveTo>
                    <a:pt x="0" y="0"/>
                  </a:moveTo>
                  <a:lnTo>
                    <a:pt x="11135" y="75904"/>
                  </a:lnTo>
                  <a:lnTo>
                    <a:pt x="22653" y="149435"/>
                  </a:lnTo>
                  <a:lnTo>
                    <a:pt x="34553" y="220592"/>
                  </a:lnTo>
                  <a:lnTo>
                    <a:pt x="46834" y="289374"/>
                  </a:lnTo>
                  <a:lnTo>
                    <a:pt x="59498" y="355783"/>
                  </a:lnTo>
                  <a:lnTo>
                    <a:pt x="72543" y="419818"/>
                  </a:lnTo>
                  <a:lnTo>
                    <a:pt x="85970" y="481478"/>
                  </a:lnTo>
                  <a:lnTo>
                    <a:pt x="99779" y="540765"/>
                  </a:lnTo>
                  <a:lnTo>
                    <a:pt x="113971" y="597677"/>
                  </a:lnTo>
                  <a:lnTo>
                    <a:pt x="128543" y="652216"/>
                  </a:lnTo>
                  <a:lnTo>
                    <a:pt x="143498" y="704380"/>
                  </a:lnTo>
                  <a:lnTo>
                    <a:pt x="158835" y="754171"/>
                  </a:lnTo>
                  <a:lnTo>
                    <a:pt x="174554" y="801587"/>
                  </a:lnTo>
                  <a:lnTo>
                    <a:pt x="190654" y="846629"/>
                  </a:lnTo>
                  <a:lnTo>
                    <a:pt x="207137" y="889298"/>
                  </a:lnTo>
                  <a:lnTo>
                    <a:pt x="224001" y="929592"/>
                  </a:lnTo>
                  <a:lnTo>
                    <a:pt x="241248" y="967512"/>
                  </a:lnTo>
                  <a:lnTo>
                    <a:pt x="258876" y="1003058"/>
                  </a:lnTo>
                  <a:lnTo>
                    <a:pt x="295278" y="1067029"/>
                  </a:lnTo>
                  <a:lnTo>
                    <a:pt x="333208" y="1121503"/>
                  </a:lnTo>
                  <a:lnTo>
                    <a:pt x="372665" y="1166481"/>
                  </a:lnTo>
                  <a:lnTo>
                    <a:pt x="413650" y="1201963"/>
                  </a:lnTo>
                  <a:lnTo>
                    <a:pt x="456163" y="1227949"/>
                  </a:lnTo>
                  <a:lnTo>
                    <a:pt x="500203" y="1244438"/>
                  </a:lnTo>
                  <a:lnTo>
                    <a:pt x="545771" y="1251432"/>
                  </a:lnTo>
                  <a:lnTo>
                    <a:pt x="569128" y="1251367"/>
                  </a:lnTo>
                  <a:lnTo>
                    <a:pt x="616987" y="1244117"/>
                  </a:lnTo>
                  <a:lnTo>
                    <a:pt x="666374" y="1227370"/>
                  </a:lnTo>
                  <a:lnTo>
                    <a:pt x="717289" y="1201127"/>
                  </a:lnTo>
                  <a:lnTo>
                    <a:pt x="769731" y="1165388"/>
                  </a:lnTo>
                  <a:lnTo>
                    <a:pt x="823701" y="1120153"/>
                  </a:lnTo>
                  <a:lnTo>
                    <a:pt x="879198" y="1065421"/>
                  </a:lnTo>
                  <a:lnTo>
                    <a:pt x="907520" y="1034494"/>
                  </a:lnTo>
                  <a:lnTo>
                    <a:pt x="936223" y="1001194"/>
                  </a:lnTo>
                  <a:lnTo>
                    <a:pt x="945867" y="98877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16367" y="9070394"/>
              <a:ext cx="139700" cy="151765"/>
            </a:xfrm>
            <a:custGeom>
              <a:avLst/>
              <a:gdLst/>
              <a:ahLst/>
              <a:cxnLst/>
              <a:rect l="l" t="t" r="r" b="b"/>
              <a:pathLst>
                <a:path w="139700" h="151765">
                  <a:moveTo>
                    <a:pt x="139367" y="0"/>
                  </a:moveTo>
                  <a:lnTo>
                    <a:pt x="0" y="66760"/>
                  </a:lnTo>
                  <a:lnTo>
                    <a:pt x="109158" y="151547"/>
                  </a:lnTo>
                  <a:lnTo>
                    <a:pt x="139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1256" y="9206802"/>
              <a:ext cx="9137880" cy="152895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29317" y="9253921"/>
              <a:ext cx="9001760" cy="1393190"/>
            </a:xfrm>
            <a:custGeom>
              <a:avLst/>
              <a:gdLst/>
              <a:ahLst/>
              <a:cxnLst/>
              <a:rect l="l" t="t" r="r" b="b"/>
              <a:pathLst>
                <a:path w="9001760" h="1393190">
                  <a:moveTo>
                    <a:pt x="9001759" y="0"/>
                  </a:moveTo>
                  <a:lnTo>
                    <a:pt x="0" y="0"/>
                  </a:lnTo>
                  <a:lnTo>
                    <a:pt x="0" y="1392837"/>
                  </a:lnTo>
                  <a:lnTo>
                    <a:pt x="9001759" y="1392837"/>
                  </a:lnTo>
                  <a:lnTo>
                    <a:pt x="9001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29317" y="9253921"/>
              <a:ext cx="9001760" cy="1393190"/>
            </a:xfrm>
            <a:custGeom>
              <a:avLst/>
              <a:gdLst/>
              <a:ahLst/>
              <a:cxnLst/>
              <a:rect l="l" t="t" r="r" b="b"/>
              <a:pathLst>
                <a:path w="9001760" h="1393190">
                  <a:moveTo>
                    <a:pt x="0" y="0"/>
                  </a:moveTo>
                  <a:lnTo>
                    <a:pt x="9001759" y="0"/>
                  </a:lnTo>
                  <a:lnTo>
                    <a:pt x="9001759" y="1392837"/>
                  </a:lnTo>
                  <a:lnTo>
                    <a:pt x="0" y="1392837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29316" y="9253921"/>
            <a:ext cx="9001760" cy="13931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08610" marR="300990" algn="ctr">
              <a:lnSpc>
                <a:spcPts val="3379"/>
              </a:lnSpc>
              <a:spcBef>
                <a:spcPts val="434"/>
              </a:spcBef>
            </a:pPr>
            <a:r>
              <a:rPr sz="2850" spc="30" dirty="0">
                <a:latin typeface="Arial"/>
                <a:cs typeface="Arial"/>
              </a:rPr>
              <a:t>Implements the </a:t>
            </a:r>
            <a:r>
              <a:rPr sz="2850" spc="50" dirty="0">
                <a:latin typeface="Arial"/>
                <a:cs typeface="Arial"/>
              </a:rPr>
              <a:t>control </a:t>
            </a:r>
            <a:r>
              <a:rPr sz="2850" spc="35" dirty="0">
                <a:latin typeface="Arial"/>
                <a:cs typeface="Arial"/>
              </a:rPr>
              <a:t>algorithms </a:t>
            </a:r>
            <a:r>
              <a:rPr sz="2850" spc="45" dirty="0">
                <a:latin typeface="Arial"/>
                <a:cs typeface="Arial"/>
              </a:rPr>
              <a:t>for</a:t>
            </a:r>
            <a:r>
              <a:rPr sz="2850" spc="-75" dirty="0">
                <a:latin typeface="Arial"/>
                <a:cs typeface="Arial"/>
              </a:rPr>
              <a:t> </a:t>
            </a:r>
            <a:r>
              <a:rPr sz="2850" spc="35" dirty="0">
                <a:latin typeface="Arial"/>
                <a:cs typeface="Arial"/>
              </a:rPr>
              <a:t>orchestrating  </a:t>
            </a:r>
            <a:r>
              <a:rPr sz="2850" spc="25" dirty="0">
                <a:latin typeface="Arial"/>
                <a:cs typeface="Arial"/>
              </a:rPr>
              <a:t>stages </a:t>
            </a:r>
            <a:r>
              <a:rPr sz="2850" spc="-25" dirty="0">
                <a:latin typeface="Arial"/>
                <a:cs typeface="Arial"/>
              </a:rPr>
              <a:t>(e.g., </a:t>
            </a:r>
            <a:r>
              <a:rPr sz="2850" spc="20" dirty="0">
                <a:latin typeface="Arial"/>
                <a:cs typeface="Arial"/>
              </a:rPr>
              <a:t>tail </a:t>
            </a:r>
            <a:r>
              <a:rPr sz="2850" spc="30" dirty="0">
                <a:latin typeface="Arial"/>
                <a:cs typeface="Arial"/>
              </a:rPr>
              <a:t>latency </a:t>
            </a:r>
            <a:r>
              <a:rPr sz="2850" spc="45" dirty="0">
                <a:latin typeface="Arial"/>
                <a:cs typeface="Arial"/>
              </a:rPr>
              <a:t>control, </a:t>
            </a:r>
            <a:r>
              <a:rPr sz="2850" spc="40" dirty="0">
                <a:latin typeface="Arial"/>
                <a:cs typeface="Arial"/>
              </a:rPr>
              <a:t>per-application  </a:t>
            </a:r>
            <a:r>
              <a:rPr sz="2850" spc="70" dirty="0">
                <a:latin typeface="Arial"/>
                <a:cs typeface="Arial"/>
              </a:rPr>
              <a:t>bandwidth</a:t>
            </a:r>
            <a:r>
              <a:rPr sz="2850" spc="5" dirty="0">
                <a:latin typeface="Arial"/>
                <a:cs typeface="Arial"/>
              </a:rPr>
              <a:t> </a:t>
            </a:r>
            <a:r>
              <a:rPr sz="2850" spc="-10" dirty="0">
                <a:latin typeface="Arial"/>
                <a:cs typeface="Arial"/>
              </a:rPr>
              <a:t>guarantees)</a:t>
            </a:r>
            <a:endParaRPr sz="285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21</a:t>
            </a:fld>
            <a:endParaRPr spc="1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22</a:t>
            </a:fld>
            <a:endParaRPr spc="1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96254"/>
            <a:ext cx="18029555" cy="933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-290" dirty="0"/>
              <a:t>Tail </a:t>
            </a:r>
            <a:r>
              <a:rPr sz="5950" spc="-100" dirty="0"/>
              <a:t>Latency </a:t>
            </a:r>
            <a:r>
              <a:rPr sz="5950" spc="-114" dirty="0"/>
              <a:t>Control </a:t>
            </a:r>
            <a:r>
              <a:rPr sz="5950" spc="-170" dirty="0"/>
              <a:t>in </a:t>
            </a:r>
            <a:r>
              <a:rPr sz="5950" spc="-20" dirty="0"/>
              <a:t>LSM-based </a:t>
            </a:r>
            <a:r>
              <a:rPr sz="5950" spc="-130" dirty="0"/>
              <a:t>Key-Value</a:t>
            </a:r>
            <a:r>
              <a:rPr sz="5950" spc="-760" dirty="0"/>
              <a:t> </a:t>
            </a:r>
            <a:r>
              <a:rPr sz="5950" spc="-120" dirty="0"/>
              <a:t>Stores</a:t>
            </a:r>
            <a:endParaRPr sz="5950"/>
          </a:p>
        </p:txBody>
      </p:sp>
      <p:sp>
        <p:nvSpPr>
          <p:cNvPr id="3" name="object 3"/>
          <p:cNvSpPr txBox="1"/>
          <p:nvPr/>
        </p:nvSpPr>
        <p:spPr>
          <a:xfrm>
            <a:off x="1023917" y="2282413"/>
            <a:ext cx="189483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5" dirty="0">
                <a:latin typeface="Arial"/>
                <a:cs typeface="Arial"/>
              </a:rPr>
              <a:t>RocksDB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3335" y="2841809"/>
            <a:ext cx="205740" cy="1273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0537" y="2780078"/>
            <a:ext cx="16142969" cy="128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sz="3300" spc="-10" dirty="0">
                <a:solidFill>
                  <a:srgbClr val="5E5E5E"/>
                </a:solidFill>
                <a:latin typeface="Arial"/>
                <a:cs typeface="Arial"/>
              </a:rPr>
              <a:t>Interference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between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foreground and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background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tasks </a:t>
            </a:r>
            <a:r>
              <a:rPr sz="3300" spc="-10" dirty="0">
                <a:solidFill>
                  <a:srgbClr val="5E5E5E"/>
                </a:solidFill>
                <a:latin typeface="Arial"/>
                <a:cs typeface="Arial"/>
              </a:rPr>
              <a:t>generates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high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latency</a:t>
            </a:r>
            <a:r>
              <a:rPr sz="3300" spc="-3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spikes  Latency spikes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occur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due </a:t>
            </a:r>
            <a:r>
              <a:rPr sz="3300" spc="85" dirty="0">
                <a:solidFill>
                  <a:srgbClr val="5E5E5E"/>
                </a:solidFill>
                <a:latin typeface="Arial"/>
                <a:cs typeface="Arial"/>
              </a:rPr>
              <a:t>to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L</a:t>
            </a:r>
            <a:r>
              <a:rPr sz="3300" spc="52" baseline="-6313" dirty="0">
                <a:solidFill>
                  <a:srgbClr val="5E5E5E"/>
                </a:solidFill>
                <a:latin typeface="Arial"/>
                <a:cs typeface="Arial"/>
              </a:rPr>
              <a:t>0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-L</a:t>
            </a:r>
            <a:r>
              <a:rPr sz="3300" spc="52" baseline="-6313" dirty="0">
                <a:solidFill>
                  <a:srgbClr val="5E5E5E"/>
                </a:solidFill>
                <a:latin typeface="Arial"/>
                <a:cs typeface="Arial"/>
              </a:rPr>
              <a:t>1 </a:t>
            </a:r>
            <a:r>
              <a:rPr sz="3300" spc="50" dirty="0">
                <a:solidFill>
                  <a:srgbClr val="5E5E5E"/>
                </a:solidFill>
                <a:latin typeface="Arial"/>
                <a:cs typeface="Arial"/>
              </a:rPr>
              <a:t>compactions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flushes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being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slow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or on</a:t>
            </a:r>
            <a:r>
              <a:rPr sz="3300" spc="-6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hold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917" y="4323651"/>
            <a:ext cx="3251200" cy="1172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0" dirty="0">
                <a:latin typeface="Arial"/>
                <a:cs typeface="Arial"/>
              </a:rPr>
              <a:t>SILK</a:t>
            </a:r>
            <a:r>
              <a:rPr lang="en-US" sz="3300" b="1" spc="-20" dirty="0">
                <a:latin typeface="Arial"/>
                <a:cs typeface="Arial"/>
              </a:rPr>
              <a:t>(ATC '19)</a:t>
            </a:r>
            <a:endParaRPr sz="3300" dirty="0">
              <a:latin typeface="Arial"/>
              <a:cs typeface="Arial"/>
            </a:endParaRPr>
          </a:p>
          <a:p>
            <a:pPr marL="724535" indent="-503555">
              <a:lnSpc>
                <a:spcPct val="100000"/>
              </a:lnSpc>
              <a:spcBef>
                <a:spcPts val="965"/>
              </a:spcBef>
              <a:buSzPct val="122727"/>
              <a:buChar char="•"/>
              <a:tabLst>
                <a:tab pos="724535" algn="l"/>
                <a:tab pos="725170" algn="l"/>
              </a:tabLst>
            </a:pP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I/O</a:t>
            </a:r>
            <a:r>
              <a:rPr sz="3300" spc="-6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scheduler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9122" y="5513228"/>
            <a:ext cx="205740" cy="1904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1725" y="5451495"/>
            <a:ext cx="12404090" cy="191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Allocates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bandwidth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for </a:t>
            </a:r>
            <a:r>
              <a:rPr sz="3300" spc="5" dirty="0">
                <a:solidFill>
                  <a:srgbClr val="5E5E5E"/>
                </a:solidFill>
                <a:latin typeface="Arial"/>
                <a:cs typeface="Arial"/>
              </a:rPr>
              <a:t>internal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operations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when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client load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is</a:t>
            </a:r>
            <a:r>
              <a:rPr sz="3300" spc="-13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low 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Prioritizes flushes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low </a:t>
            </a:r>
            <a:r>
              <a:rPr sz="3300" spc="-30" dirty="0">
                <a:solidFill>
                  <a:srgbClr val="5E5E5E"/>
                </a:solidFill>
                <a:latin typeface="Arial"/>
                <a:cs typeface="Arial"/>
              </a:rPr>
              <a:t>level</a:t>
            </a:r>
            <a:r>
              <a:rPr sz="3300" spc="-5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50" dirty="0">
                <a:solidFill>
                  <a:srgbClr val="5E5E5E"/>
                </a:solidFill>
                <a:latin typeface="Arial"/>
                <a:cs typeface="Arial"/>
              </a:rPr>
              <a:t>compactions</a:t>
            </a:r>
            <a:endParaRPr sz="3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3300" spc="5" dirty="0">
                <a:solidFill>
                  <a:srgbClr val="5E5E5E"/>
                </a:solidFill>
                <a:latin typeface="Arial"/>
                <a:cs typeface="Arial"/>
              </a:rPr>
              <a:t>Preempts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high </a:t>
            </a:r>
            <a:r>
              <a:rPr sz="3300" spc="-30" dirty="0">
                <a:solidFill>
                  <a:srgbClr val="5E5E5E"/>
                </a:solidFill>
                <a:latin typeface="Arial"/>
                <a:cs typeface="Arial"/>
              </a:rPr>
              <a:t>level </a:t>
            </a:r>
            <a:r>
              <a:rPr sz="3300" spc="50" dirty="0">
                <a:solidFill>
                  <a:srgbClr val="5E5E5E"/>
                </a:solidFill>
                <a:latin typeface="Arial"/>
                <a:cs typeface="Arial"/>
              </a:rPr>
              <a:t>compactions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with low </a:t>
            </a:r>
            <a:r>
              <a:rPr sz="3300" spc="-30" dirty="0">
                <a:solidFill>
                  <a:srgbClr val="5E5E5E"/>
                </a:solidFill>
                <a:latin typeface="Arial"/>
                <a:cs typeface="Arial"/>
              </a:rPr>
              <a:t>level</a:t>
            </a:r>
            <a:r>
              <a:rPr sz="3300" spc="-13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ones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3917" y="7284573"/>
            <a:ext cx="16678910" cy="3502025"/>
          </a:xfrm>
          <a:prstGeom prst="rect">
            <a:avLst/>
          </a:prstGeom>
        </p:spPr>
        <p:txBody>
          <a:bodyPr vert="horz" wrap="square" lIns="0" tIns="295275" rIns="0" bIns="0" rtlCol="0">
            <a:spAutoFit/>
          </a:bodyPr>
          <a:lstStyle/>
          <a:p>
            <a:pPr marL="724535" indent="-503555">
              <a:lnSpc>
                <a:spcPct val="100000"/>
              </a:lnSpc>
              <a:spcBef>
                <a:spcPts val="2325"/>
              </a:spcBef>
              <a:buSzPct val="122727"/>
              <a:buChar char="•"/>
              <a:tabLst>
                <a:tab pos="724535" algn="l"/>
                <a:tab pos="725170" algn="l"/>
              </a:tabLst>
            </a:pPr>
            <a:r>
              <a:rPr sz="3300" spc="-10" dirty="0">
                <a:solidFill>
                  <a:srgbClr val="5E5E5E"/>
                </a:solidFill>
                <a:latin typeface="Arial"/>
                <a:cs typeface="Arial"/>
              </a:rPr>
              <a:t>Required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changing </a:t>
            </a:r>
            <a:r>
              <a:rPr sz="3300" spc="-30" dirty="0">
                <a:solidFill>
                  <a:srgbClr val="5E5E5E"/>
                </a:solidFill>
                <a:latin typeface="Arial"/>
                <a:cs typeface="Arial"/>
              </a:rPr>
              <a:t>several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core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modules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made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of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thousands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of</a:t>
            </a:r>
            <a:r>
              <a:rPr sz="3300" spc="-10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LoC</a:t>
            </a:r>
            <a:endParaRPr sz="3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00" b="1" spc="-80" dirty="0">
                <a:latin typeface="Arial"/>
                <a:cs typeface="Arial"/>
              </a:rPr>
              <a:t>PAIO</a:t>
            </a:r>
            <a:endParaRPr sz="3300" dirty="0">
              <a:latin typeface="Arial"/>
              <a:cs typeface="Arial"/>
            </a:endParaRPr>
          </a:p>
          <a:p>
            <a:pPr marL="724535" indent="-503555">
              <a:lnSpc>
                <a:spcPct val="100000"/>
              </a:lnSpc>
              <a:spcBef>
                <a:spcPts val="960"/>
              </a:spcBef>
              <a:buSzPct val="122727"/>
              <a:buChar char="•"/>
              <a:tabLst>
                <a:tab pos="724535" algn="l"/>
                <a:tab pos="725170" algn="l"/>
              </a:tabLst>
            </a:pP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Stage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provides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the I/O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mechanisms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for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prioritizing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rate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limiting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background</a:t>
            </a:r>
            <a:r>
              <a:rPr sz="3300" spc="-5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45" dirty="0">
                <a:solidFill>
                  <a:srgbClr val="5E5E5E"/>
                </a:solidFill>
                <a:latin typeface="Arial"/>
                <a:cs typeface="Arial"/>
              </a:rPr>
              <a:t>flows</a:t>
            </a:r>
            <a:endParaRPr sz="3300" dirty="0">
              <a:latin typeface="Arial"/>
              <a:cs typeface="Arial"/>
            </a:endParaRPr>
          </a:p>
          <a:p>
            <a:pPr marL="502284" marR="4351020" lvl="1" indent="-502284" algn="r">
              <a:lnSpc>
                <a:spcPct val="100000"/>
              </a:lnSpc>
              <a:spcBef>
                <a:spcPts val="1005"/>
              </a:spcBef>
              <a:buSzPct val="122727"/>
              <a:buChar char="•"/>
              <a:tabLst>
                <a:tab pos="502284" algn="l"/>
                <a:tab pos="502920" algn="l"/>
              </a:tabLst>
            </a:pP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Integrating </a:t>
            </a:r>
            <a:r>
              <a:rPr sz="3300" spc="-125" dirty="0">
                <a:solidFill>
                  <a:srgbClr val="5E5E5E"/>
                </a:solidFill>
                <a:latin typeface="Arial"/>
                <a:cs typeface="Arial"/>
              </a:rPr>
              <a:t>PAIO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in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RocksDB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only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required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adding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85</a:t>
            </a:r>
            <a:r>
              <a:rPr sz="3300" spc="114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LoC</a:t>
            </a:r>
            <a:endParaRPr sz="3300" dirty="0">
              <a:latin typeface="Arial"/>
              <a:cs typeface="Arial"/>
            </a:endParaRPr>
          </a:p>
          <a:p>
            <a:pPr marL="502284" marR="4340225" indent="-502284" algn="r">
              <a:lnSpc>
                <a:spcPct val="100000"/>
              </a:lnSpc>
              <a:spcBef>
                <a:spcPts val="1000"/>
              </a:spcBef>
              <a:buSzPct val="122727"/>
              <a:buChar char="•"/>
              <a:tabLst>
                <a:tab pos="502284" algn="l"/>
                <a:tab pos="725170" algn="l"/>
              </a:tabLst>
            </a:pP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Control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plane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provides </a:t>
            </a:r>
            <a:r>
              <a:rPr sz="3300" spc="-65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SILK-based I/O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scheduling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algorithm</a:t>
            </a:r>
            <a:endParaRPr sz="3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96254"/>
            <a:ext cx="18029555" cy="933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-290" dirty="0"/>
              <a:t>Tail </a:t>
            </a:r>
            <a:r>
              <a:rPr sz="5950" spc="-100" dirty="0"/>
              <a:t>Latency </a:t>
            </a:r>
            <a:r>
              <a:rPr sz="5950" spc="-114" dirty="0"/>
              <a:t>Control </a:t>
            </a:r>
            <a:r>
              <a:rPr sz="5950" spc="-170" dirty="0"/>
              <a:t>in </a:t>
            </a:r>
            <a:r>
              <a:rPr sz="5950" spc="-20" dirty="0"/>
              <a:t>LSM-based </a:t>
            </a:r>
            <a:r>
              <a:rPr sz="5950" spc="-130" dirty="0"/>
              <a:t>Key-Value</a:t>
            </a:r>
            <a:r>
              <a:rPr sz="5950" spc="-760" dirty="0"/>
              <a:t> </a:t>
            </a:r>
            <a:r>
              <a:rPr sz="5950" spc="-120" dirty="0"/>
              <a:t>Stores</a:t>
            </a:r>
            <a:endParaRPr sz="5950"/>
          </a:p>
        </p:txBody>
      </p:sp>
      <p:sp>
        <p:nvSpPr>
          <p:cNvPr id="3" name="object 3"/>
          <p:cNvSpPr txBox="1"/>
          <p:nvPr/>
        </p:nvSpPr>
        <p:spPr>
          <a:xfrm>
            <a:off x="1023917" y="2282413"/>
            <a:ext cx="189483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5" dirty="0">
                <a:latin typeface="Arial"/>
                <a:cs typeface="Arial"/>
              </a:rPr>
              <a:t>RocksDB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3335" y="2841809"/>
            <a:ext cx="205740" cy="1273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0537" y="2780078"/>
            <a:ext cx="16142969" cy="128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sz="3300" spc="-10" dirty="0">
                <a:solidFill>
                  <a:srgbClr val="5E5E5E"/>
                </a:solidFill>
                <a:latin typeface="Arial"/>
                <a:cs typeface="Arial"/>
              </a:rPr>
              <a:t>Interference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between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foreground and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background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tasks </a:t>
            </a:r>
            <a:r>
              <a:rPr sz="3300" spc="-10" dirty="0">
                <a:solidFill>
                  <a:srgbClr val="5E5E5E"/>
                </a:solidFill>
                <a:latin typeface="Arial"/>
                <a:cs typeface="Arial"/>
              </a:rPr>
              <a:t>generates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high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latency</a:t>
            </a:r>
            <a:r>
              <a:rPr sz="3300" spc="-3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spikes  Latency spikes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occur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due </a:t>
            </a:r>
            <a:r>
              <a:rPr sz="3300" spc="85" dirty="0">
                <a:solidFill>
                  <a:srgbClr val="5E5E5E"/>
                </a:solidFill>
                <a:latin typeface="Arial"/>
                <a:cs typeface="Arial"/>
              </a:rPr>
              <a:t>to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L</a:t>
            </a:r>
            <a:r>
              <a:rPr sz="3300" spc="52" baseline="-6313" dirty="0">
                <a:solidFill>
                  <a:srgbClr val="5E5E5E"/>
                </a:solidFill>
                <a:latin typeface="Arial"/>
                <a:cs typeface="Arial"/>
              </a:rPr>
              <a:t>0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-L</a:t>
            </a:r>
            <a:r>
              <a:rPr sz="3300" spc="52" baseline="-6313" dirty="0">
                <a:solidFill>
                  <a:srgbClr val="5E5E5E"/>
                </a:solidFill>
                <a:latin typeface="Arial"/>
                <a:cs typeface="Arial"/>
              </a:rPr>
              <a:t>1 </a:t>
            </a:r>
            <a:r>
              <a:rPr sz="3300" spc="50" dirty="0">
                <a:solidFill>
                  <a:srgbClr val="5E5E5E"/>
                </a:solidFill>
                <a:latin typeface="Arial"/>
                <a:cs typeface="Arial"/>
              </a:rPr>
              <a:t>compactions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flushes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being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slow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or on</a:t>
            </a:r>
            <a:r>
              <a:rPr sz="3300" spc="-6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hold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917" y="4323651"/>
            <a:ext cx="3251200" cy="1172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0" dirty="0">
                <a:latin typeface="Arial"/>
                <a:cs typeface="Arial"/>
              </a:rPr>
              <a:t>SILK</a:t>
            </a:r>
            <a:endParaRPr sz="3300">
              <a:latin typeface="Arial"/>
              <a:cs typeface="Arial"/>
            </a:endParaRPr>
          </a:p>
          <a:p>
            <a:pPr marL="724535" indent="-503555">
              <a:lnSpc>
                <a:spcPct val="100000"/>
              </a:lnSpc>
              <a:spcBef>
                <a:spcPts val="965"/>
              </a:spcBef>
              <a:buSzPct val="122727"/>
              <a:buChar char="•"/>
              <a:tabLst>
                <a:tab pos="724535" algn="l"/>
                <a:tab pos="725170" algn="l"/>
              </a:tabLst>
            </a:pP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I/O</a:t>
            </a:r>
            <a:r>
              <a:rPr sz="3300" spc="-6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scheduler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9122" y="5526404"/>
            <a:ext cx="205740" cy="18980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b="1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50" b="1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1725" y="5456433"/>
            <a:ext cx="13306425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000"/>
              </a:lnSpc>
              <a:spcBef>
                <a:spcPts val="100"/>
              </a:spcBef>
            </a:pPr>
            <a:r>
              <a:rPr sz="3300" b="1" u="heavy" spc="-10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Allocates </a:t>
            </a:r>
            <a:r>
              <a:rPr sz="3300" b="1" u="heavy" spc="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bandwidth </a:t>
            </a:r>
            <a:r>
              <a:rPr sz="3300" b="1" u="heavy" spc="-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for internal operations </a:t>
            </a:r>
            <a:r>
              <a:rPr sz="3300" b="1" u="heavy" spc="10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when </a:t>
            </a:r>
            <a:r>
              <a:rPr sz="3300" b="1" u="heavy" spc="-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client load </a:t>
            </a:r>
            <a:r>
              <a:rPr sz="3300" b="1" u="heavy" spc="-70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is </a:t>
            </a:r>
            <a:r>
              <a:rPr sz="3300" b="1" u="heavy" spc="1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low </a:t>
            </a:r>
            <a:r>
              <a:rPr sz="3300" b="1" spc="1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b="1" u="heavy" spc="-10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Prioritizes </a:t>
            </a:r>
            <a:r>
              <a:rPr sz="3300" b="1" u="heavy" spc="-30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flushes </a:t>
            </a:r>
            <a:r>
              <a:rPr sz="3300" b="1" u="heavy" spc="-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and </a:t>
            </a:r>
            <a:r>
              <a:rPr sz="3300" b="1" u="heavy" spc="1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low </a:t>
            </a:r>
            <a:r>
              <a:rPr sz="3300" b="1" u="heavy" spc="-30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level</a:t>
            </a:r>
            <a:r>
              <a:rPr sz="3300" b="1" u="heavy" spc="30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 </a:t>
            </a:r>
            <a:r>
              <a:rPr sz="3300" b="1" u="heavy" spc="5" dirty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Arial"/>
                <a:cs typeface="Arial"/>
              </a:rPr>
              <a:t>compactions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3300" strike="sngStrike" spc="5" dirty="0">
                <a:solidFill>
                  <a:srgbClr val="5E5E5E"/>
                </a:solidFill>
                <a:latin typeface="Arial"/>
                <a:cs typeface="Arial"/>
              </a:rPr>
              <a:t>Preempts </a:t>
            </a:r>
            <a:r>
              <a:rPr sz="3300" strike="sngStrike" spc="10" dirty="0">
                <a:solidFill>
                  <a:srgbClr val="5E5E5E"/>
                </a:solidFill>
                <a:latin typeface="Arial"/>
                <a:cs typeface="Arial"/>
              </a:rPr>
              <a:t>high </a:t>
            </a:r>
            <a:r>
              <a:rPr sz="3300" strike="sngStrike" spc="-30" dirty="0">
                <a:solidFill>
                  <a:srgbClr val="5E5E5E"/>
                </a:solidFill>
                <a:latin typeface="Arial"/>
                <a:cs typeface="Arial"/>
              </a:rPr>
              <a:t>level </a:t>
            </a:r>
            <a:r>
              <a:rPr sz="3300" strike="sngStrike" spc="50" dirty="0">
                <a:solidFill>
                  <a:srgbClr val="5E5E5E"/>
                </a:solidFill>
                <a:latin typeface="Arial"/>
                <a:cs typeface="Arial"/>
              </a:rPr>
              <a:t>compactions </a:t>
            </a:r>
            <a:r>
              <a:rPr sz="3300" strike="sngStrike" spc="55" dirty="0">
                <a:solidFill>
                  <a:srgbClr val="5E5E5E"/>
                </a:solidFill>
                <a:latin typeface="Arial"/>
                <a:cs typeface="Arial"/>
              </a:rPr>
              <a:t>with low </a:t>
            </a:r>
            <a:r>
              <a:rPr sz="3300" strike="sngStrike" spc="-30" dirty="0">
                <a:solidFill>
                  <a:srgbClr val="5E5E5E"/>
                </a:solidFill>
                <a:latin typeface="Arial"/>
                <a:cs typeface="Arial"/>
              </a:rPr>
              <a:t>level</a:t>
            </a:r>
            <a:r>
              <a:rPr sz="3300" strike="sngStrike" spc="-1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trike="sngStrike" spc="-5" dirty="0">
                <a:solidFill>
                  <a:srgbClr val="5E5E5E"/>
                </a:solidFill>
                <a:latin typeface="Arial"/>
                <a:cs typeface="Arial"/>
              </a:rPr>
              <a:t>ones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626988" y="6717696"/>
            <a:ext cx="1671955" cy="3883660"/>
            <a:chOff x="13626988" y="6717696"/>
            <a:chExt cx="1671955" cy="3883660"/>
          </a:xfrm>
        </p:grpSpPr>
        <p:sp>
          <p:nvSpPr>
            <p:cNvPr id="10" name="object 10"/>
            <p:cNvSpPr/>
            <p:nvPr/>
          </p:nvSpPr>
          <p:spPr>
            <a:xfrm>
              <a:off x="13658401" y="6824449"/>
              <a:ext cx="1609090" cy="3745229"/>
            </a:xfrm>
            <a:custGeom>
              <a:avLst/>
              <a:gdLst/>
              <a:ahLst/>
              <a:cxnLst/>
              <a:rect l="l" t="t" r="r" b="b"/>
              <a:pathLst>
                <a:path w="1609090" h="3745229">
                  <a:moveTo>
                    <a:pt x="0" y="3745036"/>
                  </a:moveTo>
                  <a:lnTo>
                    <a:pt x="51933" y="3689994"/>
                  </a:lnTo>
                  <a:lnTo>
                    <a:pt x="103015" y="3635327"/>
                  </a:lnTo>
                  <a:lnTo>
                    <a:pt x="153245" y="3581034"/>
                  </a:lnTo>
                  <a:lnTo>
                    <a:pt x="202622" y="3527116"/>
                  </a:lnTo>
                  <a:lnTo>
                    <a:pt x="251148" y="3473572"/>
                  </a:lnTo>
                  <a:lnTo>
                    <a:pt x="298822" y="3420403"/>
                  </a:lnTo>
                  <a:lnTo>
                    <a:pt x="345643" y="3367609"/>
                  </a:lnTo>
                  <a:lnTo>
                    <a:pt x="391613" y="3315189"/>
                  </a:lnTo>
                  <a:lnTo>
                    <a:pt x="436731" y="3263144"/>
                  </a:lnTo>
                  <a:lnTo>
                    <a:pt x="480996" y="3211473"/>
                  </a:lnTo>
                  <a:lnTo>
                    <a:pt x="524410" y="3160177"/>
                  </a:lnTo>
                  <a:lnTo>
                    <a:pt x="566971" y="3109256"/>
                  </a:lnTo>
                  <a:lnTo>
                    <a:pt x="608681" y="3058709"/>
                  </a:lnTo>
                  <a:lnTo>
                    <a:pt x="649538" y="3008537"/>
                  </a:lnTo>
                  <a:lnTo>
                    <a:pt x="689544" y="2958740"/>
                  </a:lnTo>
                  <a:lnTo>
                    <a:pt x="728697" y="2909317"/>
                  </a:lnTo>
                  <a:lnTo>
                    <a:pt x="766999" y="2860269"/>
                  </a:lnTo>
                  <a:lnTo>
                    <a:pt x="804448" y="2811595"/>
                  </a:lnTo>
                  <a:lnTo>
                    <a:pt x="841045" y="2763296"/>
                  </a:lnTo>
                  <a:lnTo>
                    <a:pt x="876791" y="2715372"/>
                  </a:lnTo>
                  <a:lnTo>
                    <a:pt x="911684" y="2667822"/>
                  </a:lnTo>
                  <a:lnTo>
                    <a:pt x="945725" y="2620647"/>
                  </a:lnTo>
                  <a:lnTo>
                    <a:pt x="978915" y="2573846"/>
                  </a:lnTo>
                  <a:lnTo>
                    <a:pt x="1011252" y="2527420"/>
                  </a:lnTo>
                  <a:lnTo>
                    <a:pt x="1042737" y="2481369"/>
                  </a:lnTo>
                  <a:lnTo>
                    <a:pt x="1073370" y="2435692"/>
                  </a:lnTo>
                  <a:lnTo>
                    <a:pt x="1103151" y="2390390"/>
                  </a:lnTo>
                  <a:lnTo>
                    <a:pt x="1132081" y="2345463"/>
                  </a:lnTo>
                  <a:lnTo>
                    <a:pt x="1160158" y="2300910"/>
                  </a:lnTo>
                  <a:lnTo>
                    <a:pt x="1187383" y="2256732"/>
                  </a:lnTo>
                  <a:lnTo>
                    <a:pt x="1213756" y="2212928"/>
                  </a:lnTo>
                  <a:lnTo>
                    <a:pt x="1239277" y="2169499"/>
                  </a:lnTo>
                  <a:lnTo>
                    <a:pt x="1263946" y="2126445"/>
                  </a:lnTo>
                  <a:lnTo>
                    <a:pt x="1287763" y="2083765"/>
                  </a:lnTo>
                  <a:lnTo>
                    <a:pt x="1310728" y="2041460"/>
                  </a:lnTo>
                  <a:lnTo>
                    <a:pt x="1332841" y="1999529"/>
                  </a:lnTo>
                  <a:lnTo>
                    <a:pt x="1354102" y="1957973"/>
                  </a:lnTo>
                  <a:lnTo>
                    <a:pt x="1374511" y="1916792"/>
                  </a:lnTo>
                  <a:lnTo>
                    <a:pt x="1394068" y="1875985"/>
                  </a:lnTo>
                  <a:lnTo>
                    <a:pt x="1412773" y="1835553"/>
                  </a:lnTo>
                  <a:lnTo>
                    <a:pt x="1430626" y="1795496"/>
                  </a:lnTo>
                  <a:lnTo>
                    <a:pt x="1447627" y="1755813"/>
                  </a:lnTo>
                  <a:lnTo>
                    <a:pt x="1463775" y="1716505"/>
                  </a:lnTo>
                  <a:lnTo>
                    <a:pt x="1479072" y="1677571"/>
                  </a:lnTo>
                  <a:lnTo>
                    <a:pt x="1493517" y="1639012"/>
                  </a:lnTo>
                  <a:lnTo>
                    <a:pt x="1507110" y="1600828"/>
                  </a:lnTo>
                  <a:lnTo>
                    <a:pt x="1519851" y="1563018"/>
                  </a:lnTo>
                  <a:lnTo>
                    <a:pt x="1531739" y="1525583"/>
                  </a:lnTo>
                  <a:lnTo>
                    <a:pt x="1542776" y="1488522"/>
                  </a:lnTo>
                  <a:lnTo>
                    <a:pt x="1562293" y="1415525"/>
                  </a:lnTo>
                  <a:lnTo>
                    <a:pt x="1578402" y="1344026"/>
                  </a:lnTo>
                  <a:lnTo>
                    <a:pt x="1591104" y="1274026"/>
                  </a:lnTo>
                  <a:lnTo>
                    <a:pt x="1600397" y="1205524"/>
                  </a:lnTo>
                  <a:lnTo>
                    <a:pt x="1606282" y="1138521"/>
                  </a:lnTo>
                  <a:lnTo>
                    <a:pt x="1608758" y="1073016"/>
                  </a:lnTo>
                  <a:lnTo>
                    <a:pt x="1608719" y="1040825"/>
                  </a:lnTo>
                  <a:lnTo>
                    <a:pt x="1606084" y="977568"/>
                  </a:lnTo>
                  <a:lnTo>
                    <a:pt x="1600040" y="915809"/>
                  </a:lnTo>
                  <a:lnTo>
                    <a:pt x="1590589" y="855549"/>
                  </a:lnTo>
                  <a:lnTo>
                    <a:pt x="1577729" y="796787"/>
                  </a:lnTo>
                  <a:lnTo>
                    <a:pt x="1561462" y="739524"/>
                  </a:lnTo>
                  <a:lnTo>
                    <a:pt x="1541786" y="683759"/>
                  </a:lnTo>
                  <a:lnTo>
                    <a:pt x="1518702" y="629493"/>
                  </a:lnTo>
                  <a:lnTo>
                    <a:pt x="1492210" y="576725"/>
                  </a:lnTo>
                  <a:lnTo>
                    <a:pt x="1462310" y="525455"/>
                  </a:lnTo>
                  <a:lnTo>
                    <a:pt x="1429002" y="475684"/>
                  </a:lnTo>
                  <a:lnTo>
                    <a:pt x="1392286" y="427412"/>
                  </a:lnTo>
                  <a:lnTo>
                    <a:pt x="1352162" y="380637"/>
                  </a:lnTo>
                  <a:lnTo>
                    <a:pt x="1308629" y="335362"/>
                  </a:lnTo>
                  <a:lnTo>
                    <a:pt x="1261689" y="291585"/>
                  </a:lnTo>
                  <a:lnTo>
                    <a:pt x="1211340" y="249306"/>
                  </a:lnTo>
                  <a:lnTo>
                    <a:pt x="1157584" y="208526"/>
                  </a:lnTo>
                  <a:lnTo>
                    <a:pt x="1100419" y="169244"/>
                  </a:lnTo>
                  <a:lnTo>
                    <a:pt x="1039846" y="131461"/>
                  </a:lnTo>
                  <a:lnTo>
                    <a:pt x="975865" y="95176"/>
                  </a:lnTo>
                  <a:lnTo>
                    <a:pt x="908476" y="60389"/>
                  </a:lnTo>
                  <a:lnTo>
                    <a:pt x="873504" y="43558"/>
                  </a:lnTo>
                  <a:lnTo>
                    <a:pt x="837679" y="27101"/>
                  </a:lnTo>
                  <a:lnTo>
                    <a:pt x="801003" y="11019"/>
                  </a:lnTo>
                  <a:lnTo>
                    <a:pt x="771454" y="0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223828" y="6717696"/>
              <a:ext cx="279400" cy="235585"/>
            </a:xfrm>
            <a:custGeom>
              <a:avLst/>
              <a:gdLst/>
              <a:ahLst/>
              <a:cxnLst/>
              <a:rect l="l" t="t" r="r" b="b"/>
              <a:pathLst>
                <a:path w="279400" h="235584">
                  <a:moveTo>
                    <a:pt x="279363" y="0"/>
                  </a:moveTo>
                  <a:lnTo>
                    <a:pt x="0" y="29917"/>
                  </a:lnTo>
                  <a:lnTo>
                    <a:pt x="191554" y="235459"/>
                  </a:lnTo>
                  <a:lnTo>
                    <a:pt x="279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33335" y="7533543"/>
            <a:ext cx="20574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70"/>
              </a:lnSpc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35937" y="7594765"/>
            <a:ext cx="12764770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00"/>
              </a:lnSpc>
            </a:pPr>
            <a:r>
              <a:rPr sz="3300" spc="-10" dirty="0">
                <a:solidFill>
                  <a:srgbClr val="5E5E5E"/>
                </a:solidFill>
                <a:latin typeface="Arial"/>
                <a:cs typeface="Arial"/>
              </a:rPr>
              <a:t>Required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changing </a:t>
            </a:r>
            <a:r>
              <a:rPr sz="3300" spc="-30" dirty="0">
                <a:solidFill>
                  <a:srgbClr val="5E5E5E"/>
                </a:solidFill>
                <a:latin typeface="Arial"/>
                <a:cs typeface="Arial"/>
              </a:rPr>
              <a:t>several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core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modules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made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of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thousands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of</a:t>
            </a:r>
            <a:r>
              <a:rPr sz="3300" spc="-9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LoC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3917" y="8370948"/>
            <a:ext cx="1010285" cy="5251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3300" b="1" spc="-250" dirty="0">
                <a:latin typeface="Arial"/>
                <a:cs typeface="Arial"/>
              </a:rPr>
              <a:t>P</a:t>
            </a:r>
            <a:r>
              <a:rPr sz="3300" b="1" spc="-25" dirty="0">
                <a:latin typeface="Arial"/>
                <a:cs typeface="Arial"/>
              </a:rPr>
              <a:t>AIO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3335" y="8944602"/>
            <a:ext cx="20574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70"/>
              </a:lnSpc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35937" y="9005823"/>
            <a:ext cx="1596707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00"/>
              </a:lnSpc>
            </a:pP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Stage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provides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the I/O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mechanisms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for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prioritizing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rate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limiting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background</a:t>
            </a:r>
            <a:r>
              <a:rPr sz="3300" spc="-5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45" dirty="0">
                <a:solidFill>
                  <a:srgbClr val="5E5E5E"/>
                </a:solidFill>
                <a:latin typeface="Arial"/>
                <a:cs typeface="Arial"/>
              </a:rPr>
              <a:t>flows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29122" y="9574782"/>
            <a:ext cx="20574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70"/>
              </a:lnSpc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31725" y="9636003"/>
            <a:ext cx="1082484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00"/>
              </a:lnSpc>
            </a:pP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Integrating </a:t>
            </a:r>
            <a:r>
              <a:rPr sz="3300" spc="-125" dirty="0">
                <a:solidFill>
                  <a:srgbClr val="5E5E5E"/>
                </a:solidFill>
                <a:latin typeface="Arial"/>
                <a:cs typeface="Arial"/>
              </a:rPr>
              <a:t>PAIO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in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RocksDB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only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required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adding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85</a:t>
            </a:r>
            <a:r>
              <a:rPr sz="3300" spc="11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LoC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3335" y="10204961"/>
            <a:ext cx="20574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70"/>
              </a:lnSpc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35937" y="10266182"/>
            <a:ext cx="11631930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00"/>
              </a:lnSpc>
            </a:pP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Control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plane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provides </a:t>
            </a:r>
            <a:r>
              <a:rPr sz="3300" spc="-65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SILK-based I/O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scheduling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algorithm</a:t>
            </a:r>
            <a:endParaRPr sz="33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23</a:t>
            </a:fld>
            <a:endParaRPr spc="1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96254"/>
            <a:ext cx="18029555" cy="933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-290" dirty="0"/>
              <a:t>Tail </a:t>
            </a:r>
            <a:r>
              <a:rPr sz="5950" spc="-100" dirty="0"/>
              <a:t>Latency </a:t>
            </a:r>
            <a:r>
              <a:rPr sz="5950" spc="-114" dirty="0"/>
              <a:t>Control </a:t>
            </a:r>
            <a:r>
              <a:rPr sz="5950" spc="-170" dirty="0"/>
              <a:t>in </a:t>
            </a:r>
            <a:r>
              <a:rPr sz="5950" spc="-20" dirty="0"/>
              <a:t>LSM-based </a:t>
            </a:r>
            <a:r>
              <a:rPr sz="5950" spc="-130" dirty="0"/>
              <a:t>Key-Value</a:t>
            </a:r>
            <a:r>
              <a:rPr sz="5950" spc="-760" dirty="0"/>
              <a:t> </a:t>
            </a:r>
            <a:r>
              <a:rPr sz="5950" spc="-120" dirty="0"/>
              <a:t>Stores</a:t>
            </a:r>
            <a:endParaRPr sz="5950"/>
          </a:p>
        </p:txBody>
      </p:sp>
      <p:sp>
        <p:nvSpPr>
          <p:cNvPr id="3" name="object 3"/>
          <p:cNvSpPr txBox="1"/>
          <p:nvPr/>
        </p:nvSpPr>
        <p:spPr>
          <a:xfrm>
            <a:off x="1023917" y="2282413"/>
            <a:ext cx="189483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5" dirty="0">
                <a:latin typeface="Arial"/>
                <a:cs typeface="Arial"/>
              </a:rPr>
              <a:t>RocksDB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3335" y="2841809"/>
            <a:ext cx="205740" cy="1273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0537" y="2780078"/>
            <a:ext cx="16142969" cy="1285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25299"/>
              </a:lnSpc>
              <a:spcBef>
                <a:spcPts val="100"/>
              </a:spcBef>
            </a:pPr>
            <a:r>
              <a:rPr sz="3300" spc="-10" dirty="0">
                <a:solidFill>
                  <a:srgbClr val="5E5E5E"/>
                </a:solidFill>
                <a:latin typeface="Arial"/>
                <a:cs typeface="Arial"/>
              </a:rPr>
              <a:t>Interference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between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foreground and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background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tasks </a:t>
            </a:r>
            <a:r>
              <a:rPr sz="3300" spc="-10" dirty="0">
                <a:solidFill>
                  <a:srgbClr val="5E5E5E"/>
                </a:solidFill>
                <a:latin typeface="Arial"/>
                <a:cs typeface="Arial"/>
              </a:rPr>
              <a:t>generates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high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latency</a:t>
            </a:r>
            <a:r>
              <a:rPr sz="3300" spc="-3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spikes  Latency spikes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occur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due </a:t>
            </a:r>
            <a:r>
              <a:rPr sz="3300" spc="85" dirty="0">
                <a:solidFill>
                  <a:srgbClr val="5E5E5E"/>
                </a:solidFill>
                <a:latin typeface="Arial"/>
                <a:cs typeface="Arial"/>
              </a:rPr>
              <a:t>to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L</a:t>
            </a:r>
            <a:r>
              <a:rPr sz="3300" spc="52" baseline="-6313" dirty="0">
                <a:solidFill>
                  <a:srgbClr val="5E5E5E"/>
                </a:solidFill>
                <a:latin typeface="Arial"/>
                <a:cs typeface="Arial"/>
              </a:rPr>
              <a:t>0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-L</a:t>
            </a:r>
            <a:r>
              <a:rPr sz="3300" spc="52" baseline="-6313" dirty="0">
                <a:solidFill>
                  <a:srgbClr val="5E5E5E"/>
                </a:solidFill>
                <a:latin typeface="Arial"/>
                <a:cs typeface="Arial"/>
              </a:rPr>
              <a:t>1 </a:t>
            </a:r>
            <a:r>
              <a:rPr sz="3300" spc="50" dirty="0">
                <a:solidFill>
                  <a:srgbClr val="5E5E5E"/>
                </a:solidFill>
                <a:latin typeface="Arial"/>
                <a:cs typeface="Arial"/>
              </a:rPr>
              <a:t>compactions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flushes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being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slow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or on</a:t>
            </a:r>
            <a:r>
              <a:rPr sz="3300" spc="-6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hold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1822" y="5551983"/>
            <a:ext cx="13783944" cy="186626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  <a:tabLst>
                <a:tab pos="502284" algn="l"/>
              </a:tabLst>
            </a:pPr>
            <a:r>
              <a:rPr sz="6075" b="1" baseline="-4115" dirty="0">
                <a:solidFill>
                  <a:srgbClr val="5E5E5E"/>
                </a:solidFill>
                <a:latin typeface="Arial"/>
                <a:cs typeface="Arial"/>
              </a:rPr>
              <a:t>•	</a:t>
            </a:r>
            <a:r>
              <a:rPr sz="3300" b="1" spc="-10" dirty="0">
                <a:solidFill>
                  <a:srgbClr val="5E5E5E"/>
                </a:solidFill>
                <a:latin typeface="Arial"/>
                <a:cs typeface="Arial"/>
              </a:rPr>
              <a:t>Allocates </a:t>
            </a:r>
            <a:r>
              <a:rPr sz="3300" b="1" spc="5" dirty="0">
                <a:solidFill>
                  <a:srgbClr val="5E5E5E"/>
                </a:solidFill>
                <a:latin typeface="Arial"/>
                <a:cs typeface="Arial"/>
              </a:rPr>
              <a:t>bandwidth </a:t>
            </a:r>
            <a:r>
              <a:rPr sz="3300" b="1" spc="-5" dirty="0">
                <a:solidFill>
                  <a:srgbClr val="5E5E5E"/>
                </a:solidFill>
                <a:latin typeface="Arial"/>
                <a:cs typeface="Arial"/>
              </a:rPr>
              <a:t>for internal operations </a:t>
            </a:r>
            <a:r>
              <a:rPr sz="3300" b="1" spc="10" dirty="0">
                <a:solidFill>
                  <a:srgbClr val="5E5E5E"/>
                </a:solidFill>
                <a:latin typeface="Arial"/>
                <a:cs typeface="Arial"/>
              </a:rPr>
              <a:t>when </a:t>
            </a:r>
            <a:r>
              <a:rPr sz="3300" b="1" spc="-5" dirty="0">
                <a:solidFill>
                  <a:srgbClr val="5E5E5E"/>
                </a:solidFill>
                <a:latin typeface="Arial"/>
                <a:cs typeface="Arial"/>
              </a:rPr>
              <a:t>client load </a:t>
            </a:r>
            <a:r>
              <a:rPr sz="3300" b="1" spc="-70" dirty="0">
                <a:solidFill>
                  <a:srgbClr val="5E5E5E"/>
                </a:solidFill>
                <a:latin typeface="Arial"/>
                <a:cs typeface="Arial"/>
              </a:rPr>
              <a:t>is</a:t>
            </a:r>
            <a:r>
              <a:rPr sz="3300" b="1" spc="4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b="1" spc="15" dirty="0">
                <a:solidFill>
                  <a:srgbClr val="5E5E5E"/>
                </a:solidFill>
                <a:latin typeface="Arial"/>
                <a:cs typeface="Arial"/>
              </a:rPr>
              <a:t>low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30"/>
              </a:spcBef>
              <a:tabLst>
                <a:tab pos="502284" algn="l"/>
              </a:tabLst>
            </a:pPr>
            <a:r>
              <a:rPr sz="6075" b="1" baseline="-4115" dirty="0">
                <a:solidFill>
                  <a:srgbClr val="5E5E5E"/>
                </a:solidFill>
                <a:latin typeface="Arial"/>
                <a:cs typeface="Arial"/>
              </a:rPr>
              <a:t>•	</a:t>
            </a:r>
            <a:r>
              <a:rPr sz="3300" b="1" spc="-10" dirty="0">
                <a:solidFill>
                  <a:srgbClr val="5E5E5E"/>
                </a:solidFill>
                <a:latin typeface="Arial"/>
                <a:cs typeface="Arial"/>
              </a:rPr>
              <a:t>Prioritizes </a:t>
            </a:r>
            <a:r>
              <a:rPr sz="3300" b="1" spc="-30" dirty="0">
                <a:solidFill>
                  <a:srgbClr val="5E5E5E"/>
                </a:solidFill>
                <a:latin typeface="Arial"/>
                <a:cs typeface="Arial"/>
              </a:rPr>
              <a:t>flushes </a:t>
            </a:r>
            <a:r>
              <a:rPr sz="3300" b="1" spc="-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3300" b="1" spc="15" dirty="0">
                <a:solidFill>
                  <a:srgbClr val="5E5E5E"/>
                </a:solidFill>
                <a:latin typeface="Arial"/>
                <a:cs typeface="Arial"/>
              </a:rPr>
              <a:t>low </a:t>
            </a:r>
            <a:r>
              <a:rPr sz="3300" b="1" spc="-30" dirty="0">
                <a:solidFill>
                  <a:srgbClr val="5E5E5E"/>
                </a:solidFill>
                <a:latin typeface="Arial"/>
                <a:cs typeface="Arial"/>
              </a:rPr>
              <a:t>level</a:t>
            </a:r>
            <a:r>
              <a:rPr sz="3300" b="1" spc="3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b="1" spc="5" dirty="0">
                <a:solidFill>
                  <a:srgbClr val="5E5E5E"/>
                </a:solidFill>
                <a:latin typeface="Arial"/>
                <a:cs typeface="Arial"/>
              </a:rPr>
              <a:t>compactions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65"/>
              </a:spcBef>
              <a:tabLst>
                <a:tab pos="502284" algn="l"/>
              </a:tabLst>
            </a:pPr>
            <a:r>
              <a:rPr sz="6075" baseline="-3429" dirty="0">
                <a:solidFill>
                  <a:srgbClr val="5E5E5E"/>
                </a:solidFill>
                <a:latin typeface="Arial"/>
                <a:cs typeface="Arial"/>
              </a:rPr>
              <a:t>•	</a:t>
            </a:r>
            <a:r>
              <a:rPr sz="3300" spc="5" dirty="0">
                <a:solidFill>
                  <a:srgbClr val="5E5E5E"/>
                </a:solidFill>
                <a:latin typeface="Arial"/>
                <a:cs typeface="Arial"/>
              </a:rPr>
              <a:t>Preempts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high </a:t>
            </a:r>
            <a:r>
              <a:rPr sz="3300" spc="-30" dirty="0">
                <a:solidFill>
                  <a:srgbClr val="5E5E5E"/>
                </a:solidFill>
                <a:latin typeface="Arial"/>
                <a:cs typeface="Arial"/>
              </a:rPr>
              <a:t>level </a:t>
            </a:r>
            <a:r>
              <a:rPr sz="3300" spc="50" dirty="0">
                <a:solidFill>
                  <a:srgbClr val="5E5E5E"/>
                </a:solidFill>
                <a:latin typeface="Arial"/>
                <a:cs typeface="Arial"/>
              </a:rPr>
              <a:t>compactions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with low </a:t>
            </a:r>
            <a:r>
              <a:rPr sz="3300" spc="-30" dirty="0">
                <a:solidFill>
                  <a:srgbClr val="5E5E5E"/>
                </a:solidFill>
                <a:latin typeface="Arial"/>
                <a:cs typeface="Arial"/>
              </a:rPr>
              <a:t>level</a:t>
            </a:r>
            <a:r>
              <a:rPr sz="3300" spc="-1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ones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5273771"/>
            <a:ext cx="20104100" cy="2286635"/>
          </a:xfrm>
          <a:custGeom>
            <a:avLst/>
            <a:gdLst/>
            <a:ahLst/>
            <a:cxnLst/>
            <a:rect l="l" t="t" r="r" b="b"/>
            <a:pathLst>
              <a:path w="20104100" h="2286634">
                <a:moveTo>
                  <a:pt x="0" y="0"/>
                </a:moveTo>
                <a:lnTo>
                  <a:pt x="0" y="2286258"/>
                </a:lnTo>
                <a:lnTo>
                  <a:pt x="20104099" y="2286258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763" y="4323651"/>
            <a:ext cx="18197195" cy="2728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95"/>
              </a:spcBef>
            </a:pPr>
            <a:r>
              <a:rPr sz="3300" b="1" spc="-20" dirty="0">
                <a:latin typeface="Arial"/>
                <a:cs typeface="Arial"/>
              </a:rPr>
              <a:t>SILK</a:t>
            </a:r>
            <a:endParaRPr sz="3300">
              <a:latin typeface="Arial"/>
              <a:cs typeface="Arial"/>
            </a:endParaRPr>
          </a:p>
          <a:p>
            <a:pPr marL="794385" indent="-502920">
              <a:lnSpc>
                <a:spcPct val="100000"/>
              </a:lnSpc>
              <a:spcBef>
                <a:spcPts val="965"/>
              </a:spcBef>
              <a:buSzPct val="122727"/>
              <a:buChar char="•"/>
              <a:tabLst>
                <a:tab pos="794385" algn="l"/>
                <a:tab pos="795020" algn="l"/>
              </a:tabLst>
            </a:pP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I/O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scheduler</a:t>
            </a:r>
            <a:endParaRPr sz="3300">
              <a:latin typeface="Arial"/>
              <a:cs typeface="Arial"/>
            </a:endParaRPr>
          </a:p>
          <a:p>
            <a:pPr marL="12700" marR="5080" indent="690880">
              <a:lnSpc>
                <a:spcPct val="102200"/>
              </a:lnSpc>
              <a:spcBef>
                <a:spcPts val="2340"/>
              </a:spcBef>
            </a:pPr>
            <a:r>
              <a:rPr sz="4100" b="1" spc="-100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4100" b="1" spc="10" dirty="0">
                <a:solidFill>
                  <a:srgbClr val="FFFFFF"/>
                </a:solidFill>
                <a:latin typeface="Arial"/>
                <a:cs typeface="Arial"/>
              </a:rPr>
              <a:t>propagating </a:t>
            </a:r>
            <a:r>
              <a:rPr sz="4100" b="1" spc="15" dirty="0">
                <a:solidFill>
                  <a:srgbClr val="FFFFFF"/>
                </a:solidFill>
                <a:latin typeface="Arial"/>
                <a:cs typeface="Arial"/>
              </a:rPr>
              <a:t>application-level </a:t>
            </a:r>
            <a:r>
              <a:rPr sz="4100" b="1" dirty="0">
                <a:solidFill>
                  <a:srgbClr val="FFFFFF"/>
                </a:solidFill>
                <a:latin typeface="Arial"/>
                <a:cs typeface="Arial"/>
              </a:rPr>
              <a:t>information </a:t>
            </a:r>
            <a:r>
              <a:rPr sz="4100" b="1" spc="5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100" b="1" spc="35" dirty="0">
                <a:solidFill>
                  <a:srgbClr val="FFFFFF"/>
                </a:solidFill>
                <a:latin typeface="Arial"/>
                <a:cs typeface="Arial"/>
              </a:rPr>
              <a:t>the stage, </a:t>
            </a:r>
            <a:r>
              <a:rPr sz="4100" b="1" spc="-85" dirty="0">
                <a:solidFill>
                  <a:srgbClr val="FFFFFF"/>
                </a:solidFill>
                <a:latin typeface="Arial"/>
                <a:cs typeface="Arial"/>
              </a:rPr>
              <a:t>PAIO </a:t>
            </a:r>
            <a:r>
              <a:rPr sz="4100" b="1" spc="35" dirty="0">
                <a:solidFill>
                  <a:srgbClr val="FFFFFF"/>
                </a:solidFill>
                <a:latin typeface="Arial"/>
                <a:cs typeface="Arial"/>
              </a:rPr>
              <a:t>can  </a:t>
            </a:r>
            <a:r>
              <a:rPr sz="4100" b="1" spc="20" dirty="0">
                <a:solidFill>
                  <a:srgbClr val="FFFFFF"/>
                </a:solidFill>
                <a:latin typeface="Arial"/>
                <a:cs typeface="Arial"/>
              </a:rPr>
              <a:t>enable </a:t>
            </a:r>
            <a:r>
              <a:rPr sz="4100" b="1" spc="-20" dirty="0">
                <a:solidFill>
                  <a:srgbClr val="FFFFFF"/>
                </a:solidFill>
                <a:latin typeface="Arial"/>
                <a:cs typeface="Arial"/>
              </a:rPr>
              <a:t>similar </a:t>
            </a:r>
            <a:r>
              <a:rPr sz="4100" b="1" spc="-5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4100" b="1" spc="1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100" b="1" spc="35" dirty="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sz="4100" b="1" spc="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4100" b="1" spc="25" dirty="0">
                <a:solidFill>
                  <a:srgbClr val="FFFFFF"/>
                </a:solidFill>
                <a:latin typeface="Arial"/>
                <a:cs typeface="Arial"/>
              </a:rPr>
              <a:t>system-specific</a:t>
            </a:r>
            <a:r>
              <a:rPr sz="4100" b="1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b="1" spc="5" dirty="0">
                <a:solidFill>
                  <a:srgbClr val="FFFFFF"/>
                </a:solidFill>
                <a:latin typeface="Arial"/>
                <a:cs typeface="Arial"/>
              </a:rPr>
              <a:t>optimizations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3335" y="7533543"/>
            <a:ext cx="20574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70"/>
              </a:lnSpc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5937" y="7594765"/>
            <a:ext cx="12764770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00"/>
              </a:lnSpc>
            </a:pPr>
            <a:r>
              <a:rPr sz="3300" spc="-10" dirty="0">
                <a:solidFill>
                  <a:srgbClr val="5E5E5E"/>
                </a:solidFill>
                <a:latin typeface="Arial"/>
                <a:cs typeface="Arial"/>
              </a:rPr>
              <a:t>Required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changing </a:t>
            </a:r>
            <a:r>
              <a:rPr sz="3300" spc="-30" dirty="0">
                <a:solidFill>
                  <a:srgbClr val="5E5E5E"/>
                </a:solidFill>
                <a:latin typeface="Arial"/>
                <a:cs typeface="Arial"/>
              </a:rPr>
              <a:t>several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core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modules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made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of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thousands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of</a:t>
            </a:r>
            <a:r>
              <a:rPr sz="3300" spc="-9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LoC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3917" y="8370948"/>
            <a:ext cx="1010285" cy="5251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3300" b="1" spc="-250" dirty="0">
                <a:latin typeface="Arial"/>
                <a:cs typeface="Arial"/>
              </a:rPr>
              <a:t>P</a:t>
            </a:r>
            <a:r>
              <a:rPr sz="3300" b="1" spc="-25" dirty="0">
                <a:latin typeface="Arial"/>
                <a:cs typeface="Arial"/>
              </a:rPr>
              <a:t>AIO</a:t>
            </a:r>
            <a:endParaRPr sz="3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3335" y="8944602"/>
            <a:ext cx="20574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70"/>
              </a:lnSpc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35937" y="9005823"/>
            <a:ext cx="1596707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00"/>
              </a:lnSpc>
            </a:pP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Stage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provides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the I/O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mechanisms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for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prioritizing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rate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limiting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background</a:t>
            </a:r>
            <a:r>
              <a:rPr sz="3300" spc="-5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45" dirty="0">
                <a:solidFill>
                  <a:srgbClr val="5E5E5E"/>
                </a:solidFill>
                <a:latin typeface="Arial"/>
                <a:cs typeface="Arial"/>
              </a:rPr>
              <a:t>flows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29122" y="9574782"/>
            <a:ext cx="20574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70"/>
              </a:lnSpc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31725" y="9636003"/>
            <a:ext cx="1082484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00"/>
              </a:lnSpc>
            </a:pP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Integrating </a:t>
            </a:r>
            <a:r>
              <a:rPr sz="3300" spc="-125" dirty="0">
                <a:solidFill>
                  <a:srgbClr val="5E5E5E"/>
                </a:solidFill>
                <a:latin typeface="Arial"/>
                <a:cs typeface="Arial"/>
              </a:rPr>
              <a:t>PAIO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in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RocksDB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only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required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adding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85</a:t>
            </a:r>
            <a:r>
              <a:rPr sz="3300" spc="11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LoC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335" y="10204961"/>
            <a:ext cx="205740" cy="626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70"/>
              </a:lnSpc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35937" y="10266182"/>
            <a:ext cx="11631930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900"/>
              </a:lnSpc>
            </a:pP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Control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plane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provides </a:t>
            </a:r>
            <a:r>
              <a:rPr sz="3300" spc="-65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SILK-based I/O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scheduling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algorithm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24</a:t>
            </a:fld>
            <a:endParaRPr spc="1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25</a:t>
            </a:fld>
            <a:endParaRPr spc="1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6971"/>
            <a:ext cx="791527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35" dirty="0"/>
              <a:t>Experimental</a:t>
            </a:r>
            <a:r>
              <a:rPr sz="7000" spc="-325" dirty="0"/>
              <a:t> </a:t>
            </a:r>
            <a:r>
              <a:rPr sz="7000" spc="-145" dirty="0"/>
              <a:t>setup</a:t>
            </a:r>
            <a:endParaRPr sz="7000"/>
          </a:p>
        </p:txBody>
      </p:sp>
      <p:sp>
        <p:nvSpPr>
          <p:cNvPr id="3" name="object 3"/>
          <p:cNvSpPr txBox="1"/>
          <p:nvPr/>
        </p:nvSpPr>
        <p:spPr>
          <a:xfrm>
            <a:off x="1023917" y="2712847"/>
            <a:ext cx="42913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5" dirty="0">
                <a:latin typeface="Arial"/>
                <a:cs typeface="Arial"/>
              </a:rPr>
              <a:t>System</a:t>
            </a:r>
            <a:r>
              <a:rPr sz="3300" b="1" spc="-30" dirty="0">
                <a:latin typeface="Arial"/>
                <a:cs typeface="Arial"/>
              </a:rPr>
              <a:t> </a:t>
            </a:r>
            <a:r>
              <a:rPr sz="3300" b="1" spc="-10" dirty="0">
                <a:latin typeface="Arial"/>
                <a:cs typeface="Arial"/>
              </a:rPr>
              <a:t>configuration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3335" y="3272244"/>
            <a:ext cx="205740" cy="2534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5937" y="3210511"/>
            <a:ext cx="1151572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615430">
              <a:lnSpc>
                <a:spcPct val="125299"/>
              </a:lnSpc>
              <a:spcBef>
                <a:spcPts val="100"/>
              </a:spcBef>
            </a:pP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RocksDB, </a:t>
            </a:r>
            <a:r>
              <a:rPr sz="3300" spc="-30" dirty="0">
                <a:solidFill>
                  <a:srgbClr val="5E5E5E"/>
                </a:solidFill>
                <a:latin typeface="Arial"/>
                <a:cs typeface="Arial"/>
              </a:rPr>
              <a:t>SILK,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</a:t>
            </a:r>
            <a:r>
              <a:rPr sz="3300" spc="-1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-125" dirty="0">
                <a:solidFill>
                  <a:srgbClr val="5E5E5E"/>
                </a:solidFill>
                <a:latin typeface="Arial"/>
                <a:cs typeface="Arial"/>
              </a:rPr>
              <a:t>PAIO 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8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client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5" dirty="0">
                <a:solidFill>
                  <a:srgbClr val="5E5E5E"/>
                </a:solidFill>
                <a:latin typeface="Arial"/>
                <a:cs typeface="Arial"/>
              </a:rPr>
              <a:t>threads</a:t>
            </a: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8 </a:t>
            </a:r>
            <a:r>
              <a:rPr sz="3300" spc="40" dirty="0">
                <a:solidFill>
                  <a:srgbClr val="5E5E5E"/>
                </a:solidFill>
                <a:latin typeface="Arial"/>
                <a:cs typeface="Arial"/>
              </a:rPr>
              <a:t>background </a:t>
            </a:r>
            <a:r>
              <a:rPr sz="3300" spc="5" dirty="0">
                <a:solidFill>
                  <a:srgbClr val="5E5E5E"/>
                </a:solidFill>
                <a:latin typeface="Arial"/>
                <a:cs typeface="Arial"/>
              </a:rPr>
              <a:t>threads: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1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flush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7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compaction </a:t>
            </a:r>
            <a:r>
              <a:rPr sz="3300" spc="5" dirty="0">
                <a:solidFill>
                  <a:srgbClr val="5E5E5E"/>
                </a:solidFill>
                <a:latin typeface="Arial"/>
                <a:cs typeface="Arial"/>
              </a:rPr>
              <a:t>threads 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Memory </a:t>
            </a:r>
            <a:r>
              <a:rPr sz="3300" spc="-15" dirty="0">
                <a:solidFill>
                  <a:srgbClr val="5E5E5E"/>
                </a:solidFill>
                <a:latin typeface="Arial"/>
                <a:cs typeface="Arial"/>
              </a:rPr>
              <a:t>usage </a:t>
            </a:r>
            <a:r>
              <a:rPr sz="3300" spc="30" dirty="0">
                <a:solidFill>
                  <a:srgbClr val="5E5E5E"/>
                </a:solidFill>
                <a:latin typeface="Arial"/>
                <a:cs typeface="Arial"/>
              </a:rPr>
              <a:t>limited </a:t>
            </a:r>
            <a:r>
              <a:rPr sz="3300" spc="85" dirty="0">
                <a:solidFill>
                  <a:srgbClr val="5E5E5E"/>
                </a:solidFill>
                <a:latin typeface="Arial"/>
                <a:cs typeface="Arial"/>
              </a:rPr>
              <a:t>to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1GB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 I/O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bandwidth </a:t>
            </a:r>
            <a:r>
              <a:rPr sz="3300" spc="85" dirty="0">
                <a:solidFill>
                  <a:srgbClr val="5E5E5E"/>
                </a:solidFill>
                <a:latin typeface="Arial"/>
                <a:cs typeface="Arial"/>
              </a:rPr>
              <a:t>to</a:t>
            </a:r>
            <a:r>
              <a:rPr sz="3300" spc="-15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50" dirty="0">
                <a:solidFill>
                  <a:srgbClr val="5E5E5E"/>
                </a:solidFill>
                <a:latin typeface="Arial"/>
                <a:cs typeface="Arial"/>
              </a:rPr>
              <a:t>200MB/s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917" y="6161708"/>
            <a:ext cx="21418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95" dirty="0">
                <a:latin typeface="Arial"/>
                <a:cs typeface="Arial"/>
              </a:rPr>
              <a:t>W</a:t>
            </a:r>
            <a:r>
              <a:rPr sz="3300" b="1" spc="-5" dirty="0">
                <a:latin typeface="Arial"/>
                <a:cs typeface="Arial"/>
              </a:rPr>
              <a:t>orkloads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3335" y="6721104"/>
            <a:ext cx="205740" cy="2534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dirty="0">
                <a:solidFill>
                  <a:srgbClr val="5E5E5E"/>
                </a:solidFill>
                <a:latin typeface="Arial"/>
                <a:cs typeface="Arial"/>
              </a:rPr>
              <a:t>•</a:t>
            </a:r>
            <a:endParaRPr sz="4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5937" y="6659372"/>
            <a:ext cx="10089515" cy="2546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0325">
              <a:lnSpc>
                <a:spcPct val="125299"/>
              </a:lnSpc>
              <a:spcBef>
                <a:spcPts val="100"/>
              </a:spcBef>
            </a:pP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Bursty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clients </a:t>
            </a:r>
            <a:r>
              <a:rPr sz="3300" spc="-35" dirty="0">
                <a:solidFill>
                  <a:srgbClr val="5E5E5E"/>
                </a:solidFill>
                <a:latin typeface="Arial"/>
                <a:cs typeface="Arial"/>
              </a:rPr>
              <a:t>(peaks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-50" dirty="0">
                <a:solidFill>
                  <a:srgbClr val="5E5E5E"/>
                </a:solidFill>
                <a:latin typeface="Arial"/>
                <a:cs typeface="Arial"/>
              </a:rPr>
              <a:t>valleys) 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Initial </a:t>
            </a:r>
            <a:r>
              <a:rPr sz="3300" spc="-25" dirty="0">
                <a:solidFill>
                  <a:srgbClr val="5E5E5E"/>
                </a:solidFill>
                <a:latin typeface="Arial"/>
                <a:cs typeface="Arial"/>
              </a:rPr>
              <a:t>valley </a:t>
            </a:r>
            <a:r>
              <a:rPr sz="3300" spc="55" dirty="0">
                <a:solidFill>
                  <a:srgbClr val="5E5E5E"/>
                </a:solidFill>
                <a:latin typeface="Arial"/>
                <a:cs typeface="Arial"/>
              </a:rPr>
              <a:t>of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300s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at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5</a:t>
            </a:r>
            <a:r>
              <a:rPr sz="3300" spc="-4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KOps/s</a:t>
            </a: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100s </a:t>
            </a:r>
            <a:r>
              <a:rPr sz="3300" spc="10" dirty="0">
                <a:solidFill>
                  <a:srgbClr val="5E5E5E"/>
                </a:solidFill>
                <a:latin typeface="Arial"/>
                <a:cs typeface="Arial"/>
              </a:rPr>
              <a:t>peaks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at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20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KOps/s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10s </a:t>
            </a:r>
            <a:r>
              <a:rPr sz="3300" spc="-20" dirty="0">
                <a:solidFill>
                  <a:srgbClr val="5E5E5E"/>
                </a:solidFill>
                <a:latin typeface="Arial"/>
                <a:cs typeface="Arial"/>
              </a:rPr>
              <a:t>valleys </a:t>
            </a:r>
            <a:r>
              <a:rPr sz="3300" spc="25" dirty="0">
                <a:solidFill>
                  <a:srgbClr val="5E5E5E"/>
                </a:solidFill>
                <a:latin typeface="Arial"/>
                <a:cs typeface="Arial"/>
              </a:rPr>
              <a:t>at </a:t>
            </a:r>
            <a:r>
              <a:rPr sz="3300" spc="-5" dirty="0">
                <a:solidFill>
                  <a:srgbClr val="5E5E5E"/>
                </a:solidFill>
                <a:latin typeface="Arial"/>
                <a:cs typeface="Arial"/>
              </a:rPr>
              <a:t>5</a:t>
            </a:r>
            <a:r>
              <a:rPr sz="3300" spc="-5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KOps/s 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Mixture, </a:t>
            </a:r>
            <a:r>
              <a:rPr sz="3300" spc="-25" dirty="0">
                <a:solidFill>
                  <a:srgbClr val="5E5E5E"/>
                </a:solidFill>
                <a:latin typeface="Arial"/>
                <a:cs typeface="Arial"/>
              </a:rPr>
              <a:t>read-heavy, </a:t>
            </a:r>
            <a:r>
              <a:rPr sz="3300" spc="1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3300" spc="20" dirty="0">
                <a:solidFill>
                  <a:srgbClr val="5E5E5E"/>
                </a:solidFill>
                <a:latin typeface="Arial"/>
                <a:cs typeface="Arial"/>
              </a:rPr>
              <a:t>write-heavy</a:t>
            </a:r>
            <a:r>
              <a:rPr sz="3300" spc="-2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3300" spc="35" dirty="0">
                <a:solidFill>
                  <a:srgbClr val="5E5E5E"/>
                </a:solidFill>
                <a:latin typeface="Arial"/>
                <a:cs typeface="Arial"/>
              </a:rPr>
              <a:t>workloads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7143750" cy="168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020"/>
              </a:lnSpc>
              <a:spcBef>
                <a:spcPts val="105"/>
              </a:spcBef>
            </a:pPr>
            <a:r>
              <a:rPr sz="7000" spc="-85" dirty="0"/>
              <a:t>Mixture</a:t>
            </a:r>
            <a:r>
              <a:rPr sz="7000" spc="-365" dirty="0"/>
              <a:t> </a:t>
            </a:r>
            <a:r>
              <a:rPr sz="7000" spc="-95" dirty="0"/>
              <a:t>workload</a:t>
            </a:r>
            <a:endParaRPr sz="7000"/>
          </a:p>
          <a:p>
            <a:pPr marL="12700">
              <a:lnSpc>
                <a:spcPts val="5020"/>
              </a:lnSpc>
            </a:pPr>
            <a:r>
              <a:rPr sz="4500" spc="190" dirty="0"/>
              <a:t>50% </a:t>
            </a:r>
            <a:r>
              <a:rPr sz="4500" spc="35" dirty="0"/>
              <a:t>read </a:t>
            </a:r>
            <a:r>
              <a:rPr sz="4500" spc="190" dirty="0"/>
              <a:t>50%</a:t>
            </a:r>
            <a:r>
              <a:rPr sz="4500" spc="-215" dirty="0"/>
              <a:t> </a:t>
            </a:r>
            <a:r>
              <a:rPr sz="4500" spc="60" dirty="0"/>
              <a:t>write</a:t>
            </a:r>
            <a:endParaRPr sz="4500"/>
          </a:p>
        </p:txBody>
      </p:sp>
      <p:grpSp>
        <p:nvGrpSpPr>
          <p:cNvPr id="3" name="object 3"/>
          <p:cNvGrpSpPr/>
          <p:nvPr/>
        </p:nvGrpSpPr>
        <p:grpSpPr>
          <a:xfrm>
            <a:off x="1226264" y="3784082"/>
            <a:ext cx="8791575" cy="1088390"/>
            <a:chOff x="1226264" y="3784082"/>
            <a:chExt cx="8791575" cy="1088390"/>
          </a:xfrm>
        </p:grpSpPr>
        <p:sp>
          <p:nvSpPr>
            <p:cNvPr id="4" name="object 4"/>
            <p:cNvSpPr/>
            <p:nvPr/>
          </p:nvSpPr>
          <p:spPr>
            <a:xfrm>
              <a:off x="1234837" y="4438901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48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4837" y="4438901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48" y="0"/>
                  </a:moveTo>
                  <a:lnTo>
                    <a:pt x="8690103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4837" y="4008033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30">
                  <a:moveTo>
                    <a:pt x="0" y="0"/>
                  </a:moveTo>
                  <a:lnTo>
                    <a:pt x="214033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34837" y="4008033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5">
                  <a:moveTo>
                    <a:pt x="0" y="0"/>
                  </a:moveTo>
                  <a:lnTo>
                    <a:pt x="84044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38535" y="3792654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38535" y="3792654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986572"/>
                  </a:lnTo>
                </a:path>
                <a:path h="1071245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9469" y="4008033"/>
              <a:ext cx="6769734" cy="0"/>
            </a:xfrm>
            <a:custGeom>
              <a:avLst/>
              <a:gdLst/>
              <a:ahLst/>
              <a:cxnLst/>
              <a:rect l="l" t="t" r="r" b="b"/>
              <a:pathLst>
                <a:path w="6769734">
                  <a:moveTo>
                    <a:pt x="0" y="0"/>
                  </a:moveTo>
                  <a:lnTo>
                    <a:pt x="6769515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24940" y="4008033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84044" y="0"/>
                  </a:moveTo>
                  <a:lnTo>
                    <a:pt x="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31091" y="3792654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31091" y="3792654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986572"/>
                  </a:lnTo>
                </a:path>
                <a:path h="1071245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23760" y="3792654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23760" y="3792654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986572"/>
                  </a:lnTo>
                </a:path>
                <a:path h="1071245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16316" y="3792654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16316" y="3792654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986572"/>
                  </a:lnTo>
                </a:path>
                <a:path h="1071245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08986" y="3792654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34837" y="3792654"/>
              <a:ext cx="8774430" cy="1071245"/>
            </a:xfrm>
            <a:custGeom>
              <a:avLst/>
              <a:gdLst/>
              <a:ahLst/>
              <a:cxnLst/>
              <a:rect l="l" t="t" r="r" b="b"/>
              <a:pathLst>
                <a:path w="8774430" h="1071245">
                  <a:moveTo>
                    <a:pt x="8774148" y="1070616"/>
                  </a:moveTo>
                  <a:lnTo>
                    <a:pt x="8774148" y="986572"/>
                  </a:lnTo>
                </a:path>
                <a:path w="8774430" h="1071245">
                  <a:moveTo>
                    <a:pt x="8774148" y="0"/>
                  </a:moveTo>
                  <a:lnTo>
                    <a:pt x="8774148" y="84044"/>
                  </a:lnTo>
                </a:path>
                <a:path w="8774430" h="1071245">
                  <a:moveTo>
                    <a:pt x="0" y="0"/>
                  </a:moveTo>
                  <a:lnTo>
                    <a:pt x="8774148" y="0"/>
                  </a:lnTo>
                  <a:lnTo>
                    <a:pt x="8774148" y="1070616"/>
                  </a:lnTo>
                  <a:lnTo>
                    <a:pt x="0" y="1070616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130" y="3935978"/>
              <a:ext cx="8787259" cy="8211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34837" y="3792654"/>
              <a:ext cx="8774430" cy="1071245"/>
            </a:xfrm>
            <a:custGeom>
              <a:avLst/>
              <a:gdLst/>
              <a:ahLst/>
              <a:cxnLst/>
              <a:rect l="l" t="t" r="r" b="b"/>
              <a:pathLst>
                <a:path w="8774430" h="1071245">
                  <a:moveTo>
                    <a:pt x="0" y="0"/>
                  </a:moveTo>
                  <a:lnTo>
                    <a:pt x="8774148" y="0"/>
                  </a:lnTo>
                  <a:lnTo>
                    <a:pt x="8774148" y="1070616"/>
                  </a:lnTo>
                  <a:lnTo>
                    <a:pt x="0" y="1070616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8871" y="3889921"/>
              <a:ext cx="1790700" cy="344805"/>
            </a:xfrm>
            <a:custGeom>
              <a:avLst/>
              <a:gdLst/>
              <a:ahLst/>
              <a:cxnLst/>
              <a:rect l="l" t="t" r="r" b="b"/>
              <a:pathLst>
                <a:path w="1790700" h="344804">
                  <a:moveTo>
                    <a:pt x="1790598" y="0"/>
                  </a:moveTo>
                  <a:lnTo>
                    <a:pt x="0" y="0"/>
                  </a:lnTo>
                  <a:lnTo>
                    <a:pt x="0" y="344583"/>
                  </a:lnTo>
                  <a:lnTo>
                    <a:pt x="1790598" y="344583"/>
                  </a:lnTo>
                  <a:lnTo>
                    <a:pt x="1790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48871" y="3889922"/>
              <a:ext cx="1790700" cy="344805"/>
            </a:xfrm>
            <a:custGeom>
              <a:avLst/>
              <a:gdLst/>
              <a:ahLst/>
              <a:cxnLst/>
              <a:rect l="l" t="t" r="r" b="b"/>
              <a:pathLst>
                <a:path w="1790700" h="344804">
                  <a:moveTo>
                    <a:pt x="0" y="0"/>
                  </a:moveTo>
                  <a:lnTo>
                    <a:pt x="1790599" y="0"/>
                  </a:lnTo>
                  <a:lnTo>
                    <a:pt x="1790599" y="344583"/>
                  </a:lnTo>
                  <a:lnTo>
                    <a:pt x="0" y="34458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83157" y="3711597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1605" y="3783154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48871" y="3889922"/>
            <a:ext cx="1790700" cy="344805"/>
          </a:xfrm>
          <a:prstGeom prst="rect">
            <a:avLst/>
          </a:prstGeom>
          <a:ln w="1680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ts val="2650"/>
              </a:lnSpc>
            </a:pPr>
            <a:r>
              <a:rPr sz="2450" spc="10" dirty="0">
                <a:latin typeface="Times New Roman"/>
                <a:cs typeface="Times New Roman"/>
              </a:rPr>
              <a:t>RocksDB</a:t>
            </a:r>
            <a:endParaRPr sz="24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035066" y="3784249"/>
            <a:ext cx="8791575" cy="1350645"/>
            <a:chOff x="11035066" y="3784249"/>
            <a:chExt cx="8791575" cy="1350645"/>
          </a:xfrm>
        </p:grpSpPr>
        <p:sp>
          <p:nvSpPr>
            <p:cNvPr id="28" name="object 28"/>
            <p:cNvSpPr/>
            <p:nvPr/>
          </p:nvSpPr>
          <p:spPr>
            <a:xfrm>
              <a:off x="11043471" y="460172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48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043471" y="460172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70597" y="0"/>
                  </a:lnTo>
                </a:path>
                <a:path w="8774430">
                  <a:moveTo>
                    <a:pt x="8774148" y="0"/>
                  </a:moveTo>
                  <a:lnTo>
                    <a:pt x="870355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043471" y="4331996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48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043471" y="4331996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70597" y="0"/>
                  </a:lnTo>
                </a:path>
                <a:path w="8774430">
                  <a:moveTo>
                    <a:pt x="8774148" y="0"/>
                  </a:moveTo>
                  <a:lnTo>
                    <a:pt x="870355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043471" y="4062380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48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043471" y="4062380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70597" y="0"/>
                  </a:lnTo>
                </a:path>
                <a:path w="8774430">
                  <a:moveTo>
                    <a:pt x="8774148" y="0"/>
                  </a:moveTo>
                  <a:lnTo>
                    <a:pt x="870355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043471" y="379265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48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043471" y="379265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70597" y="0"/>
                  </a:lnTo>
                </a:path>
                <a:path w="8774430">
                  <a:moveTo>
                    <a:pt x="8774148" y="0"/>
                  </a:moveTo>
                  <a:lnTo>
                    <a:pt x="870355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047169" y="3792653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047169" y="3792653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1000019"/>
                  </a:lnTo>
                </a:path>
                <a:path h="1071245">
                  <a:moveTo>
                    <a:pt x="0" y="0"/>
                  </a:moveTo>
                  <a:lnTo>
                    <a:pt x="0" y="70597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239725" y="3792653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239725" y="3792653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1000019"/>
                  </a:lnTo>
                </a:path>
                <a:path h="1071245">
                  <a:moveTo>
                    <a:pt x="0" y="0"/>
                  </a:moveTo>
                  <a:lnTo>
                    <a:pt x="0" y="70597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432394" y="3792653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432394" y="3792653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1000019"/>
                  </a:lnTo>
                </a:path>
                <a:path h="1071245">
                  <a:moveTo>
                    <a:pt x="0" y="0"/>
                  </a:moveTo>
                  <a:lnTo>
                    <a:pt x="0" y="70597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624951" y="3792653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624951" y="3792653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1000019"/>
                  </a:lnTo>
                </a:path>
                <a:path h="1071245">
                  <a:moveTo>
                    <a:pt x="0" y="0"/>
                  </a:moveTo>
                  <a:lnTo>
                    <a:pt x="0" y="70597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817619" y="3792653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817619" y="3792653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0616"/>
                  </a:moveTo>
                  <a:lnTo>
                    <a:pt x="0" y="1000019"/>
                  </a:lnTo>
                </a:path>
                <a:path h="1071245">
                  <a:moveTo>
                    <a:pt x="0" y="0"/>
                  </a:moveTo>
                  <a:lnTo>
                    <a:pt x="0" y="70597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5066" y="3784249"/>
              <a:ext cx="8790957" cy="108742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1043471" y="3792653"/>
              <a:ext cx="8774430" cy="1071245"/>
            </a:xfrm>
            <a:custGeom>
              <a:avLst/>
              <a:gdLst/>
              <a:ahLst/>
              <a:cxnLst/>
              <a:rect l="l" t="t" r="r" b="b"/>
              <a:pathLst>
                <a:path w="8774430" h="1071245">
                  <a:moveTo>
                    <a:pt x="0" y="0"/>
                  </a:moveTo>
                  <a:lnTo>
                    <a:pt x="8774148" y="0"/>
                  </a:lnTo>
                  <a:lnTo>
                    <a:pt x="8774148" y="1070616"/>
                  </a:lnTo>
                  <a:lnTo>
                    <a:pt x="0" y="1070616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413516" y="3792708"/>
              <a:ext cx="8397240" cy="1003300"/>
            </a:xfrm>
            <a:custGeom>
              <a:avLst/>
              <a:gdLst/>
              <a:ahLst/>
              <a:cxnLst/>
              <a:rect l="l" t="t" r="r" b="b"/>
              <a:pathLst>
                <a:path w="8397240" h="1003300">
                  <a:moveTo>
                    <a:pt x="1006881" y="0"/>
                  </a:moveTo>
                  <a:lnTo>
                    <a:pt x="0" y="0"/>
                  </a:lnTo>
                  <a:lnTo>
                    <a:pt x="0" y="950671"/>
                  </a:lnTo>
                  <a:lnTo>
                    <a:pt x="1006881" y="950671"/>
                  </a:lnTo>
                  <a:lnTo>
                    <a:pt x="1006881" y="0"/>
                  </a:lnTo>
                  <a:close/>
                </a:path>
                <a:path w="8397240" h="1003300">
                  <a:moveTo>
                    <a:pt x="1867103" y="88188"/>
                  </a:moveTo>
                  <a:lnTo>
                    <a:pt x="1132865" y="88188"/>
                  </a:lnTo>
                  <a:lnTo>
                    <a:pt x="1132865" y="950671"/>
                  </a:lnTo>
                  <a:lnTo>
                    <a:pt x="1867103" y="950671"/>
                  </a:lnTo>
                  <a:lnTo>
                    <a:pt x="1867103" y="88188"/>
                  </a:lnTo>
                  <a:close/>
                </a:path>
                <a:path w="8397240" h="1003300">
                  <a:moveTo>
                    <a:pt x="2038045" y="0"/>
                  </a:moveTo>
                  <a:lnTo>
                    <a:pt x="1914779" y="0"/>
                  </a:lnTo>
                  <a:lnTo>
                    <a:pt x="1914779" y="974001"/>
                  </a:lnTo>
                  <a:lnTo>
                    <a:pt x="2038045" y="974001"/>
                  </a:lnTo>
                  <a:lnTo>
                    <a:pt x="2038045" y="0"/>
                  </a:lnTo>
                  <a:close/>
                </a:path>
                <a:path w="8397240" h="1003300">
                  <a:moveTo>
                    <a:pt x="2896654" y="408368"/>
                  </a:moveTo>
                  <a:lnTo>
                    <a:pt x="2071839" y="408368"/>
                  </a:lnTo>
                  <a:lnTo>
                    <a:pt x="2071839" y="971613"/>
                  </a:lnTo>
                  <a:lnTo>
                    <a:pt x="2896654" y="971613"/>
                  </a:lnTo>
                  <a:lnTo>
                    <a:pt x="2896654" y="408368"/>
                  </a:lnTo>
                  <a:close/>
                </a:path>
                <a:path w="8397240" h="1003300">
                  <a:moveTo>
                    <a:pt x="3214459" y="303657"/>
                  </a:moveTo>
                  <a:lnTo>
                    <a:pt x="2951594" y="303657"/>
                  </a:lnTo>
                  <a:lnTo>
                    <a:pt x="2951594" y="971613"/>
                  </a:lnTo>
                  <a:lnTo>
                    <a:pt x="3214459" y="971613"/>
                  </a:lnTo>
                  <a:lnTo>
                    <a:pt x="3214459" y="303657"/>
                  </a:lnTo>
                  <a:close/>
                </a:path>
                <a:path w="8397240" h="1003300">
                  <a:moveTo>
                    <a:pt x="3612350" y="314121"/>
                  </a:moveTo>
                  <a:lnTo>
                    <a:pt x="3370427" y="314121"/>
                  </a:lnTo>
                  <a:lnTo>
                    <a:pt x="3370427" y="982078"/>
                  </a:lnTo>
                  <a:lnTo>
                    <a:pt x="3612350" y="982078"/>
                  </a:lnTo>
                  <a:lnTo>
                    <a:pt x="3612350" y="314121"/>
                  </a:lnTo>
                  <a:close/>
                </a:path>
                <a:path w="8397240" h="1003300">
                  <a:moveTo>
                    <a:pt x="3878973" y="366483"/>
                  </a:moveTo>
                  <a:lnTo>
                    <a:pt x="3718395" y="366483"/>
                  </a:lnTo>
                  <a:lnTo>
                    <a:pt x="3718395" y="971613"/>
                  </a:lnTo>
                  <a:lnTo>
                    <a:pt x="3878973" y="971613"/>
                  </a:lnTo>
                  <a:lnTo>
                    <a:pt x="3878973" y="366483"/>
                  </a:lnTo>
                  <a:close/>
                </a:path>
                <a:path w="8397240" h="1003300">
                  <a:moveTo>
                    <a:pt x="4193108" y="481660"/>
                  </a:moveTo>
                  <a:lnTo>
                    <a:pt x="4063936" y="481660"/>
                  </a:lnTo>
                  <a:lnTo>
                    <a:pt x="4063936" y="992555"/>
                  </a:lnTo>
                  <a:lnTo>
                    <a:pt x="4193108" y="992555"/>
                  </a:lnTo>
                  <a:lnTo>
                    <a:pt x="4193108" y="481660"/>
                  </a:lnTo>
                  <a:close/>
                </a:path>
                <a:path w="8397240" h="1003300">
                  <a:moveTo>
                    <a:pt x="4530153" y="691172"/>
                  </a:moveTo>
                  <a:lnTo>
                    <a:pt x="4346651" y="691172"/>
                  </a:lnTo>
                  <a:lnTo>
                    <a:pt x="4346651" y="1003020"/>
                  </a:lnTo>
                  <a:lnTo>
                    <a:pt x="4530153" y="1003020"/>
                  </a:lnTo>
                  <a:lnTo>
                    <a:pt x="4530153" y="691172"/>
                  </a:lnTo>
                  <a:close/>
                </a:path>
                <a:path w="8397240" h="1003300">
                  <a:moveTo>
                    <a:pt x="5189829" y="471195"/>
                  </a:moveTo>
                  <a:lnTo>
                    <a:pt x="5027257" y="471195"/>
                  </a:lnTo>
                  <a:lnTo>
                    <a:pt x="5027257" y="971613"/>
                  </a:lnTo>
                  <a:lnTo>
                    <a:pt x="5189829" y="971613"/>
                  </a:lnTo>
                  <a:lnTo>
                    <a:pt x="5189829" y="471195"/>
                  </a:lnTo>
                  <a:close/>
                </a:path>
                <a:path w="8397240" h="1003300">
                  <a:moveTo>
                    <a:pt x="5503951" y="429310"/>
                  </a:moveTo>
                  <a:lnTo>
                    <a:pt x="5341378" y="429310"/>
                  </a:lnTo>
                  <a:lnTo>
                    <a:pt x="5341378" y="961136"/>
                  </a:lnTo>
                  <a:lnTo>
                    <a:pt x="5503951" y="961136"/>
                  </a:lnTo>
                  <a:lnTo>
                    <a:pt x="5503951" y="429310"/>
                  </a:lnTo>
                  <a:close/>
                </a:path>
                <a:path w="8397240" h="1003300">
                  <a:moveTo>
                    <a:pt x="5818073" y="637654"/>
                  </a:moveTo>
                  <a:lnTo>
                    <a:pt x="5655513" y="637654"/>
                  </a:lnTo>
                  <a:lnTo>
                    <a:pt x="5655513" y="993851"/>
                  </a:lnTo>
                  <a:lnTo>
                    <a:pt x="5818073" y="993851"/>
                  </a:lnTo>
                  <a:lnTo>
                    <a:pt x="5818073" y="637654"/>
                  </a:lnTo>
                  <a:close/>
                </a:path>
                <a:path w="8397240" h="1003300">
                  <a:moveTo>
                    <a:pt x="6163615" y="528574"/>
                  </a:moveTo>
                  <a:lnTo>
                    <a:pt x="6001042" y="528574"/>
                  </a:lnTo>
                  <a:lnTo>
                    <a:pt x="6001042" y="982078"/>
                  </a:lnTo>
                  <a:lnTo>
                    <a:pt x="6163615" y="982078"/>
                  </a:lnTo>
                  <a:lnTo>
                    <a:pt x="6163615" y="528574"/>
                  </a:lnTo>
                  <a:close/>
                </a:path>
                <a:path w="8397240" h="1003300">
                  <a:moveTo>
                    <a:pt x="6482982" y="646582"/>
                  </a:moveTo>
                  <a:lnTo>
                    <a:pt x="6320409" y="646582"/>
                  </a:lnTo>
                  <a:lnTo>
                    <a:pt x="6320409" y="979462"/>
                  </a:lnTo>
                  <a:lnTo>
                    <a:pt x="6482982" y="979462"/>
                  </a:lnTo>
                  <a:lnTo>
                    <a:pt x="6482982" y="646582"/>
                  </a:lnTo>
                  <a:close/>
                </a:path>
                <a:path w="8397240" h="1003300">
                  <a:moveTo>
                    <a:pt x="7095528" y="429310"/>
                  </a:moveTo>
                  <a:lnTo>
                    <a:pt x="6932955" y="429310"/>
                  </a:lnTo>
                  <a:lnTo>
                    <a:pt x="6932955" y="992555"/>
                  </a:lnTo>
                  <a:lnTo>
                    <a:pt x="7095528" y="992555"/>
                  </a:lnTo>
                  <a:lnTo>
                    <a:pt x="7095528" y="429310"/>
                  </a:lnTo>
                  <a:close/>
                </a:path>
                <a:path w="8397240" h="1003300">
                  <a:moveTo>
                    <a:pt x="7430592" y="534009"/>
                  </a:moveTo>
                  <a:lnTo>
                    <a:pt x="7257555" y="534009"/>
                  </a:lnTo>
                  <a:lnTo>
                    <a:pt x="7257555" y="992555"/>
                  </a:lnTo>
                  <a:lnTo>
                    <a:pt x="7430592" y="992555"/>
                  </a:lnTo>
                  <a:lnTo>
                    <a:pt x="7430592" y="534009"/>
                  </a:lnTo>
                  <a:close/>
                </a:path>
                <a:path w="8397240" h="1003300">
                  <a:moveTo>
                    <a:pt x="7776134" y="321983"/>
                  </a:moveTo>
                  <a:lnTo>
                    <a:pt x="7613561" y="321983"/>
                  </a:lnTo>
                  <a:lnTo>
                    <a:pt x="7613561" y="989939"/>
                  </a:lnTo>
                  <a:lnTo>
                    <a:pt x="7776134" y="989939"/>
                  </a:lnTo>
                  <a:lnTo>
                    <a:pt x="7776134" y="321983"/>
                  </a:lnTo>
                  <a:close/>
                </a:path>
                <a:path w="8397240" h="1003300">
                  <a:moveTo>
                    <a:pt x="8086636" y="748665"/>
                  </a:moveTo>
                  <a:lnTo>
                    <a:pt x="7924063" y="748665"/>
                  </a:lnTo>
                  <a:lnTo>
                    <a:pt x="7924063" y="987399"/>
                  </a:lnTo>
                  <a:lnTo>
                    <a:pt x="8086636" y="987399"/>
                  </a:lnTo>
                  <a:lnTo>
                    <a:pt x="8086636" y="748665"/>
                  </a:lnTo>
                  <a:close/>
                </a:path>
                <a:path w="8397240" h="1003300">
                  <a:moveTo>
                    <a:pt x="8396897" y="560197"/>
                  </a:moveTo>
                  <a:lnTo>
                    <a:pt x="8265744" y="560197"/>
                  </a:lnTo>
                  <a:lnTo>
                    <a:pt x="8265744" y="987310"/>
                  </a:lnTo>
                  <a:lnTo>
                    <a:pt x="8396897" y="987310"/>
                  </a:lnTo>
                  <a:lnTo>
                    <a:pt x="8396897" y="560197"/>
                  </a:lnTo>
                  <a:close/>
                </a:path>
              </a:pathLst>
            </a:custGeom>
            <a:solidFill>
              <a:srgbClr val="EE220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916956" y="4937574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847848" y="481506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911774" y="4943260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842666" y="482075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389938" y="494363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320830" y="482112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908341" y="4939116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70">
                  <a:moveTo>
                    <a:pt x="0" y="0"/>
                  </a:moveTo>
                  <a:lnTo>
                    <a:pt x="0" y="191617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839233" y="481660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496543" y="4934333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427435" y="481182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4909263" y="4937504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840155" y="481499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212207" y="4934333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143099" y="481182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542040" y="4934333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5472932" y="481182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851925" y="4933167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782818" y="481065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6522062" y="4939116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70">
                  <a:moveTo>
                    <a:pt x="0" y="0"/>
                  </a:moveTo>
                  <a:lnTo>
                    <a:pt x="0" y="191617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6452954" y="481660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836189" y="4939116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70">
                  <a:moveTo>
                    <a:pt x="0" y="0"/>
                  </a:moveTo>
                  <a:lnTo>
                    <a:pt x="0" y="191617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6767081" y="481660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150315" y="4939116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70">
                  <a:moveTo>
                    <a:pt x="0" y="0"/>
                  </a:moveTo>
                  <a:lnTo>
                    <a:pt x="0" y="191617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7081207" y="481660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7495854" y="494372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426747" y="482121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7815217" y="494372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746109" y="482121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8427763" y="4939116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70">
                  <a:moveTo>
                    <a:pt x="0" y="0"/>
                  </a:moveTo>
                  <a:lnTo>
                    <a:pt x="0" y="191617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8358656" y="481660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8752361" y="4939116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70">
                  <a:moveTo>
                    <a:pt x="0" y="0"/>
                  </a:moveTo>
                  <a:lnTo>
                    <a:pt x="0" y="191617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8683253" y="481660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9108371" y="494363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9039263" y="482112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9418875" y="4942809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9349766" y="482030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9744844" y="494363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9675736" y="482112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0690674" y="3623630"/>
            <a:ext cx="283210" cy="1144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60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027551" y="3816748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224252" y="5237683"/>
            <a:ext cx="8790940" cy="1087755"/>
            <a:chOff x="1224252" y="5237683"/>
            <a:chExt cx="8790940" cy="1087755"/>
          </a:xfrm>
        </p:grpSpPr>
        <p:sp>
          <p:nvSpPr>
            <p:cNvPr id="90" name="object 90"/>
            <p:cNvSpPr/>
            <p:nvPr/>
          </p:nvSpPr>
          <p:spPr>
            <a:xfrm>
              <a:off x="1232657" y="5892332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23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232657" y="5892332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23" y="0"/>
                  </a:moveTo>
                  <a:lnTo>
                    <a:pt x="8690079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32657" y="5461465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23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232657" y="5461465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23" y="0"/>
                  </a:moveTo>
                  <a:lnTo>
                    <a:pt x="8690079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236355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236355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986569"/>
                  </a:lnTo>
                </a:path>
                <a:path h="107061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428905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428905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986569"/>
                  </a:lnTo>
                </a:path>
                <a:path h="107061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621568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621568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986569"/>
                  </a:lnTo>
                </a:path>
                <a:path h="107061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814117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814117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986569"/>
                  </a:lnTo>
                </a:path>
                <a:path h="107061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006780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32657" y="5246087"/>
              <a:ext cx="8774430" cy="1070610"/>
            </a:xfrm>
            <a:custGeom>
              <a:avLst/>
              <a:gdLst/>
              <a:ahLst/>
              <a:cxnLst/>
              <a:rect l="l" t="t" r="r" b="b"/>
              <a:pathLst>
                <a:path w="8774430" h="1070610">
                  <a:moveTo>
                    <a:pt x="8774123" y="1070613"/>
                  </a:moveTo>
                  <a:lnTo>
                    <a:pt x="8774123" y="986569"/>
                  </a:lnTo>
                </a:path>
                <a:path w="8774430" h="1070610">
                  <a:moveTo>
                    <a:pt x="8774123" y="0"/>
                  </a:moveTo>
                  <a:lnTo>
                    <a:pt x="8774123" y="84044"/>
                  </a:lnTo>
                </a:path>
                <a:path w="8774430" h="1070610">
                  <a:moveTo>
                    <a:pt x="0" y="0"/>
                  </a:moveTo>
                  <a:lnTo>
                    <a:pt x="8774123" y="0"/>
                  </a:lnTo>
                  <a:lnTo>
                    <a:pt x="8774123" y="1070613"/>
                  </a:lnTo>
                  <a:lnTo>
                    <a:pt x="0" y="107061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7950" y="5389074"/>
              <a:ext cx="8787234" cy="80805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232657" y="5246087"/>
              <a:ext cx="8774430" cy="1070610"/>
            </a:xfrm>
            <a:custGeom>
              <a:avLst/>
              <a:gdLst/>
              <a:ahLst/>
              <a:cxnLst/>
              <a:rect l="l" t="t" r="r" b="b"/>
              <a:pathLst>
                <a:path w="8774430" h="1070610">
                  <a:moveTo>
                    <a:pt x="0" y="0"/>
                  </a:moveTo>
                  <a:lnTo>
                    <a:pt x="8774123" y="0"/>
                  </a:lnTo>
                  <a:lnTo>
                    <a:pt x="8774123" y="1070613"/>
                  </a:lnTo>
                  <a:lnTo>
                    <a:pt x="0" y="107061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446690" y="5343354"/>
              <a:ext cx="1790700" cy="344805"/>
            </a:xfrm>
            <a:custGeom>
              <a:avLst/>
              <a:gdLst/>
              <a:ahLst/>
              <a:cxnLst/>
              <a:rect l="l" t="t" r="r" b="b"/>
              <a:pathLst>
                <a:path w="1790700" h="344804">
                  <a:moveTo>
                    <a:pt x="1790593" y="0"/>
                  </a:moveTo>
                  <a:lnTo>
                    <a:pt x="0" y="0"/>
                  </a:lnTo>
                  <a:lnTo>
                    <a:pt x="0" y="344581"/>
                  </a:lnTo>
                  <a:lnTo>
                    <a:pt x="1790593" y="344581"/>
                  </a:lnTo>
                  <a:lnTo>
                    <a:pt x="1790593" y="0"/>
                  </a:lnTo>
                  <a:close/>
                </a:path>
              </a:pathLst>
            </a:custGeom>
            <a:solidFill>
              <a:srgbClr val="FFFFFF">
                <a:alpha val="304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446690" y="5343354"/>
              <a:ext cx="1790700" cy="344805"/>
            </a:xfrm>
            <a:custGeom>
              <a:avLst/>
              <a:gdLst/>
              <a:ahLst/>
              <a:cxnLst/>
              <a:rect l="l" t="t" r="r" b="b"/>
              <a:pathLst>
                <a:path w="1790700" h="344804">
                  <a:moveTo>
                    <a:pt x="0" y="0"/>
                  </a:moveTo>
                  <a:lnTo>
                    <a:pt x="1790594" y="0"/>
                  </a:lnTo>
                  <a:lnTo>
                    <a:pt x="1790594" y="344582"/>
                  </a:lnTo>
                  <a:lnTo>
                    <a:pt x="0" y="344582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880978" y="5165031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29427" y="5236587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455094" y="5291098"/>
            <a:ext cx="1774189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7845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Times New Roman"/>
                <a:cs typeface="Times New Roman"/>
              </a:rPr>
              <a:t>SILK</a:t>
            </a:r>
            <a:endParaRPr sz="2450">
              <a:latin typeface="Times New Roman"/>
              <a:cs typeface="Times New Roman"/>
            </a:endParaRPr>
          </a:p>
        </p:txBody>
      </p:sp>
      <p:graphicFrame>
        <p:nvGraphicFramePr>
          <p:cNvPr id="111" name="object 111"/>
          <p:cNvGraphicFramePr>
            <a:graphicFrameLocks noGrp="1"/>
          </p:cNvGraphicFramePr>
          <p:nvPr/>
        </p:nvGraphicFramePr>
        <p:xfrm>
          <a:off x="11035421" y="5237683"/>
          <a:ext cx="8774428" cy="1070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" name="object 112"/>
          <p:cNvSpPr txBox="1"/>
          <p:nvPr/>
        </p:nvSpPr>
        <p:spPr>
          <a:xfrm>
            <a:off x="10692874" y="5077064"/>
            <a:ext cx="283210" cy="1144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60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0029759" y="5270182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40968" y="5854120"/>
            <a:ext cx="8787234" cy="411705"/>
          </a:xfrm>
          <a:prstGeom prst="rect">
            <a:avLst/>
          </a:prstGeom>
        </p:spPr>
      </p:pic>
      <p:grpSp>
        <p:nvGrpSpPr>
          <p:cNvPr id="115" name="object 115"/>
          <p:cNvGrpSpPr/>
          <p:nvPr/>
        </p:nvGrpSpPr>
        <p:grpSpPr>
          <a:xfrm>
            <a:off x="1224084" y="6737048"/>
            <a:ext cx="8791575" cy="1059180"/>
            <a:chOff x="1224084" y="6737048"/>
            <a:chExt cx="8791575" cy="1059180"/>
          </a:xfrm>
        </p:grpSpPr>
        <p:sp>
          <p:nvSpPr>
            <p:cNvPr id="116" name="object 116"/>
            <p:cNvSpPr/>
            <p:nvPr/>
          </p:nvSpPr>
          <p:spPr>
            <a:xfrm>
              <a:off x="1232657" y="7374609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23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32657" y="7374609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23" y="0"/>
                  </a:moveTo>
                  <a:lnTo>
                    <a:pt x="8690079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32657" y="695528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23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32657" y="695528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23" y="0"/>
                  </a:moveTo>
                  <a:lnTo>
                    <a:pt x="8690079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3635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23635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880978" y="6670392"/>
            <a:ext cx="306070" cy="8642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159221" y="7781682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420333" y="6737048"/>
            <a:ext cx="17145" cy="1059180"/>
            <a:chOff x="3420333" y="6737048"/>
            <a:chExt cx="17145" cy="1059180"/>
          </a:xfrm>
        </p:grpSpPr>
        <p:sp>
          <p:nvSpPr>
            <p:cNvPr id="125" name="object 125"/>
            <p:cNvSpPr/>
            <p:nvPr/>
          </p:nvSpPr>
          <p:spPr>
            <a:xfrm>
              <a:off x="342890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42890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3222902" y="7781682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5612995" y="6737048"/>
            <a:ext cx="2209800" cy="1059180"/>
            <a:chOff x="5612995" y="6737048"/>
            <a:chExt cx="2209800" cy="1059180"/>
          </a:xfrm>
        </p:grpSpPr>
        <p:sp>
          <p:nvSpPr>
            <p:cNvPr id="129" name="object 129"/>
            <p:cNvSpPr/>
            <p:nvPr/>
          </p:nvSpPr>
          <p:spPr>
            <a:xfrm>
              <a:off x="5621567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621567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814118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814118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7608113" y="7781682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1224084" y="6737048"/>
            <a:ext cx="8791575" cy="1059180"/>
            <a:chOff x="1224084" y="6737048"/>
            <a:chExt cx="8791575" cy="1059180"/>
          </a:xfrm>
        </p:grpSpPr>
        <p:sp>
          <p:nvSpPr>
            <p:cNvPr id="135" name="object 135"/>
            <p:cNvSpPr/>
            <p:nvPr/>
          </p:nvSpPr>
          <p:spPr>
            <a:xfrm>
              <a:off x="10006780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232657" y="6745620"/>
              <a:ext cx="8774430" cy="1042035"/>
            </a:xfrm>
            <a:custGeom>
              <a:avLst/>
              <a:gdLst/>
              <a:ahLst/>
              <a:cxnLst/>
              <a:rect l="l" t="t" r="r" b="b"/>
              <a:pathLst>
                <a:path w="8774430" h="1042034">
                  <a:moveTo>
                    <a:pt x="8774123" y="1042038"/>
                  </a:moveTo>
                  <a:lnTo>
                    <a:pt x="8774123" y="957994"/>
                  </a:lnTo>
                </a:path>
                <a:path w="8774430" h="1042034">
                  <a:moveTo>
                    <a:pt x="8774123" y="0"/>
                  </a:moveTo>
                  <a:lnTo>
                    <a:pt x="8774123" y="84044"/>
                  </a:lnTo>
                </a:path>
                <a:path w="8774430" h="1042034">
                  <a:moveTo>
                    <a:pt x="0" y="0"/>
                  </a:moveTo>
                  <a:lnTo>
                    <a:pt x="8774123" y="0"/>
                  </a:lnTo>
                  <a:lnTo>
                    <a:pt x="8774123" y="1042038"/>
                  </a:lnTo>
                  <a:lnTo>
                    <a:pt x="0" y="1042038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5254087" y="7781682"/>
            <a:ext cx="859155" cy="585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2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1950" spc="-25" dirty="0">
                <a:latin typeface="Times New Roman"/>
                <a:cs typeface="Times New Roman"/>
              </a:rPr>
              <a:t>Time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(s)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29427" y="6731077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</a:t>
            </a:r>
            <a:r>
              <a:rPr sz="1850" dirty="0">
                <a:latin typeface="Times New Roman"/>
                <a:cs typeface="Times New Roman"/>
              </a:rPr>
              <a:t>hroughput</a:t>
            </a:r>
            <a:endParaRPr sz="1850">
              <a:latin typeface="Times New Roman"/>
              <a:cs typeface="Times New Roman"/>
            </a:endParaRPr>
          </a:p>
          <a:p>
            <a:pPr marL="180340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1224084" y="6737048"/>
            <a:ext cx="8791575" cy="1059180"/>
            <a:chOff x="1224084" y="6737048"/>
            <a:chExt cx="8791575" cy="1059180"/>
          </a:xfrm>
        </p:grpSpPr>
        <p:pic>
          <p:nvPicPr>
            <p:cNvPr id="140" name="object 1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950" y="6946879"/>
              <a:ext cx="8787234" cy="700706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232657" y="6745620"/>
              <a:ext cx="8774430" cy="1042035"/>
            </a:xfrm>
            <a:custGeom>
              <a:avLst/>
              <a:gdLst/>
              <a:ahLst/>
              <a:cxnLst/>
              <a:rect l="l" t="t" r="r" b="b"/>
              <a:pathLst>
                <a:path w="8774430" h="1042034">
                  <a:moveTo>
                    <a:pt x="0" y="0"/>
                  </a:moveTo>
                  <a:lnTo>
                    <a:pt x="8774123" y="0"/>
                  </a:lnTo>
                  <a:lnTo>
                    <a:pt x="8774123" y="1042038"/>
                  </a:lnTo>
                  <a:lnTo>
                    <a:pt x="0" y="1042038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446689" y="6838517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1790593" y="0"/>
                  </a:moveTo>
                  <a:lnTo>
                    <a:pt x="0" y="0"/>
                  </a:lnTo>
                  <a:lnTo>
                    <a:pt x="0" y="335393"/>
                  </a:lnTo>
                  <a:lnTo>
                    <a:pt x="1790593" y="335393"/>
                  </a:lnTo>
                  <a:lnTo>
                    <a:pt x="1790593" y="0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446690" y="6838518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0" y="0"/>
                  </a:moveTo>
                  <a:lnTo>
                    <a:pt x="1790594" y="0"/>
                  </a:lnTo>
                  <a:lnTo>
                    <a:pt x="1790594" y="335393"/>
                  </a:lnTo>
                  <a:lnTo>
                    <a:pt x="0" y="33539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1455094" y="6766538"/>
            <a:ext cx="1774189" cy="4292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95"/>
              </a:spcBef>
            </a:pPr>
            <a:r>
              <a:rPr sz="2650" spc="-35" dirty="0">
                <a:latin typeface="Times New Roman"/>
                <a:cs typeface="Times New Roman"/>
              </a:rPr>
              <a:t>P</a:t>
            </a:r>
            <a:r>
              <a:rPr sz="2100" spc="-35" dirty="0">
                <a:latin typeface="Times New Roman"/>
                <a:cs typeface="Times New Roman"/>
              </a:rPr>
              <a:t>AIO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10037142" y="6678272"/>
            <a:ext cx="10067290" cy="1681480"/>
          </a:xfrm>
          <a:custGeom>
            <a:avLst/>
            <a:gdLst/>
            <a:ahLst/>
            <a:cxnLst/>
            <a:rect l="l" t="t" r="r" b="b"/>
            <a:pathLst>
              <a:path w="10067290" h="1681479">
                <a:moveTo>
                  <a:pt x="0" y="1680887"/>
                </a:moveTo>
                <a:lnTo>
                  <a:pt x="10066957" y="1680887"/>
                </a:lnTo>
                <a:lnTo>
                  <a:pt x="10066957" y="0"/>
                </a:lnTo>
                <a:lnTo>
                  <a:pt x="0" y="0"/>
                </a:lnTo>
                <a:lnTo>
                  <a:pt x="0" y="1680887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6" name="object 146"/>
          <p:cNvGraphicFramePr>
            <a:graphicFrameLocks noGrp="1"/>
          </p:cNvGraphicFramePr>
          <p:nvPr/>
        </p:nvGraphicFramePr>
        <p:xfrm>
          <a:off x="11035421" y="6754024"/>
          <a:ext cx="8774428" cy="10420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4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7" name="object 147"/>
          <p:cNvSpPr txBox="1"/>
          <p:nvPr/>
        </p:nvSpPr>
        <p:spPr>
          <a:xfrm>
            <a:off x="10692874" y="6593407"/>
            <a:ext cx="283210" cy="1122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3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35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0972236" y="7762520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3035919" y="7762520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7421136" y="7762520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19549358" y="7762520"/>
            <a:ext cx="541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1200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10029759" y="6810616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L="38100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5067102" y="7762520"/>
            <a:ext cx="897255" cy="6102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8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(s)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54" name="object 1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40968" y="7397132"/>
            <a:ext cx="8787234" cy="350745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9711118" y="7798184"/>
            <a:ext cx="584200" cy="351155"/>
          </a:xfrm>
          <a:custGeom>
            <a:avLst/>
            <a:gdLst/>
            <a:ahLst/>
            <a:cxnLst/>
            <a:rect l="l" t="t" r="r" b="b"/>
            <a:pathLst>
              <a:path w="584200" h="351154">
                <a:moveTo>
                  <a:pt x="583887" y="0"/>
                </a:moveTo>
                <a:lnTo>
                  <a:pt x="0" y="0"/>
                </a:lnTo>
                <a:lnTo>
                  <a:pt x="0" y="350576"/>
                </a:lnTo>
                <a:lnTo>
                  <a:pt x="583887" y="350576"/>
                </a:lnTo>
                <a:lnTo>
                  <a:pt x="583887" y="0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9736342" y="7781682"/>
            <a:ext cx="541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905" dirty="0">
                <a:latin typeface="Times New Roman"/>
                <a:cs typeface="Times New Roman"/>
              </a:rPr>
              <a:t>1</a:t>
            </a:r>
            <a:r>
              <a:rPr sz="1900" spc="-45" dirty="0">
                <a:latin typeface="Times New Roman"/>
                <a:cs typeface="Times New Roman"/>
              </a:rPr>
              <a:t>1</a:t>
            </a:r>
            <a:r>
              <a:rPr sz="2000" spc="-969" dirty="0">
                <a:latin typeface="Times New Roman"/>
                <a:cs typeface="Times New Roman"/>
              </a:rPr>
              <a:t>2</a:t>
            </a:r>
            <a:r>
              <a:rPr sz="1900" spc="-5" dirty="0">
                <a:latin typeface="Times New Roman"/>
                <a:cs typeface="Times New Roman"/>
              </a:rPr>
              <a:t>2</a:t>
            </a:r>
            <a:r>
              <a:rPr sz="1900" spc="-925" dirty="0">
                <a:latin typeface="Times New Roman"/>
                <a:cs typeface="Times New Roman"/>
              </a:rPr>
              <a:t>0</a:t>
            </a:r>
            <a:r>
              <a:rPr sz="2000" spc="-90" dirty="0">
                <a:latin typeface="Times New Roman"/>
                <a:cs typeface="Times New Roman"/>
              </a:rPr>
              <a:t>0</a:t>
            </a:r>
            <a:r>
              <a:rPr sz="1900" spc="-860" dirty="0">
                <a:latin typeface="Times New Roman"/>
                <a:cs typeface="Times New Roman"/>
              </a:rPr>
              <a:t>0</a:t>
            </a: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3530720" y="3644190"/>
            <a:ext cx="6481445" cy="1047115"/>
            <a:chOff x="3530720" y="3644190"/>
            <a:chExt cx="6481445" cy="1047115"/>
          </a:xfrm>
        </p:grpSpPr>
        <p:sp>
          <p:nvSpPr>
            <p:cNvPr id="158" name="object 158"/>
            <p:cNvSpPr/>
            <p:nvPr/>
          </p:nvSpPr>
          <p:spPr>
            <a:xfrm>
              <a:off x="3560343" y="4002131"/>
              <a:ext cx="6440805" cy="688975"/>
            </a:xfrm>
            <a:custGeom>
              <a:avLst/>
              <a:gdLst/>
              <a:ahLst/>
              <a:cxnLst/>
              <a:rect l="l" t="t" r="r" b="b"/>
              <a:pathLst>
                <a:path w="6440805" h="688975">
                  <a:moveTo>
                    <a:pt x="78955" y="0"/>
                  </a:moveTo>
                  <a:lnTo>
                    <a:pt x="0" y="0"/>
                  </a:lnTo>
                  <a:lnTo>
                    <a:pt x="0" y="667943"/>
                  </a:lnTo>
                  <a:lnTo>
                    <a:pt x="78955" y="667943"/>
                  </a:lnTo>
                  <a:lnTo>
                    <a:pt x="78955" y="0"/>
                  </a:lnTo>
                  <a:close/>
                </a:path>
                <a:path w="6440805" h="688975">
                  <a:moveTo>
                    <a:pt x="398995" y="0"/>
                  </a:moveTo>
                  <a:lnTo>
                    <a:pt x="157060" y="0"/>
                  </a:lnTo>
                  <a:lnTo>
                    <a:pt x="157060" y="636536"/>
                  </a:lnTo>
                  <a:lnTo>
                    <a:pt x="398995" y="636536"/>
                  </a:lnTo>
                  <a:lnTo>
                    <a:pt x="398995" y="0"/>
                  </a:lnTo>
                  <a:close/>
                </a:path>
                <a:path w="6440805" h="688975">
                  <a:moveTo>
                    <a:pt x="560616" y="4013"/>
                  </a:moveTo>
                  <a:lnTo>
                    <a:pt x="429310" y="4013"/>
                  </a:lnTo>
                  <a:lnTo>
                    <a:pt x="429310" y="258102"/>
                  </a:lnTo>
                  <a:lnTo>
                    <a:pt x="560616" y="258102"/>
                  </a:lnTo>
                  <a:lnTo>
                    <a:pt x="560616" y="4013"/>
                  </a:lnTo>
                  <a:close/>
                </a:path>
                <a:path w="6440805" h="688975">
                  <a:moveTo>
                    <a:pt x="817829" y="4013"/>
                  </a:moveTo>
                  <a:lnTo>
                    <a:pt x="649198" y="4013"/>
                  </a:lnTo>
                  <a:lnTo>
                    <a:pt x="649198" y="572071"/>
                  </a:lnTo>
                  <a:lnTo>
                    <a:pt x="817829" y="572071"/>
                  </a:lnTo>
                  <a:lnTo>
                    <a:pt x="817829" y="4013"/>
                  </a:lnTo>
                  <a:close/>
                </a:path>
                <a:path w="6440805" h="688975">
                  <a:moveTo>
                    <a:pt x="953947" y="6807"/>
                  </a:moveTo>
                  <a:lnTo>
                    <a:pt x="910971" y="6807"/>
                  </a:lnTo>
                  <a:lnTo>
                    <a:pt x="910971" y="561606"/>
                  </a:lnTo>
                  <a:lnTo>
                    <a:pt x="953947" y="561606"/>
                  </a:lnTo>
                  <a:lnTo>
                    <a:pt x="953947" y="6807"/>
                  </a:lnTo>
                  <a:close/>
                </a:path>
                <a:path w="6440805" h="688975">
                  <a:moveTo>
                    <a:pt x="1236662" y="0"/>
                  </a:moveTo>
                  <a:lnTo>
                    <a:pt x="1026147" y="0"/>
                  </a:lnTo>
                  <a:lnTo>
                    <a:pt x="1026147" y="605129"/>
                  </a:lnTo>
                  <a:lnTo>
                    <a:pt x="1236662" y="605129"/>
                  </a:lnTo>
                  <a:lnTo>
                    <a:pt x="1236662" y="0"/>
                  </a:lnTo>
                  <a:close/>
                </a:path>
                <a:path w="6440805" h="688975">
                  <a:moveTo>
                    <a:pt x="1655495" y="6807"/>
                  </a:moveTo>
                  <a:lnTo>
                    <a:pt x="1444980" y="6807"/>
                  </a:lnTo>
                  <a:lnTo>
                    <a:pt x="1444980" y="363004"/>
                  </a:lnTo>
                  <a:lnTo>
                    <a:pt x="1655495" y="363004"/>
                  </a:lnTo>
                  <a:lnTo>
                    <a:pt x="1655495" y="6807"/>
                  </a:lnTo>
                  <a:close/>
                </a:path>
                <a:path w="6440805" h="688975">
                  <a:moveTo>
                    <a:pt x="1917268" y="0"/>
                  </a:moveTo>
                  <a:lnTo>
                    <a:pt x="1780057" y="0"/>
                  </a:lnTo>
                  <a:lnTo>
                    <a:pt x="1780057" y="453491"/>
                  </a:lnTo>
                  <a:lnTo>
                    <a:pt x="1917268" y="453491"/>
                  </a:lnTo>
                  <a:lnTo>
                    <a:pt x="1917268" y="0"/>
                  </a:lnTo>
                  <a:close/>
                </a:path>
                <a:path w="6440805" h="688975">
                  <a:moveTo>
                    <a:pt x="2566466" y="0"/>
                  </a:moveTo>
                  <a:lnTo>
                    <a:pt x="2471128" y="0"/>
                  </a:lnTo>
                  <a:lnTo>
                    <a:pt x="2471128" y="427113"/>
                  </a:lnTo>
                  <a:lnTo>
                    <a:pt x="2566466" y="427113"/>
                  </a:lnTo>
                  <a:lnTo>
                    <a:pt x="2566466" y="0"/>
                  </a:lnTo>
                  <a:close/>
                </a:path>
                <a:path w="6440805" h="688975">
                  <a:moveTo>
                    <a:pt x="3226130" y="0"/>
                  </a:moveTo>
                  <a:lnTo>
                    <a:pt x="3088919" y="0"/>
                  </a:lnTo>
                  <a:lnTo>
                    <a:pt x="3088919" y="500418"/>
                  </a:lnTo>
                  <a:lnTo>
                    <a:pt x="3226130" y="500418"/>
                  </a:lnTo>
                  <a:lnTo>
                    <a:pt x="3226130" y="0"/>
                  </a:lnTo>
                  <a:close/>
                </a:path>
                <a:path w="6440805" h="688975">
                  <a:moveTo>
                    <a:pt x="3540252" y="0"/>
                  </a:moveTo>
                  <a:lnTo>
                    <a:pt x="3413506" y="0"/>
                  </a:lnTo>
                  <a:lnTo>
                    <a:pt x="3413506" y="688886"/>
                  </a:lnTo>
                  <a:lnTo>
                    <a:pt x="3540252" y="688886"/>
                  </a:lnTo>
                  <a:lnTo>
                    <a:pt x="3540252" y="0"/>
                  </a:lnTo>
                  <a:close/>
                </a:path>
                <a:path w="6440805" h="688975">
                  <a:moveTo>
                    <a:pt x="4168508" y="6807"/>
                  </a:moveTo>
                  <a:lnTo>
                    <a:pt x="4073182" y="6807"/>
                  </a:lnTo>
                  <a:lnTo>
                    <a:pt x="4073182" y="579755"/>
                  </a:lnTo>
                  <a:lnTo>
                    <a:pt x="4168508" y="579755"/>
                  </a:lnTo>
                  <a:lnTo>
                    <a:pt x="4168508" y="6807"/>
                  </a:lnTo>
                  <a:close/>
                </a:path>
                <a:path w="6440805" h="688975">
                  <a:moveTo>
                    <a:pt x="4503572" y="0"/>
                  </a:moveTo>
                  <a:lnTo>
                    <a:pt x="4376839" y="0"/>
                  </a:lnTo>
                  <a:lnTo>
                    <a:pt x="4376839" y="479475"/>
                  </a:lnTo>
                  <a:lnTo>
                    <a:pt x="4503572" y="479475"/>
                  </a:lnTo>
                  <a:lnTo>
                    <a:pt x="4503572" y="0"/>
                  </a:lnTo>
                  <a:close/>
                </a:path>
                <a:path w="6440805" h="688975">
                  <a:moveTo>
                    <a:pt x="5121364" y="0"/>
                  </a:moveTo>
                  <a:lnTo>
                    <a:pt x="5005082" y="0"/>
                  </a:lnTo>
                  <a:lnTo>
                    <a:pt x="5005082" y="636536"/>
                  </a:lnTo>
                  <a:lnTo>
                    <a:pt x="5121364" y="636536"/>
                  </a:lnTo>
                  <a:lnTo>
                    <a:pt x="5121364" y="0"/>
                  </a:lnTo>
                  <a:close/>
                </a:path>
                <a:path w="6440805" h="688975">
                  <a:moveTo>
                    <a:pt x="5781027" y="0"/>
                  </a:moveTo>
                  <a:lnTo>
                    <a:pt x="5664746" y="0"/>
                  </a:lnTo>
                  <a:lnTo>
                    <a:pt x="5664746" y="531825"/>
                  </a:lnTo>
                  <a:lnTo>
                    <a:pt x="5781027" y="531825"/>
                  </a:lnTo>
                  <a:lnTo>
                    <a:pt x="5781027" y="0"/>
                  </a:lnTo>
                  <a:close/>
                </a:path>
                <a:path w="6440805" h="688975">
                  <a:moveTo>
                    <a:pt x="6084684" y="0"/>
                  </a:moveTo>
                  <a:lnTo>
                    <a:pt x="5968403" y="0"/>
                  </a:lnTo>
                  <a:lnTo>
                    <a:pt x="5968403" y="479475"/>
                  </a:lnTo>
                  <a:lnTo>
                    <a:pt x="6084684" y="479475"/>
                  </a:lnTo>
                  <a:lnTo>
                    <a:pt x="6084684" y="0"/>
                  </a:lnTo>
                  <a:close/>
                </a:path>
                <a:path w="6440805" h="688975">
                  <a:moveTo>
                    <a:pt x="6440691" y="0"/>
                  </a:moveTo>
                  <a:lnTo>
                    <a:pt x="6324422" y="0"/>
                  </a:lnTo>
                  <a:lnTo>
                    <a:pt x="6324422" y="453491"/>
                  </a:lnTo>
                  <a:lnTo>
                    <a:pt x="6440691" y="453491"/>
                  </a:lnTo>
                  <a:lnTo>
                    <a:pt x="6440691" y="0"/>
                  </a:lnTo>
                  <a:close/>
                </a:path>
              </a:pathLst>
            </a:custGeom>
            <a:solidFill>
              <a:srgbClr val="EE220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599828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530720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838378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769270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055312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986204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293862" y="365466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224754" y="382529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492808" y="365466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423701" y="382529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691755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622647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110591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041483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409011" y="365466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339903" y="382529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079146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010039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717870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648763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037232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968125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681192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612084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000554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931446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623572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554464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283238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214130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586893" y="3647008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517785" y="381764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942903" y="3644190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873795" y="381482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3" name="object 193"/>
          <p:cNvGrpSpPr/>
          <p:nvPr/>
        </p:nvGrpSpPr>
        <p:grpSpPr>
          <a:xfrm>
            <a:off x="1136643" y="8669846"/>
            <a:ext cx="8938895" cy="1099820"/>
            <a:chOff x="1136643" y="8669846"/>
            <a:chExt cx="8938895" cy="1099820"/>
          </a:xfrm>
        </p:grpSpPr>
        <p:pic>
          <p:nvPicPr>
            <p:cNvPr id="194" name="object 1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6643" y="8669846"/>
              <a:ext cx="8938477" cy="1099652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1199469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8812826" y="0"/>
                  </a:moveTo>
                  <a:lnTo>
                    <a:pt x="0" y="0"/>
                  </a:lnTo>
                  <a:lnTo>
                    <a:pt x="0" y="974001"/>
                  </a:lnTo>
                  <a:lnTo>
                    <a:pt x="8812826" y="974001"/>
                  </a:lnTo>
                  <a:lnTo>
                    <a:pt x="8812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199469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0" y="0"/>
                  </a:moveTo>
                  <a:lnTo>
                    <a:pt x="8812826" y="0"/>
                  </a:lnTo>
                  <a:lnTo>
                    <a:pt x="8812826" y="974001"/>
                  </a:lnTo>
                  <a:lnTo>
                    <a:pt x="0" y="97400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7" name="object 197"/>
          <p:cNvSpPr txBox="1"/>
          <p:nvPr/>
        </p:nvSpPr>
        <p:spPr>
          <a:xfrm>
            <a:off x="1199469" y="8711730"/>
            <a:ext cx="8813165" cy="9740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069" marR="240029">
              <a:lnSpc>
                <a:spcPts val="3390"/>
              </a:lnSpc>
              <a:spcBef>
                <a:spcPts val="535"/>
              </a:spcBef>
            </a:pPr>
            <a:r>
              <a:rPr sz="2850" b="1" spc="-15" dirty="0">
                <a:latin typeface="Arial"/>
                <a:cs typeface="Arial"/>
              </a:rPr>
              <a:t>Throughput: </a:t>
            </a:r>
            <a:r>
              <a:rPr sz="2850" spc="25" dirty="0">
                <a:latin typeface="Arial"/>
                <a:cs typeface="Arial"/>
              </a:rPr>
              <a:t>high </a:t>
            </a:r>
            <a:r>
              <a:rPr sz="2850" spc="20" dirty="0">
                <a:latin typeface="Arial"/>
                <a:cs typeface="Arial"/>
              </a:rPr>
              <a:t>variability </a:t>
            </a:r>
            <a:r>
              <a:rPr sz="2850" spc="35" dirty="0">
                <a:latin typeface="Arial"/>
                <a:cs typeface="Arial"/>
              </a:rPr>
              <a:t>due </a:t>
            </a:r>
            <a:r>
              <a:rPr sz="2850" spc="90" dirty="0">
                <a:latin typeface="Arial"/>
                <a:cs typeface="Arial"/>
              </a:rPr>
              <a:t>to </a:t>
            </a:r>
            <a:r>
              <a:rPr sz="2850" spc="55" dirty="0">
                <a:latin typeface="Arial"/>
                <a:cs typeface="Arial"/>
              </a:rPr>
              <a:t>constant</a:t>
            </a:r>
            <a:r>
              <a:rPr sz="2850" spc="-105" dirty="0">
                <a:latin typeface="Arial"/>
                <a:cs typeface="Arial"/>
              </a:rPr>
              <a:t> </a:t>
            </a:r>
            <a:r>
              <a:rPr sz="2850" spc="15" dirty="0">
                <a:latin typeface="Arial"/>
                <a:cs typeface="Arial"/>
              </a:rPr>
              <a:t>flushes  </a:t>
            </a:r>
            <a:r>
              <a:rPr sz="2850" spc="35" dirty="0">
                <a:latin typeface="Arial"/>
                <a:cs typeface="Arial"/>
              </a:rPr>
              <a:t>and</a:t>
            </a:r>
            <a:r>
              <a:rPr sz="2850" spc="5" dirty="0">
                <a:latin typeface="Arial"/>
                <a:cs typeface="Arial"/>
              </a:rPr>
              <a:t> </a:t>
            </a:r>
            <a:r>
              <a:rPr sz="2850" spc="65" dirty="0">
                <a:latin typeface="Arial"/>
                <a:cs typeface="Arial"/>
              </a:rPr>
              <a:t>compactions</a:t>
            </a:r>
            <a:endParaRPr sz="28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10948954" y="8669846"/>
            <a:ext cx="8938895" cy="1099820"/>
            <a:chOff x="10948954" y="8669846"/>
            <a:chExt cx="8938895" cy="1099820"/>
          </a:xfrm>
        </p:grpSpPr>
        <p:pic>
          <p:nvPicPr>
            <p:cNvPr id="199" name="object 1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8954" y="8669846"/>
              <a:ext cx="8938477" cy="1099652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11011780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8812826" y="0"/>
                  </a:moveTo>
                  <a:lnTo>
                    <a:pt x="0" y="0"/>
                  </a:lnTo>
                  <a:lnTo>
                    <a:pt x="0" y="974001"/>
                  </a:lnTo>
                  <a:lnTo>
                    <a:pt x="8812826" y="974001"/>
                  </a:lnTo>
                  <a:lnTo>
                    <a:pt x="8812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011780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0" y="0"/>
                  </a:moveTo>
                  <a:lnTo>
                    <a:pt x="8812826" y="0"/>
                  </a:lnTo>
                  <a:lnTo>
                    <a:pt x="8812826" y="974001"/>
                  </a:lnTo>
                  <a:lnTo>
                    <a:pt x="0" y="97400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2" name="object 202"/>
          <p:cNvSpPr txBox="1"/>
          <p:nvPr/>
        </p:nvSpPr>
        <p:spPr>
          <a:xfrm>
            <a:off x="11011779" y="8711730"/>
            <a:ext cx="8813165" cy="9740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069" marR="845185">
              <a:lnSpc>
                <a:spcPts val="3390"/>
              </a:lnSpc>
              <a:spcBef>
                <a:spcPts val="535"/>
              </a:spcBef>
            </a:pPr>
            <a:r>
              <a:rPr sz="2850" b="1" spc="15" dirty="0">
                <a:latin typeface="Arial"/>
                <a:cs typeface="Arial"/>
              </a:rPr>
              <a:t>99</a:t>
            </a:r>
            <a:r>
              <a:rPr sz="2850" b="1" spc="22" baseline="20467" dirty="0">
                <a:latin typeface="Arial"/>
                <a:cs typeface="Arial"/>
              </a:rPr>
              <a:t>th </a:t>
            </a:r>
            <a:r>
              <a:rPr sz="2850" b="1" spc="-5" dirty="0">
                <a:latin typeface="Arial"/>
                <a:cs typeface="Arial"/>
              </a:rPr>
              <a:t>latency: </a:t>
            </a:r>
            <a:r>
              <a:rPr sz="2850" spc="25" dirty="0">
                <a:latin typeface="Arial"/>
                <a:cs typeface="Arial"/>
              </a:rPr>
              <a:t>high </a:t>
            </a:r>
            <a:r>
              <a:rPr sz="2850" spc="20" dirty="0">
                <a:latin typeface="Arial"/>
                <a:cs typeface="Arial"/>
              </a:rPr>
              <a:t>tail </a:t>
            </a:r>
            <a:r>
              <a:rPr sz="2850" spc="30" dirty="0">
                <a:latin typeface="Arial"/>
                <a:cs typeface="Arial"/>
              </a:rPr>
              <a:t>latency </a:t>
            </a:r>
            <a:r>
              <a:rPr sz="2850" spc="65" dirty="0">
                <a:latin typeface="Arial"/>
                <a:cs typeface="Arial"/>
              </a:rPr>
              <a:t>with </a:t>
            </a:r>
            <a:r>
              <a:rPr sz="2850" spc="25" dirty="0">
                <a:latin typeface="Arial"/>
                <a:cs typeface="Arial"/>
              </a:rPr>
              <a:t>peaks </a:t>
            </a:r>
            <a:r>
              <a:rPr sz="2850" spc="65" dirty="0">
                <a:latin typeface="Arial"/>
                <a:cs typeface="Arial"/>
              </a:rPr>
              <a:t>with </a:t>
            </a:r>
            <a:r>
              <a:rPr sz="2850" spc="-10" dirty="0">
                <a:latin typeface="Arial"/>
                <a:cs typeface="Arial"/>
              </a:rPr>
              <a:t>an  average </a:t>
            </a:r>
            <a:r>
              <a:rPr sz="2850" spc="5" dirty="0">
                <a:latin typeface="Arial"/>
                <a:cs typeface="Arial"/>
              </a:rPr>
              <a:t>range </a:t>
            </a:r>
            <a:r>
              <a:rPr sz="2850" spc="40" dirty="0">
                <a:latin typeface="Arial"/>
                <a:cs typeface="Arial"/>
              </a:rPr>
              <a:t>between </a:t>
            </a:r>
            <a:r>
              <a:rPr sz="2850" spc="15" dirty="0">
                <a:latin typeface="Arial"/>
                <a:cs typeface="Arial"/>
              </a:rPr>
              <a:t>3 </a:t>
            </a:r>
            <a:r>
              <a:rPr sz="2850" spc="35" dirty="0">
                <a:latin typeface="Arial"/>
                <a:cs typeface="Arial"/>
              </a:rPr>
              <a:t>and </a:t>
            </a:r>
            <a:r>
              <a:rPr sz="2850" spc="15" dirty="0">
                <a:latin typeface="Arial"/>
                <a:cs typeface="Arial"/>
              </a:rPr>
              <a:t>15</a:t>
            </a:r>
            <a:r>
              <a:rPr sz="2850" spc="-35" dirty="0">
                <a:latin typeface="Arial"/>
                <a:cs typeface="Arial"/>
              </a:rPr>
              <a:t> </a:t>
            </a:r>
            <a:r>
              <a:rPr sz="2850" spc="50" dirty="0">
                <a:latin typeface="Arial"/>
                <a:cs typeface="Arial"/>
              </a:rPr>
              <a:t>ms</a:t>
            </a:r>
            <a:endParaRPr sz="2850">
              <a:latin typeface="Arial"/>
              <a:cs typeface="Arial"/>
            </a:endParaRPr>
          </a:p>
        </p:txBody>
      </p:sp>
      <p:sp>
        <p:nvSpPr>
          <p:cNvPr id="203" name="object 2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26</a:t>
            </a:fld>
            <a:endParaRPr spc="1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7143750" cy="168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020"/>
              </a:lnSpc>
              <a:spcBef>
                <a:spcPts val="105"/>
              </a:spcBef>
            </a:pPr>
            <a:r>
              <a:rPr sz="7000" spc="-85" dirty="0"/>
              <a:t>Mixture</a:t>
            </a:r>
            <a:r>
              <a:rPr sz="7000" spc="-365" dirty="0"/>
              <a:t> </a:t>
            </a:r>
            <a:r>
              <a:rPr sz="7000" spc="-95" dirty="0"/>
              <a:t>workload</a:t>
            </a:r>
            <a:endParaRPr sz="7000"/>
          </a:p>
          <a:p>
            <a:pPr marL="12700">
              <a:lnSpc>
                <a:spcPts val="5020"/>
              </a:lnSpc>
            </a:pPr>
            <a:r>
              <a:rPr sz="4500" spc="190" dirty="0"/>
              <a:t>50% </a:t>
            </a:r>
            <a:r>
              <a:rPr sz="4500" spc="35" dirty="0"/>
              <a:t>read </a:t>
            </a:r>
            <a:r>
              <a:rPr sz="4500" spc="190" dirty="0"/>
              <a:t>50%</a:t>
            </a:r>
            <a:r>
              <a:rPr sz="4500" spc="-215" dirty="0"/>
              <a:t> </a:t>
            </a:r>
            <a:r>
              <a:rPr sz="4500" spc="60" dirty="0"/>
              <a:t>write</a:t>
            </a:r>
            <a:endParaRPr sz="4500"/>
          </a:p>
        </p:txBody>
      </p:sp>
      <p:sp>
        <p:nvSpPr>
          <p:cNvPr id="3" name="object 3"/>
          <p:cNvSpPr txBox="1"/>
          <p:nvPr/>
        </p:nvSpPr>
        <p:spPr>
          <a:xfrm>
            <a:off x="883157" y="3711597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605" y="3783154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30130" y="3889921"/>
            <a:ext cx="8787765" cy="867410"/>
            <a:chOff x="1230130" y="3889921"/>
            <a:chExt cx="8787765" cy="8674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130" y="3935978"/>
              <a:ext cx="8787259" cy="8211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8871" y="3889921"/>
              <a:ext cx="1790700" cy="344805"/>
            </a:xfrm>
            <a:custGeom>
              <a:avLst/>
              <a:gdLst/>
              <a:ahLst/>
              <a:cxnLst/>
              <a:rect l="l" t="t" r="r" b="b"/>
              <a:pathLst>
                <a:path w="1790700" h="344804">
                  <a:moveTo>
                    <a:pt x="1790598" y="0"/>
                  </a:moveTo>
                  <a:lnTo>
                    <a:pt x="0" y="0"/>
                  </a:lnTo>
                  <a:lnTo>
                    <a:pt x="0" y="344583"/>
                  </a:lnTo>
                  <a:lnTo>
                    <a:pt x="1790598" y="344583"/>
                  </a:lnTo>
                  <a:lnTo>
                    <a:pt x="1790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24583" y="3784250"/>
          <a:ext cx="8774427" cy="1070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26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1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85115">
                        <a:lnSpc>
                          <a:spcPts val="2615"/>
                        </a:lnSpc>
                      </a:pPr>
                      <a:r>
                        <a:rPr sz="2450" spc="10" dirty="0">
                          <a:latin typeface="Times New Roman"/>
                          <a:cs typeface="Times New Roman"/>
                        </a:rPr>
                        <a:t>RocksDB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4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396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36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033217" y="3784249"/>
          <a:ext cx="8774428" cy="1070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0690674" y="3623630"/>
            <a:ext cx="283210" cy="1144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60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27551" y="3816748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35066" y="3784249"/>
            <a:ext cx="8790957" cy="108742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224084" y="5237515"/>
            <a:ext cx="8791575" cy="1087755"/>
            <a:chOff x="1224084" y="5237515"/>
            <a:chExt cx="8791575" cy="1087755"/>
          </a:xfrm>
        </p:grpSpPr>
        <p:sp>
          <p:nvSpPr>
            <p:cNvPr id="14" name="object 14"/>
            <p:cNvSpPr/>
            <p:nvPr/>
          </p:nvSpPr>
          <p:spPr>
            <a:xfrm>
              <a:off x="1232657" y="589233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23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32657" y="589233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23" y="0"/>
                  </a:moveTo>
                  <a:lnTo>
                    <a:pt x="8690079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32657" y="5461465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30">
                  <a:moveTo>
                    <a:pt x="0" y="0"/>
                  </a:moveTo>
                  <a:lnTo>
                    <a:pt x="214032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2657" y="5461465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5">
                  <a:moveTo>
                    <a:pt x="0" y="0"/>
                  </a:moveTo>
                  <a:lnTo>
                    <a:pt x="84044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36355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36355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986569"/>
                  </a:lnTo>
                </a:path>
                <a:path h="107061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37283" y="5461465"/>
              <a:ext cx="6769734" cy="0"/>
            </a:xfrm>
            <a:custGeom>
              <a:avLst/>
              <a:gdLst/>
              <a:ahLst/>
              <a:cxnLst/>
              <a:rect l="l" t="t" r="r" b="b"/>
              <a:pathLst>
                <a:path w="6769734">
                  <a:moveTo>
                    <a:pt x="0" y="0"/>
                  </a:moveTo>
                  <a:lnTo>
                    <a:pt x="6769497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22736" y="5461465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84044" y="0"/>
                  </a:moveTo>
                  <a:lnTo>
                    <a:pt x="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28905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8905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986569"/>
                  </a:lnTo>
                </a:path>
                <a:path h="107061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21567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21567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986569"/>
                  </a:lnTo>
                </a:path>
                <a:path h="107061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14117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14117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986569"/>
                  </a:lnTo>
                </a:path>
                <a:path h="107061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06780" y="5246087"/>
              <a:ext cx="0" cy="1070610"/>
            </a:xfrm>
            <a:custGeom>
              <a:avLst/>
              <a:gdLst/>
              <a:ahLst/>
              <a:cxnLst/>
              <a:rect l="l" t="t" r="r" b="b"/>
              <a:pathLst>
                <a:path h="1070610">
                  <a:moveTo>
                    <a:pt x="0" y="107061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2657" y="5246087"/>
              <a:ext cx="8774430" cy="1070610"/>
            </a:xfrm>
            <a:custGeom>
              <a:avLst/>
              <a:gdLst/>
              <a:ahLst/>
              <a:cxnLst/>
              <a:rect l="l" t="t" r="r" b="b"/>
              <a:pathLst>
                <a:path w="8774430" h="1070610">
                  <a:moveTo>
                    <a:pt x="8774123" y="1070613"/>
                  </a:moveTo>
                  <a:lnTo>
                    <a:pt x="8774123" y="986569"/>
                  </a:lnTo>
                </a:path>
                <a:path w="8774430" h="1070610">
                  <a:moveTo>
                    <a:pt x="8774123" y="0"/>
                  </a:moveTo>
                  <a:lnTo>
                    <a:pt x="8774123" y="84044"/>
                  </a:lnTo>
                </a:path>
                <a:path w="8774430" h="1070610">
                  <a:moveTo>
                    <a:pt x="0" y="0"/>
                  </a:moveTo>
                  <a:lnTo>
                    <a:pt x="8774123" y="0"/>
                  </a:lnTo>
                  <a:lnTo>
                    <a:pt x="8774123" y="1070613"/>
                  </a:lnTo>
                  <a:lnTo>
                    <a:pt x="0" y="107061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7950" y="5389075"/>
              <a:ext cx="8787234" cy="80805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32657" y="5246087"/>
              <a:ext cx="8774430" cy="1070610"/>
            </a:xfrm>
            <a:custGeom>
              <a:avLst/>
              <a:gdLst/>
              <a:ahLst/>
              <a:cxnLst/>
              <a:rect l="l" t="t" r="r" b="b"/>
              <a:pathLst>
                <a:path w="8774430" h="1070610">
                  <a:moveTo>
                    <a:pt x="0" y="0"/>
                  </a:moveTo>
                  <a:lnTo>
                    <a:pt x="8774123" y="0"/>
                  </a:lnTo>
                  <a:lnTo>
                    <a:pt x="8774123" y="1070613"/>
                  </a:lnTo>
                  <a:lnTo>
                    <a:pt x="0" y="107061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46689" y="5343354"/>
              <a:ext cx="1790700" cy="344805"/>
            </a:xfrm>
            <a:custGeom>
              <a:avLst/>
              <a:gdLst/>
              <a:ahLst/>
              <a:cxnLst/>
              <a:rect l="l" t="t" r="r" b="b"/>
              <a:pathLst>
                <a:path w="1790700" h="344804">
                  <a:moveTo>
                    <a:pt x="1790593" y="0"/>
                  </a:moveTo>
                  <a:lnTo>
                    <a:pt x="0" y="0"/>
                  </a:lnTo>
                  <a:lnTo>
                    <a:pt x="0" y="344581"/>
                  </a:lnTo>
                  <a:lnTo>
                    <a:pt x="1790593" y="344581"/>
                  </a:lnTo>
                  <a:lnTo>
                    <a:pt x="17905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46690" y="5343355"/>
              <a:ext cx="1790700" cy="344805"/>
            </a:xfrm>
            <a:custGeom>
              <a:avLst/>
              <a:gdLst/>
              <a:ahLst/>
              <a:cxnLst/>
              <a:rect l="l" t="t" r="r" b="b"/>
              <a:pathLst>
                <a:path w="1790700" h="344804">
                  <a:moveTo>
                    <a:pt x="0" y="0"/>
                  </a:moveTo>
                  <a:lnTo>
                    <a:pt x="1790594" y="0"/>
                  </a:lnTo>
                  <a:lnTo>
                    <a:pt x="1790594" y="344582"/>
                  </a:lnTo>
                  <a:lnTo>
                    <a:pt x="0" y="344582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80978" y="5165031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9427" y="5236587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46690" y="5343354"/>
            <a:ext cx="1790700" cy="344805"/>
          </a:xfrm>
          <a:prstGeom prst="rect">
            <a:avLst/>
          </a:prstGeom>
          <a:ln w="1680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6100">
              <a:lnSpc>
                <a:spcPts val="2650"/>
              </a:lnSpc>
            </a:pPr>
            <a:r>
              <a:rPr sz="2450" spc="10" dirty="0">
                <a:latin typeface="Times New Roman"/>
                <a:cs typeface="Times New Roman"/>
              </a:rPr>
              <a:t>SILK</a:t>
            </a:r>
            <a:endParaRPr sz="2450">
              <a:latin typeface="Times New Roman"/>
              <a:cs typeface="Times New Roman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0999460" y="5217972"/>
          <a:ext cx="8781414" cy="1065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6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1DB1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0692874" y="5077064"/>
            <a:ext cx="283210" cy="1144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60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029759" y="5270182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40" name="object 4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40968" y="5854120"/>
            <a:ext cx="8787234" cy="411705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1224084" y="6737048"/>
            <a:ext cx="8791575" cy="1059180"/>
            <a:chOff x="1224084" y="6737048"/>
            <a:chExt cx="8791575" cy="1059180"/>
          </a:xfrm>
        </p:grpSpPr>
        <p:sp>
          <p:nvSpPr>
            <p:cNvPr id="42" name="object 42"/>
            <p:cNvSpPr/>
            <p:nvPr/>
          </p:nvSpPr>
          <p:spPr>
            <a:xfrm>
              <a:off x="1232657" y="7374609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23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32657" y="7374609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23" y="0"/>
                  </a:moveTo>
                  <a:lnTo>
                    <a:pt x="8690079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32657" y="695528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23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32657" y="695528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23" y="0"/>
                  </a:moveTo>
                  <a:lnTo>
                    <a:pt x="8690079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3635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3635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80978" y="6670392"/>
            <a:ext cx="306070" cy="8642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59221" y="7781682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420333" y="6737048"/>
            <a:ext cx="17145" cy="1059180"/>
            <a:chOff x="3420333" y="6737048"/>
            <a:chExt cx="17145" cy="1059180"/>
          </a:xfrm>
        </p:grpSpPr>
        <p:sp>
          <p:nvSpPr>
            <p:cNvPr id="51" name="object 51"/>
            <p:cNvSpPr/>
            <p:nvPr/>
          </p:nvSpPr>
          <p:spPr>
            <a:xfrm>
              <a:off x="342890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2890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222902" y="7781682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612995" y="6737048"/>
            <a:ext cx="2209800" cy="1059180"/>
            <a:chOff x="5612995" y="6737048"/>
            <a:chExt cx="2209800" cy="1059180"/>
          </a:xfrm>
        </p:grpSpPr>
        <p:sp>
          <p:nvSpPr>
            <p:cNvPr id="55" name="object 55"/>
            <p:cNvSpPr/>
            <p:nvPr/>
          </p:nvSpPr>
          <p:spPr>
            <a:xfrm>
              <a:off x="5621567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21567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14118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814118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608113" y="7781682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224084" y="6737048"/>
            <a:ext cx="8791575" cy="1059180"/>
            <a:chOff x="1224084" y="6737048"/>
            <a:chExt cx="8791575" cy="1059180"/>
          </a:xfrm>
        </p:grpSpPr>
        <p:sp>
          <p:nvSpPr>
            <p:cNvPr id="61" name="object 61"/>
            <p:cNvSpPr/>
            <p:nvPr/>
          </p:nvSpPr>
          <p:spPr>
            <a:xfrm>
              <a:off x="10006780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32657" y="6745620"/>
              <a:ext cx="8774430" cy="1042035"/>
            </a:xfrm>
            <a:custGeom>
              <a:avLst/>
              <a:gdLst/>
              <a:ahLst/>
              <a:cxnLst/>
              <a:rect l="l" t="t" r="r" b="b"/>
              <a:pathLst>
                <a:path w="8774430" h="1042034">
                  <a:moveTo>
                    <a:pt x="8774123" y="1042038"/>
                  </a:moveTo>
                  <a:lnTo>
                    <a:pt x="8774123" y="957994"/>
                  </a:lnTo>
                </a:path>
                <a:path w="8774430" h="1042034">
                  <a:moveTo>
                    <a:pt x="8774123" y="0"/>
                  </a:moveTo>
                  <a:lnTo>
                    <a:pt x="8774123" y="84044"/>
                  </a:lnTo>
                </a:path>
                <a:path w="8774430" h="1042034">
                  <a:moveTo>
                    <a:pt x="0" y="0"/>
                  </a:moveTo>
                  <a:lnTo>
                    <a:pt x="8774123" y="0"/>
                  </a:lnTo>
                  <a:lnTo>
                    <a:pt x="8774123" y="1042038"/>
                  </a:lnTo>
                  <a:lnTo>
                    <a:pt x="0" y="1042038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254087" y="7781682"/>
            <a:ext cx="859155" cy="585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2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1950" spc="-25" dirty="0">
                <a:latin typeface="Times New Roman"/>
                <a:cs typeface="Times New Roman"/>
              </a:rPr>
              <a:t>Time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(s)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29427" y="6731077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</a:t>
            </a:r>
            <a:r>
              <a:rPr sz="1850" dirty="0">
                <a:latin typeface="Times New Roman"/>
                <a:cs typeface="Times New Roman"/>
              </a:rPr>
              <a:t>hroughput</a:t>
            </a:r>
            <a:endParaRPr sz="1850">
              <a:latin typeface="Times New Roman"/>
              <a:cs typeface="Times New Roman"/>
            </a:endParaRPr>
          </a:p>
          <a:p>
            <a:pPr marL="180340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224084" y="6737048"/>
            <a:ext cx="8791575" cy="1059180"/>
            <a:chOff x="1224084" y="6737048"/>
            <a:chExt cx="8791575" cy="1059180"/>
          </a:xfrm>
        </p:grpSpPr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950" y="6946879"/>
              <a:ext cx="8787234" cy="70070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232657" y="6745620"/>
              <a:ext cx="8774430" cy="1042035"/>
            </a:xfrm>
            <a:custGeom>
              <a:avLst/>
              <a:gdLst/>
              <a:ahLst/>
              <a:cxnLst/>
              <a:rect l="l" t="t" r="r" b="b"/>
              <a:pathLst>
                <a:path w="8774430" h="1042034">
                  <a:moveTo>
                    <a:pt x="0" y="0"/>
                  </a:moveTo>
                  <a:lnTo>
                    <a:pt x="8774123" y="0"/>
                  </a:lnTo>
                  <a:lnTo>
                    <a:pt x="8774123" y="1042038"/>
                  </a:lnTo>
                  <a:lnTo>
                    <a:pt x="0" y="1042038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46689" y="6838517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1790593" y="0"/>
                  </a:moveTo>
                  <a:lnTo>
                    <a:pt x="0" y="0"/>
                  </a:lnTo>
                  <a:lnTo>
                    <a:pt x="0" y="335393"/>
                  </a:lnTo>
                  <a:lnTo>
                    <a:pt x="1790593" y="335393"/>
                  </a:lnTo>
                  <a:lnTo>
                    <a:pt x="1790593" y="0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46690" y="6838518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0" y="0"/>
                  </a:moveTo>
                  <a:lnTo>
                    <a:pt x="1790594" y="0"/>
                  </a:lnTo>
                  <a:lnTo>
                    <a:pt x="1790594" y="335393"/>
                  </a:lnTo>
                  <a:lnTo>
                    <a:pt x="0" y="33539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455094" y="6766538"/>
            <a:ext cx="1774189" cy="4292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95"/>
              </a:spcBef>
            </a:pPr>
            <a:r>
              <a:rPr sz="2650" spc="-35" dirty="0">
                <a:latin typeface="Times New Roman"/>
                <a:cs typeface="Times New Roman"/>
              </a:rPr>
              <a:t>P</a:t>
            </a:r>
            <a:r>
              <a:rPr sz="2100" spc="-35" dirty="0">
                <a:latin typeface="Times New Roman"/>
                <a:cs typeface="Times New Roman"/>
              </a:rPr>
              <a:t>AIO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037142" y="6678272"/>
            <a:ext cx="10067290" cy="1681480"/>
          </a:xfrm>
          <a:custGeom>
            <a:avLst/>
            <a:gdLst/>
            <a:ahLst/>
            <a:cxnLst/>
            <a:rect l="l" t="t" r="r" b="b"/>
            <a:pathLst>
              <a:path w="10067290" h="1681479">
                <a:moveTo>
                  <a:pt x="0" y="1680887"/>
                </a:moveTo>
                <a:lnTo>
                  <a:pt x="10066957" y="1680887"/>
                </a:lnTo>
                <a:lnTo>
                  <a:pt x="10066957" y="0"/>
                </a:lnTo>
                <a:lnTo>
                  <a:pt x="0" y="0"/>
                </a:lnTo>
                <a:lnTo>
                  <a:pt x="0" y="1680887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11035421" y="6754024"/>
          <a:ext cx="8774428" cy="10420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4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5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" name="object 73"/>
          <p:cNvSpPr txBox="1"/>
          <p:nvPr/>
        </p:nvSpPr>
        <p:spPr>
          <a:xfrm>
            <a:off x="10692874" y="6593407"/>
            <a:ext cx="283210" cy="1122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3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35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972236" y="7762520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3035919" y="7762520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7421136" y="7762520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9549358" y="7762520"/>
            <a:ext cx="541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1200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029759" y="6810616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L="38100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5067102" y="7762520"/>
            <a:ext cx="897255" cy="6102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8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(s)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0" name="object 8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40968" y="7397132"/>
            <a:ext cx="8787234" cy="350745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9711118" y="7798184"/>
            <a:ext cx="584200" cy="351155"/>
          </a:xfrm>
          <a:custGeom>
            <a:avLst/>
            <a:gdLst/>
            <a:ahLst/>
            <a:cxnLst/>
            <a:rect l="l" t="t" r="r" b="b"/>
            <a:pathLst>
              <a:path w="584200" h="351154">
                <a:moveTo>
                  <a:pt x="583887" y="0"/>
                </a:moveTo>
                <a:lnTo>
                  <a:pt x="0" y="0"/>
                </a:lnTo>
                <a:lnTo>
                  <a:pt x="0" y="350576"/>
                </a:lnTo>
                <a:lnTo>
                  <a:pt x="583887" y="350576"/>
                </a:lnTo>
                <a:lnTo>
                  <a:pt x="583887" y="0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9736342" y="7781682"/>
            <a:ext cx="541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905" dirty="0">
                <a:latin typeface="Times New Roman"/>
                <a:cs typeface="Times New Roman"/>
              </a:rPr>
              <a:t>1</a:t>
            </a:r>
            <a:r>
              <a:rPr sz="1900" spc="-45" dirty="0">
                <a:latin typeface="Times New Roman"/>
                <a:cs typeface="Times New Roman"/>
              </a:rPr>
              <a:t>1</a:t>
            </a:r>
            <a:r>
              <a:rPr sz="2000" spc="-969" dirty="0">
                <a:latin typeface="Times New Roman"/>
                <a:cs typeface="Times New Roman"/>
              </a:rPr>
              <a:t>2</a:t>
            </a:r>
            <a:r>
              <a:rPr sz="1900" spc="-5" dirty="0">
                <a:latin typeface="Times New Roman"/>
                <a:cs typeface="Times New Roman"/>
              </a:rPr>
              <a:t>2</a:t>
            </a:r>
            <a:r>
              <a:rPr sz="1900" spc="-925" dirty="0">
                <a:latin typeface="Times New Roman"/>
                <a:cs typeface="Times New Roman"/>
              </a:rPr>
              <a:t>0</a:t>
            </a:r>
            <a:r>
              <a:rPr sz="2000" spc="-90" dirty="0">
                <a:latin typeface="Times New Roman"/>
                <a:cs typeface="Times New Roman"/>
              </a:rPr>
              <a:t>0</a:t>
            </a:r>
            <a:r>
              <a:rPr sz="1900" spc="-860" dirty="0">
                <a:latin typeface="Times New Roman"/>
                <a:cs typeface="Times New Roman"/>
              </a:rPr>
              <a:t>0</a:t>
            </a: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3686002" y="5120304"/>
            <a:ext cx="6344920" cy="1014094"/>
            <a:chOff x="3686002" y="5120304"/>
            <a:chExt cx="6344920" cy="1014094"/>
          </a:xfrm>
        </p:grpSpPr>
        <p:sp>
          <p:nvSpPr>
            <p:cNvPr id="84" name="object 84"/>
            <p:cNvSpPr/>
            <p:nvPr/>
          </p:nvSpPr>
          <p:spPr>
            <a:xfrm>
              <a:off x="3685997" y="5455900"/>
              <a:ext cx="6321425" cy="678815"/>
            </a:xfrm>
            <a:custGeom>
              <a:avLst/>
              <a:gdLst/>
              <a:ahLst/>
              <a:cxnLst/>
              <a:rect l="l" t="t" r="r" b="b"/>
              <a:pathLst>
                <a:path w="6321425" h="678814">
                  <a:moveTo>
                    <a:pt x="143116" y="12"/>
                  </a:moveTo>
                  <a:lnTo>
                    <a:pt x="0" y="12"/>
                  </a:lnTo>
                  <a:lnTo>
                    <a:pt x="0" y="343763"/>
                  </a:lnTo>
                  <a:lnTo>
                    <a:pt x="143116" y="343763"/>
                  </a:lnTo>
                  <a:lnTo>
                    <a:pt x="143116" y="12"/>
                  </a:lnTo>
                  <a:close/>
                </a:path>
                <a:path w="6321425" h="678814">
                  <a:moveTo>
                    <a:pt x="708545" y="0"/>
                  </a:moveTo>
                  <a:lnTo>
                    <a:pt x="554951" y="0"/>
                  </a:lnTo>
                  <a:lnTo>
                    <a:pt x="554951" y="396113"/>
                  </a:lnTo>
                  <a:lnTo>
                    <a:pt x="708545" y="396113"/>
                  </a:lnTo>
                  <a:lnTo>
                    <a:pt x="708545" y="0"/>
                  </a:lnTo>
                  <a:close/>
                </a:path>
                <a:path w="6321425" h="678814">
                  <a:moveTo>
                    <a:pt x="1253032" y="12"/>
                  </a:moveTo>
                  <a:lnTo>
                    <a:pt x="1078496" y="12"/>
                  </a:lnTo>
                  <a:lnTo>
                    <a:pt x="1078496" y="437553"/>
                  </a:lnTo>
                  <a:lnTo>
                    <a:pt x="1253032" y="437553"/>
                  </a:lnTo>
                  <a:lnTo>
                    <a:pt x="1253032" y="12"/>
                  </a:lnTo>
                  <a:close/>
                </a:path>
                <a:path w="6321425" h="678814">
                  <a:moveTo>
                    <a:pt x="1828939" y="12"/>
                  </a:moveTo>
                  <a:lnTo>
                    <a:pt x="1654403" y="12"/>
                  </a:lnTo>
                  <a:lnTo>
                    <a:pt x="1654403" y="479437"/>
                  </a:lnTo>
                  <a:lnTo>
                    <a:pt x="1828939" y="479437"/>
                  </a:lnTo>
                  <a:lnTo>
                    <a:pt x="1828939" y="12"/>
                  </a:lnTo>
                  <a:close/>
                </a:path>
                <a:path w="6321425" h="678814">
                  <a:moveTo>
                    <a:pt x="2446718" y="12"/>
                  </a:moveTo>
                  <a:lnTo>
                    <a:pt x="2240775" y="12"/>
                  </a:lnTo>
                  <a:lnTo>
                    <a:pt x="2240775" y="521322"/>
                  </a:lnTo>
                  <a:lnTo>
                    <a:pt x="2446718" y="521322"/>
                  </a:lnTo>
                  <a:lnTo>
                    <a:pt x="2446718" y="12"/>
                  </a:lnTo>
                  <a:close/>
                </a:path>
                <a:path w="6321425" h="678814">
                  <a:moveTo>
                    <a:pt x="3043555" y="12"/>
                  </a:moveTo>
                  <a:lnTo>
                    <a:pt x="2910903" y="12"/>
                  </a:lnTo>
                  <a:lnTo>
                    <a:pt x="2910903" y="552729"/>
                  </a:lnTo>
                  <a:lnTo>
                    <a:pt x="3043555" y="552729"/>
                  </a:lnTo>
                  <a:lnTo>
                    <a:pt x="3043555" y="12"/>
                  </a:lnTo>
                  <a:close/>
                </a:path>
                <a:path w="6321425" h="678814">
                  <a:moveTo>
                    <a:pt x="3629926" y="12"/>
                  </a:moveTo>
                  <a:lnTo>
                    <a:pt x="3423983" y="12"/>
                  </a:lnTo>
                  <a:lnTo>
                    <a:pt x="3423983" y="584149"/>
                  </a:lnTo>
                  <a:lnTo>
                    <a:pt x="3629926" y="584149"/>
                  </a:lnTo>
                  <a:lnTo>
                    <a:pt x="3629926" y="12"/>
                  </a:lnTo>
                  <a:close/>
                </a:path>
                <a:path w="6321425" h="678814">
                  <a:moveTo>
                    <a:pt x="4321010" y="12"/>
                  </a:moveTo>
                  <a:lnTo>
                    <a:pt x="4041762" y="12"/>
                  </a:lnTo>
                  <a:lnTo>
                    <a:pt x="4041762" y="605091"/>
                  </a:lnTo>
                  <a:lnTo>
                    <a:pt x="4321010" y="605091"/>
                  </a:lnTo>
                  <a:lnTo>
                    <a:pt x="4321010" y="12"/>
                  </a:lnTo>
                  <a:close/>
                </a:path>
                <a:path w="6321425" h="678814">
                  <a:moveTo>
                    <a:pt x="5043500" y="12"/>
                  </a:moveTo>
                  <a:lnTo>
                    <a:pt x="4743310" y="12"/>
                  </a:lnTo>
                  <a:lnTo>
                    <a:pt x="4743310" y="636498"/>
                  </a:lnTo>
                  <a:lnTo>
                    <a:pt x="5043500" y="636498"/>
                  </a:lnTo>
                  <a:lnTo>
                    <a:pt x="5043500" y="12"/>
                  </a:lnTo>
                  <a:close/>
                </a:path>
                <a:path w="6321425" h="678814">
                  <a:moveTo>
                    <a:pt x="5797397" y="12"/>
                  </a:moveTo>
                  <a:lnTo>
                    <a:pt x="5465800" y="12"/>
                  </a:lnTo>
                  <a:lnTo>
                    <a:pt x="5465800" y="657440"/>
                  </a:lnTo>
                  <a:lnTo>
                    <a:pt x="5797397" y="657440"/>
                  </a:lnTo>
                  <a:lnTo>
                    <a:pt x="5797397" y="12"/>
                  </a:lnTo>
                  <a:close/>
                </a:path>
                <a:path w="6321425" h="678814">
                  <a:moveTo>
                    <a:pt x="6320942" y="12"/>
                  </a:moveTo>
                  <a:lnTo>
                    <a:pt x="6230175" y="12"/>
                  </a:lnTo>
                  <a:lnTo>
                    <a:pt x="6230175" y="678383"/>
                  </a:lnTo>
                  <a:lnTo>
                    <a:pt x="6320942" y="678383"/>
                  </a:lnTo>
                  <a:lnTo>
                    <a:pt x="6320942" y="12"/>
                  </a:lnTo>
                  <a:close/>
                </a:path>
              </a:pathLst>
            </a:custGeom>
            <a:solidFill>
              <a:srgbClr val="EE220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759047" y="5120304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689939" y="529093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317756" y="5120304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248648" y="529093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851771" y="5120304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782663" y="529093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427670" y="5120304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358562" y="529093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029746" y="5120304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960638" y="529093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663234" y="5120304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594126" y="529093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212956" y="5120304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143848" y="529093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867386" y="5120304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798278" y="529093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579406" y="5120304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510299" y="529093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317604" y="5120304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248496" y="529093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961563" y="5120304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892455" y="529093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1136643" y="8669846"/>
            <a:ext cx="8938895" cy="1099820"/>
            <a:chOff x="1136643" y="8669846"/>
            <a:chExt cx="8938895" cy="1099820"/>
          </a:xfrm>
        </p:grpSpPr>
        <p:pic>
          <p:nvPicPr>
            <p:cNvPr id="108" name="object 10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6643" y="8669846"/>
              <a:ext cx="8938477" cy="1099652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1199469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8812826" y="0"/>
                  </a:moveTo>
                  <a:lnTo>
                    <a:pt x="0" y="0"/>
                  </a:lnTo>
                  <a:lnTo>
                    <a:pt x="0" y="974001"/>
                  </a:lnTo>
                  <a:lnTo>
                    <a:pt x="8812826" y="974001"/>
                  </a:lnTo>
                  <a:lnTo>
                    <a:pt x="8812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99469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0" y="0"/>
                  </a:moveTo>
                  <a:lnTo>
                    <a:pt x="8812826" y="0"/>
                  </a:lnTo>
                  <a:lnTo>
                    <a:pt x="8812826" y="974001"/>
                  </a:lnTo>
                  <a:lnTo>
                    <a:pt x="0" y="97400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1199469" y="8711730"/>
            <a:ext cx="8813165" cy="9740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069" marR="326390">
              <a:lnSpc>
                <a:spcPts val="3390"/>
              </a:lnSpc>
              <a:spcBef>
                <a:spcPts val="535"/>
              </a:spcBef>
            </a:pPr>
            <a:r>
              <a:rPr sz="2850" b="1" spc="-15" dirty="0">
                <a:latin typeface="Arial"/>
                <a:cs typeface="Arial"/>
              </a:rPr>
              <a:t>Throughput: </a:t>
            </a:r>
            <a:r>
              <a:rPr sz="2850" spc="15" dirty="0">
                <a:latin typeface="Arial"/>
                <a:cs typeface="Arial"/>
              </a:rPr>
              <a:t>suffers </a:t>
            </a:r>
            <a:r>
              <a:rPr sz="2850" spc="55" dirty="0">
                <a:latin typeface="Arial"/>
                <a:cs typeface="Arial"/>
              </a:rPr>
              <a:t>periodic </a:t>
            </a:r>
            <a:r>
              <a:rPr sz="2850" spc="50" dirty="0">
                <a:latin typeface="Arial"/>
                <a:cs typeface="Arial"/>
              </a:rPr>
              <a:t>throughput </a:t>
            </a:r>
            <a:r>
              <a:rPr sz="2850" spc="55" dirty="0">
                <a:latin typeface="Arial"/>
                <a:cs typeface="Arial"/>
              </a:rPr>
              <a:t>drops</a:t>
            </a:r>
            <a:r>
              <a:rPr sz="2850" spc="-70" dirty="0">
                <a:latin typeface="Arial"/>
                <a:cs typeface="Arial"/>
              </a:rPr>
              <a:t> </a:t>
            </a:r>
            <a:r>
              <a:rPr sz="2850" spc="35" dirty="0">
                <a:latin typeface="Arial"/>
                <a:cs typeface="Arial"/>
              </a:rPr>
              <a:t>due  </a:t>
            </a:r>
            <a:r>
              <a:rPr sz="2850" spc="90" dirty="0">
                <a:latin typeface="Arial"/>
                <a:cs typeface="Arial"/>
              </a:rPr>
              <a:t>to </a:t>
            </a:r>
            <a:r>
              <a:rPr sz="2850" spc="45" dirty="0">
                <a:latin typeface="Arial"/>
                <a:cs typeface="Arial"/>
              </a:rPr>
              <a:t>accumulated</a:t>
            </a:r>
            <a:r>
              <a:rPr sz="2850" spc="-75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backlog</a:t>
            </a:r>
            <a:endParaRPr sz="2850">
              <a:latin typeface="Arial"/>
              <a:cs typeface="Arial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10948954" y="8659560"/>
            <a:ext cx="8938895" cy="670560"/>
            <a:chOff x="10948954" y="8659560"/>
            <a:chExt cx="8938895" cy="670560"/>
          </a:xfrm>
        </p:grpSpPr>
        <p:pic>
          <p:nvPicPr>
            <p:cNvPr id="113" name="object 1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48954" y="8659560"/>
              <a:ext cx="8938477" cy="669977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1011780" y="8701444"/>
              <a:ext cx="8813165" cy="544830"/>
            </a:xfrm>
            <a:custGeom>
              <a:avLst/>
              <a:gdLst/>
              <a:ahLst/>
              <a:cxnLst/>
              <a:rect l="l" t="t" r="r" b="b"/>
              <a:pathLst>
                <a:path w="8813165" h="544829">
                  <a:moveTo>
                    <a:pt x="8812826" y="0"/>
                  </a:moveTo>
                  <a:lnTo>
                    <a:pt x="0" y="0"/>
                  </a:lnTo>
                  <a:lnTo>
                    <a:pt x="0" y="544326"/>
                  </a:lnTo>
                  <a:lnTo>
                    <a:pt x="8812826" y="544326"/>
                  </a:lnTo>
                  <a:lnTo>
                    <a:pt x="8812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011780" y="8701443"/>
              <a:ext cx="8813165" cy="544830"/>
            </a:xfrm>
            <a:custGeom>
              <a:avLst/>
              <a:gdLst/>
              <a:ahLst/>
              <a:cxnLst/>
              <a:rect l="l" t="t" r="r" b="b"/>
              <a:pathLst>
                <a:path w="8813165" h="544829">
                  <a:moveTo>
                    <a:pt x="0" y="0"/>
                  </a:moveTo>
                  <a:lnTo>
                    <a:pt x="8812826" y="0"/>
                  </a:lnTo>
                  <a:lnTo>
                    <a:pt x="8812826" y="544326"/>
                  </a:lnTo>
                  <a:lnTo>
                    <a:pt x="0" y="54432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11011779" y="8701444"/>
            <a:ext cx="8813165" cy="54483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95"/>
              </a:spcBef>
            </a:pPr>
            <a:r>
              <a:rPr sz="2850" b="1" spc="15" dirty="0">
                <a:latin typeface="Arial"/>
                <a:cs typeface="Arial"/>
              </a:rPr>
              <a:t>99</a:t>
            </a:r>
            <a:r>
              <a:rPr sz="2850" b="1" spc="22" baseline="20467" dirty="0">
                <a:latin typeface="Arial"/>
                <a:cs typeface="Arial"/>
              </a:rPr>
              <a:t>th </a:t>
            </a:r>
            <a:r>
              <a:rPr sz="2850" b="1" spc="-5" dirty="0">
                <a:latin typeface="Arial"/>
                <a:cs typeface="Arial"/>
              </a:rPr>
              <a:t>latency: </a:t>
            </a:r>
            <a:r>
              <a:rPr sz="2850" spc="65" dirty="0">
                <a:latin typeface="Arial"/>
                <a:cs typeface="Arial"/>
              </a:rPr>
              <a:t>low </a:t>
            </a:r>
            <a:r>
              <a:rPr sz="2850" spc="35" dirty="0">
                <a:latin typeface="Arial"/>
                <a:cs typeface="Arial"/>
              </a:rPr>
              <a:t>and </a:t>
            </a:r>
            <a:r>
              <a:rPr sz="2850" spc="25" dirty="0">
                <a:latin typeface="Arial"/>
                <a:cs typeface="Arial"/>
              </a:rPr>
              <a:t>sustained </a:t>
            </a:r>
            <a:r>
              <a:rPr sz="2850" spc="20" dirty="0">
                <a:latin typeface="Arial"/>
                <a:cs typeface="Arial"/>
              </a:rPr>
              <a:t>tail</a:t>
            </a:r>
            <a:r>
              <a:rPr sz="2850" spc="-360" dirty="0">
                <a:latin typeface="Arial"/>
                <a:cs typeface="Arial"/>
              </a:rPr>
              <a:t> </a:t>
            </a:r>
            <a:r>
              <a:rPr sz="2850" spc="30" dirty="0">
                <a:latin typeface="Arial"/>
                <a:cs typeface="Arial"/>
              </a:rPr>
              <a:t>latency</a:t>
            </a:r>
            <a:endParaRPr sz="2850">
              <a:latin typeface="Arial"/>
              <a:cs typeface="Arial"/>
            </a:endParaRPr>
          </a:p>
        </p:txBody>
      </p:sp>
      <p:sp>
        <p:nvSpPr>
          <p:cNvPr id="117" name="object 1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27</a:t>
            </a:fld>
            <a:endParaRPr spc="1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7143750" cy="168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020"/>
              </a:lnSpc>
              <a:spcBef>
                <a:spcPts val="105"/>
              </a:spcBef>
            </a:pPr>
            <a:r>
              <a:rPr sz="7000" spc="-85" dirty="0"/>
              <a:t>Mixture</a:t>
            </a:r>
            <a:r>
              <a:rPr sz="7000" spc="-365" dirty="0"/>
              <a:t> </a:t>
            </a:r>
            <a:r>
              <a:rPr sz="7000" spc="-95" dirty="0"/>
              <a:t>workload</a:t>
            </a:r>
            <a:endParaRPr sz="7000"/>
          </a:p>
          <a:p>
            <a:pPr marL="12700">
              <a:lnSpc>
                <a:spcPts val="5020"/>
              </a:lnSpc>
            </a:pPr>
            <a:r>
              <a:rPr sz="4500" spc="190" dirty="0"/>
              <a:t>50% </a:t>
            </a:r>
            <a:r>
              <a:rPr sz="4500" spc="35" dirty="0"/>
              <a:t>read </a:t>
            </a:r>
            <a:r>
              <a:rPr sz="4500" spc="190" dirty="0"/>
              <a:t>50%</a:t>
            </a:r>
            <a:r>
              <a:rPr sz="4500" spc="-215" dirty="0"/>
              <a:t> </a:t>
            </a:r>
            <a:r>
              <a:rPr sz="4500" spc="60" dirty="0"/>
              <a:t>write</a:t>
            </a:r>
            <a:endParaRPr sz="4500"/>
          </a:p>
        </p:txBody>
      </p:sp>
      <p:sp>
        <p:nvSpPr>
          <p:cNvPr id="3" name="object 3"/>
          <p:cNvSpPr txBox="1"/>
          <p:nvPr/>
        </p:nvSpPr>
        <p:spPr>
          <a:xfrm>
            <a:off x="883157" y="3711597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605" y="3783154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30130" y="3889921"/>
            <a:ext cx="8787765" cy="867410"/>
            <a:chOff x="1230130" y="3889921"/>
            <a:chExt cx="8787765" cy="8674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0130" y="3935978"/>
              <a:ext cx="8787259" cy="8211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8871" y="3889921"/>
              <a:ext cx="1790700" cy="344805"/>
            </a:xfrm>
            <a:custGeom>
              <a:avLst/>
              <a:gdLst/>
              <a:ahLst/>
              <a:cxnLst/>
              <a:rect l="l" t="t" r="r" b="b"/>
              <a:pathLst>
                <a:path w="1790700" h="344804">
                  <a:moveTo>
                    <a:pt x="1790598" y="0"/>
                  </a:moveTo>
                  <a:lnTo>
                    <a:pt x="0" y="0"/>
                  </a:lnTo>
                  <a:lnTo>
                    <a:pt x="0" y="344583"/>
                  </a:lnTo>
                  <a:lnTo>
                    <a:pt x="1790598" y="344583"/>
                  </a:lnTo>
                  <a:lnTo>
                    <a:pt x="1790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24583" y="3784250"/>
          <a:ext cx="8774427" cy="1070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26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1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85115">
                        <a:lnSpc>
                          <a:spcPts val="2615"/>
                        </a:lnSpc>
                      </a:pPr>
                      <a:r>
                        <a:rPr sz="2450" spc="10" dirty="0">
                          <a:latin typeface="Times New Roman"/>
                          <a:cs typeface="Times New Roman"/>
                        </a:rPr>
                        <a:t>RocksDB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4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396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36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033217" y="3784249"/>
          <a:ext cx="8774428" cy="1070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0690674" y="3623630"/>
            <a:ext cx="283210" cy="1144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60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27551" y="3816748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35066" y="3784249"/>
            <a:ext cx="8790957" cy="10874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80978" y="5165031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9427" y="5236587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27950" y="5343354"/>
            <a:ext cx="8787765" cy="854075"/>
            <a:chOff x="1227950" y="5343354"/>
            <a:chExt cx="8787765" cy="85407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7950" y="5389075"/>
              <a:ext cx="8787234" cy="80805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6689" y="5343354"/>
              <a:ext cx="1790700" cy="344805"/>
            </a:xfrm>
            <a:custGeom>
              <a:avLst/>
              <a:gdLst/>
              <a:ahLst/>
              <a:cxnLst/>
              <a:rect l="l" t="t" r="r" b="b"/>
              <a:pathLst>
                <a:path w="1790700" h="344804">
                  <a:moveTo>
                    <a:pt x="1790593" y="0"/>
                  </a:moveTo>
                  <a:lnTo>
                    <a:pt x="0" y="0"/>
                  </a:lnTo>
                  <a:lnTo>
                    <a:pt x="0" y="344581"/>
                  </a:lnTo>
                  <a:lnTo>
                    <a:pt x="1790593" y="344581"/>
                  </a:lnTo>
                  <a:lnTo>
                    <a:pt x="17905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222403" y="5237683"/>
          <a:ext cx="8774427" cy="10706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26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1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546100">
                        <a:lnSpc>
                          <a:spcPts val="2615"/>
                        </a:lnSpc>
                      </a:pPr>
                      <a:r>
                        <a:rPr sz="2450" spc="10" dirty="0">
                          <a:latin typeface="Times New Roman"/>
                          <a:cs typeface="Times New Roman"/>
                        </a:rPr>
                        <a:t>SILK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4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39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368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1035421" y="5237683"/>
          <a:ext cx="8774428" cy="1070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0692874" y="5077064"/>
            <a:ext cx="283210" cy="1144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60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29759" y="5270182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40968" y="5854120"/>
            <a:ext cx="8787234" cy="41170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224084" y="6737048"/>
            <a:ext cx="8791575" cy="1059180"/>
            <a:chOff x="1224084" y="6737048"/>
            <a:chExt cx="8791575" cy="1059180"/>
          </a:xfrm>
        </p:grpSpPr>
        <p:sp>
          <p:nvSpPr>
            <p:cNvPr id="24" name="object 24"/>
            <p:cNvSpPr/>
            <p:nvPr/>
          </p:nvSpPr>
          <p:spPr>
            <a:xfrm>
              <a:off x="1232657" y="7374609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23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2657" y="7374609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23" y="0"/>
                  </a:moveTo>
                  <a:lnTo>
                    <a:pt x="8690079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32657" y="6955283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30">
                  <a:moveTo>
                    <a:pt x="0" y="0"/>
                  </a:moveTo>
                  <a:lnTo>
                    <a:pt x="214032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32657" y="6955283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5">
                  <a:moveTo>
                    <a:pt x="0" y="0"/>
                  </a:moveTo>
                  <a:lnTo>
                    <a:pt x="84044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3635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635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37283" y="6955283"/>
              <a:ext cx="6769734" cy="0"/>
            </a:xfrm>
            <a:custGeom>
              <a:avLst/>
              <a:gdLst/>
              <a:ahLst/>
              <a:cxnLst/>
              <a:rect l="l" t="t" r="r" b="b"/>
              <a:pathLst>
                <a:path w="6769734">
                  <a:moveTo>
                    <a:pt x="0" y="0"/>
                  </a:moveTo>
                  <a:lnTo>
                    <a:pt x="6769497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22736" y="6955283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84044" y="0"/>
                  </a:moveTo>
                  <a:lnTo>
                    <a:pt x="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80978" y="6670392"/>
            <a:ext cx="306070" cy="8642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59221" y="7781682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420333" y="6737048"/>
            <a:ext cx="17145" cy="1059180"/>
            <a:chOff x="3420333" y="6737048"/>
            <a:chExt cx="17145" cy="1059180"/>
          </a:xfrm>
        </p:grpSpPr>
        <p:sp>
          <p:nvSpPr>
            <p:cNvPr id="35" name="object 35"/>
            <p:cNvSpPr/>
            <p:nvPr/>
          </p:nvSpPr>
          <p:spPr>
            <a:xfrm>
              <a:off x="342890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28905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222902" y="7781682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612995" y="6737048"/>
            <a:ext cx="2209800" cy="1059180"/>
            <a:chOff x="5612995" y="6737048"/>
            <a:chExt cx="2209800" cy="1059180"/>
          </a:xfrm>
        </p:grpSpPr>
        <p:sp>
          <p:nvSpPr>
            <p:cNvPr id="39" name="object 39"/>
            <p:cNvSpPr/>
            <p:nvPr/>
          </p:nvSpPr>
          <p:spPr>
            <a:xfrm>
              <a:off x="5621567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21567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14118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14118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608113" y="7781682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998208" y="6737048"/>
            <a:ext cx="17145" cy="1059180"/>
            <a:chOff x="9998208" y="6737048"/>
            <a:chExt cx="17145" cy="1059180"/>
          </a:xfrm>
        </p:grpSpPr>
        <p:sp>
          <p:nvSpPr>
            <p:cNvPr id="45" name="object 45"/>
            <p:cNvSpPr/>
            <p:nvPr/>
          </p:nvSpPr>
          <p:spPr>
            <a:xfrm>
              <a:off x="10006780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006780" y="6745620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2038"/>
                  </a:moveTo>
                  <a:lnTo>
                    <a:pt x="0" y="957994"/>
                  </a:lnTo>
                </a:path>
                <a:path h="1042034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877910" y="7822445"/>
            <a:ext cx="38671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spc="10" dirty="0">
                <a:latin typeface="Times New Roman"/>
                <a:cs typeface="Times New Roman"/>
              </a:rPr>
              <a:t>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749042" y="7822445"/>
            <a:ext cx="12890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spc="1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32657" y="6745620"/>
            <a:ext cx="8774430" cy="1042035"/>
          </a:xfrm>
          <a:custGeom>
            <a:avLst/>
            <a:gdLst/>
            <a:ahLst/>
            <a:cxnLst/>
            <a:rect l="l" t="t" r="r" b="b"/>
            <a:pathLst>
              <a:path w="8774430" h="1042034">
                <a:moveTo>
                  <a:pt x="0" y="0"/>
                </a:moveTo>
                <a:lnTo>
                  <a:pt x="8774123" y="0"/>
                </a:lnTo>
                <a:lnTo>
                  <a:pt x="8774123" y="1042038"/>
                </a:lnTo>
                <a:lnTo>
                  <a:pt x="0" y="1042038"/>
                </a:lnTo>
                <a:lnTo>
                  <a:pt x="0" y="0"/>
                </a:lnTo>
                <a:close/>
              </a:path>
            </a:pathLst>
          </a:custGeom>
          <a:ln w="168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254087" y="7781682"/>
            <a:ext cx="859155" cy="585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2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1950" spc="-25" dirty="0">
                <a:latin typeface="Times New Roman"/>
                <a:cs typeface="Times New Roman"/>
              </a:rPr>
              <a:t>Time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(s)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29427" y="6731077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</a:t>
            </a:r>
            <a:r>
              <a:rPr sz="1850" dirty="0">
                <a:latin typeface="Times New Roman"/>
                <a:cs typeface="Times New Roman"/>
              </a:rPr>
              <a:t>hroughput</a:t>
            </a:r>
            <a:endParaRPr sz="1850">
              <a:latin typeface="Times New Roman"/>
              <a:cs typeface="Times New Roman"/>
            </a:endParaRPr>
          </a:p>
          <a:p>
            <a:pPr marL="180340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224084" y="6737048"/>
            <a:ext cx="8791575" cy="1059180"/>
            <a:chOff x="1224084" y="6737048"/>
            <a:chExt cx="8791575" cy="1059180"/>
          </a:xfrm>
        </p:grpSpPr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950" y="6946879"/>
              <a:ext cx="8787234" cy="70070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232657" y="6745620"/>
              <a:ext cx="8774430" cy="1042035"/>
            </a:xfrm>
            <a:custGeom>
              <a:avLst/>
              <a:gdLst/>
              <a:ahLst/>
              <a:cxnLst/>
              <a:rect l="l" t="t" r="r" b="b"/>
              <a:pathLst>
                <a:path w="8774430" h="1042034">
                  <a:moveTo>
                    <a:pt x="0" y="0"/>
                  </a:moveTo>
                  <a:lnTo>
                    <a:pt x="8774123" y="0"/>
                  </a:lnTo>
                  <a:lnTo>
                    <a:pt x="8774123" y="1042038"/>
                  </a:lnTo>
                  <a:lnTo>
                    <a:pt x="0" y="1042038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46689" y="6838517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1790593" y="0"/>
                  </a:moveTo>
                  <a:lnTo>
                    <a:pt x="0" y="0"/>
                  </a:lnTo>
                  <a:lnTo>
                    <a:pt x="0" y="335393"/>
                  </a:lnTo>
                  <a:lnTo>
                    <a:pt x="1790593" y="335393"/>
                  </a:lnTo>
                  <a:lnTo>
                    <a:pt x="17905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46690" y="6838518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0" y="0"/>
                  </a:moveTo>
                  <a:lnTo>
                    <a:pt x="1790594" y="0"/>
                  </a:lnTo>
                  <a:lnTo>
                    <a:pt x="1790594" y="335393"/>
                  </a:lnTo>
                  <a:lnTo>
                    <a:pt x="0" y="33539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446690" y="6838517"/>
            <a:ext cx="1790700" cy="335915"/>
          </a:xfrm>
          <a:prstGeom prst="rect">
            <a:avLst/>
          </a:prstGeom>
          <a:ln w="16808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9115">
              <a:lnSpc>
                <a:spcPts val="2640"/>
              </a:lnSpc>
            </a:pPr>
            <a:r>
              <a:rPr sz="2650" spc="-35" dirty="0">
                <a:latin typeface="Times New Roman"/>
                <a:cs typeface="Times New Roman"/>
              </a:rPr>
              <a:t>P</a:t>
            </a:r>
            <a:r>
              <a:rPr sz="2100" spc="-35" dirty="0">
                <a:latin typeface="Times New Roman"/>
                <a:cs typeface="Times New Roman"/>
              </a:rPr>
              <a:t>AIO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0037142" y="6678272"/>
            <a:ext cx="10067290" cy="1681480"/>
          </a:xfrm>
          <a:custGeom>
            <a:avLst/>
            <a:gdLst/>
            <a:ahLst/>
            <a:cxnLst/>
            <a:rect l="l" t="t" r="r" b="b"/>
            <a:pathLst>
              <a:path w="10067290" h="1681479">
                <a:moveTo>
                  <a:pt x="0" y="1680887"/>
                </a:moveTo>
                <a:lnTo>
                  <a:pt x="10066957" y="1680887"/>
                </a:lnTo>
                <a:lnTo>
                  <a:pt x="10066957" y="0"/>
                </a:lnTo>
                <a:lnTo>
                  <a:pt x="0" y="0"/>
                </a:lnTo>
                <a:lnTo>
                  <a:pt x="0" y="16808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10999460" y="6715308"/>
          <a:ext cx="8781414" cy="1064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1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1DB1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1DB1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76200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4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1DB1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object 60"/>
          <p:cNvSpPr txBox="1"/>
          <p:nvPr/>
        </p:nvSpPr>
        <p:spPr>
          <a:xfrm>
            <a:off x="10692874" y="6593407"/>
            <a:ext cx="283210" cy="1122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3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35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972236" y="7762520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3035919" y="7762520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7421136" y="7762520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9549358" y="7762520"/>
            <a:ext cx="541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1200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029759" y="6810616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L="38100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067102" y="7762520"/>
            <a:ext cx="897255" cy="6102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8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(s)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67" name="object 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40968" y="7397132"/>
            <a:ext cx="8787234" cy="350745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9700648" y="7798184"/>
            <a:ext cx="584200" cy="351155"/>
          </a:xfrm>
          <a:custGeom>
            <a:avLst/>
            <a:gdLst/>
            <a:ahLst/>
            <a:cxnLst/>
            <a:rect l="l" t="t" r="r" b="b"/>
            <a:pathLst>
              <a:path w="584200" h="351154">
                <a:moveTo>
                  <a:pt x="583887" y="0"/>
                </a:moveTo>
                <a:lnTo>
                  <a:pt x="0" y="0"/>
                </a:lnTo>
                <a:lnTo>
                  <a:pt x="0" y="350576"/>
                </a:lnTo>
                <a:lnTo>
                  <a:pt x="583887" y="350576"/>
                </a:lnTo>
                <a:lnTo>
                  <a:pt x="583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9739062" y="7796455"/>
            <a:ext cx="507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Times New Roman"/>
                <a:cs typeface="Times New Roman"/>
              </a:rPr>
              <a:t>1200</a:t>
            </a:r>
            <a:endParaRPr sz="1900">
              <a:latin typeface="Times New Roman"/>
              <a:cs typeface="Times New Roman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425622" y="6607170"/>
            <a:ext cx="6251575" cy="844550"/>
            <a:chOff x="3425622" y="6607170"/>
            <a:chExt cx="6251575" cy="844550"/>
          </a:xfrm>
        </p:grpSpPr>
        <p:sp>
          <p:nvSpPr>
            <p:cNvPr id="71" name="object 71"/>
            <p:cNvSpPr/>
            <p:nvPr/>
          </p:nvSpPr>
          <p:spPr>
            <a:xfrm>
              <a:off x="3425621" y="6948252"/>
              <a:ext cx="6251575" cy="503555"/>
            </a:xfrm>
            <a:custGeom>
              <a:avLst/>
              <a:gdLst/>
              <a:ahLst/>
              <a:cxnLst/>
              <a:rect l="l" t="t" r="r" b="b"/>
              <a:pathLst>
                <a:path w="6251575" h="503554">
                  <a:moveTo>
                    <a:pt x="324764" y="0"/>
                  </a:moveTo>
                  <a:lnTo>
                    <a:pt x="0" y="0"/>
                  </a:lnTo>
                  <a:lnTo>
                    <a:pt x="0" y="483539"/>
                  </a:lnTo>
                  <a:lnTo>
                    <a:pt x="324764" y="483539"/>
                  </a:lnTo>
                  <a:lnTo>
                    <a:pt x="324764" y="0"/>
                  </a:lnTo>
                  <a:close/>
                </a:path>
                <a:path w="6251575" h="503554">
                  <a:moveTo>
                    <a:pt x="1267142" y="1206"/>
                  </a:moveTo>
                  <a:lnTo>
                    <a:pt x="795782" y="1206"/>
                  </a:lnTo>
                  <a:lnTo>
                    <a:pt x="795782" y="503275"/>
                  </a:lnTo>
                  <a:lnTo>
                    <a:pt x="1267142" y="503275"/>
                  </a:lnTo>
                  <a:lnTo>
                    <a:pt x="1267142" y="1206"/>
                  </a:lnTo>
                  <a:close/>
                </a:path>
                <a:path w="6251575" h="503554">
                  <a:moveTo>
                    <a:pt x="2157158" y="2070"/>
                  </a:moveTo>
                  <a:lnTo>
                    <a:pt x="1685810" y="2070"/>
                  </a:lnTo>
                  <a:lnTo>
                    <a:pt x="1685810" y="489356"/>
                  </a:lnTo>
                  <a:lnTo>
                    <a:pt x="2157158" y="489356"/>
                  </a:lnTo>
                  <a:lnTo>
                    <a:pt x="2157158" y="2070"/>
                  </a:lnTo>
                  <a:close/>
                </a:path>
                <a:path w="6251575" h="503554">
                  <a:moveTo>
                    <a:pt x="3026245" y="2070"/>
                  </a:moveTo>
                  <a:lnTo>
                    <a:pt x="2523477" y="2070"/>
                  </a:lnTo>
                  <a:lnTo>
                    <a:pt x="2523477" y="499821"/>
                  </a:lnTo>
                  <a:lnTo>
                    <a:pt x="3026245" y="499821"/>
                  </a:lnTo>
                  <a:lnTo>
                    <a:pt x="3026245" y="2070"/>
                  </a:lnTo>
                  <a:close/>
                </a:path>
                <a:path w="6251575" h="503554">
                  <a:moveTo>
                    <a:pt x="3874389" y="2070"/>
                  </a:moveTo>
                  <a:lnTo>
                    <a:pt x="3371621" y="2070"/>
                  </a:lnTo>
                  <a:lnTo>
                    <a:pt x="3371621" y="468414"/>
                  </a:lnTo>
                  <a:lnTo>
                    <a:pt x="3874389" y="468414"/>
                  </a:lnTo>
                  <a:lnTo>
                    <a:pt x="3874389" y="2070"/>
                  </a:lnTo>
                  <a:close/>
                </a:path>
                <a:path w="6251575" h="503554">
                  <a:moveTo>
                    <a:pt x="4659706" y="2070"/>
                  </a:moveTo>
                  <a:lnTo>
                    <a:pt x="4230230" y="2070"/>
                  </a:lnTo>
                  <a:lnTo>
                    <a:pt x="4230230" y="478891"/>
                  </a:lnTo>
                  <a:lnTo>
                    <a:pt x="4659706" y="478891"/>
                  </a:lnTo>
                  <a:lnTo>
                    <a:pt x="4659706" y="2070"/>
                  </a:lnTo>
                  <a:close/>
                </a:path>
                <a:path w="6251575" h="503554">
                  <a:moveTo>
                    <a:pt x="5465965" y="2070"/>
                  </a:moveTo>
                  <a:lnTo>
                    <a:pt x="5067897" y="2070"/>
                  </a:lnTo>
                  <a:lnTo>
                    <a:pt x="5067897" y="468414"/>
                  </a:lnTo>
                  <a:lnTo>
                    <a:pt x="5465965" y="468414"/>
                  </a:lnTo>
                  <a:lnTo>
                    <a:pt x="5465965" y="2070"/>
                  </a:lnTo>
                  <a:close/>
                </a:path>
                <a:path w="6251575" h="503554">
                  <a:moveTo>
                    <a:pt x="6251283" y="2070"/>
                  </a:moveTo>
                  <a:lnTo>
                    <a:pt x="5947461" y="2070"/>
                  </a:lnTo>
                  <a:lnTo>
                    <a:pt x="5947461" y="468414"/>
                  </a:lnTo>
                  <a:lnTo>
                    <a:pt x="6251283" y="468414"/>
                  </a:lnTo>
                  <a:lnTo>
                    <a:pt x="6251283" y="2070"/>
                  </a:lnTo>
                  <a:close/>
                </a:path>
              </a:pathLst>
            </a:custGeom>
            <a:solidFill>
              <a:srgbClr val="EE220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588004" y="6607170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518896" y="677780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457088" y="6607170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387980" y="677780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347113" y="6607170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78005" y="677780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200490" y="6607170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131382" y="677780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048632" y="6607170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979524" y="677780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870597" y="6607170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801488" y="677780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692561" y="6607170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623453" y="677780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524996" y="6607170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455889" y="677780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/>
          <p:nvPr/>
        </p:nvSpPr>
        <p:spPr>
          <a:xfrm>
            <a:off x="0" y="9038259"/>
            <a:ext cx="20104100" cy="1047115"/>
          </a:xfrm>
          <a:custGeom>
            <a:avLst/>
            <a:gdLst/>
            <a:ahLst/>
            <a:cxnLst/>
            <a:rect l="l" t="t" r="r" b="b"/>
            <a:pathLst>
              <a:path w="20104100" h="1047115">
                <a:moveTo>
                  <a:pt x="0" y="0"/>
                </a:moveTo>
                <a:lnTo>
                  <a:pt x="0" y="1046568"/>
                </a:lnTo>
                <a:lnTo>
                  <a:pt x="20104099" y="1046568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2488008" y="9223461"/>
            <a:ext cx="1514919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85" dirty="0">
                <a:solidFill>
                  <a:srgbClr val="FFFFFF"/>
                </a:solidFill>
                <a:latin typeface="Arial"/>
                <a:cs typeface="Arial"/>
              </a:rPr>
              <a:t>PAIO </a:t>
            </a:r>
            <a:r>
              <a:rPr sz="4100" b="1" spc="1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100" b="1" spc="-10" dirty="0">
                <a:solidFill>
                  <a:srgbClr val="FFFFFF"/>
                </a:solidFill>
                <a:latin typeface="Arial"/>
                <a:cs typeface="Arial"/>
              </a:rPr>
              <a:t>SILK </a:t>
            </a:r>
            <a:r>
              <a:rPr sz="4100" b="1" dirty="0">
                <a:solidFill>
                  <a:srgbClr val="FFFFFF"/>
                </a:solidFill>
                <a:latin typeface="Arial"/>
                <a:cs typeface="Arial"/>
              </a:rPr>
              <a:t>observe </a:t>
            </a:r>
            <a:r>
              <a:rPr sz="4100" b="1" spc="8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100" b="1" spc="-30" dirty="0">
                <a:solidFill>
                  <a:srgbClr val="FFFFFF"/>
                </a:solidFill>
                <a:latin typeface="Arial"/>
                <a:cs typeface="Arial"/>
              </a:rPr>
              <a:t>4x </a:t>
            </a:r>
            <a:r>
              <a:rPr sz="4100" b="1" spc="35" dirty="0">
                <a:solidFill>
                  <a:srgbClr val="FFFFFF"/>
                </a:solidFill>
                <a:latin typeface="Arial"/>
                <a:cs typeface="Arial"/>
              </a:rPr>
              <a:t>decrease </a:t>
            </a:r>
            <a:r>
              <a:rPr sz="4100" b="1" spc="-7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4100" b="1" spc="10" dirty="0">
                <a:solidFill>
                  <a:srgbClr val="FFFFFF"/>
                </a:solidFill>
                <a:latin typeface="Arial"/>
                <a:cs typeface="Arial"/>
              </a:rPr>
              <a:t>absolute </a:t>
            </a:r>
            <a:r>
              <a:rPr sz="4100" b="1" spc="5" dirty="0">
                <a:solidFill>
                  <a:srgbClr val="FFFFFF"/>
                </a:solidFill>
                <a:latin typeface="Arial"/>
                <a:cs typeface="Arial"/>
              </a:rPr>
              <a:t>tail</a:t>
            </a:r>
            <a:r>
              <a:rPr sz="4100" b="1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b="1" spc="5" dirty="0">
                <a:solidFill>
                  <a:srgbClr val="FFFFFF"/>
                </a:solidFill>
                <a:latin typeface="Arial"/>
                <a:cs typeface="Arial"/>
              </a:rPr>
              <a:t>latency</a:t>
            </a:r>
            <a:endParaRPr sz="4100">
              <a:latin typeface="Arial"/>
              <a:cs typeface="Arial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28</a:t>
            </a:fld>
            <a:endParaRPr spc="1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8938260" cy="168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020"/>
              </a:lnSpc>
              <a:spcBef>
                <a:spcPts val="105"/>
              </a:spcBef>
            </a:pPr>
            <a:r>
              <a:rPr sz="7000" spc="-90" dirty="0"/>
              <a:t>Read-heavy</a:t>
            </a:r>
            <a:r>
              <a:rPr sz="7000" spc="-350" dirty="0"/>
              <a:t> </a:t>
            </a:r>
            <a:r>
              <a:rPr sz="7000" spc="-95" dirty="0"/>
              <a:t>workload</a:t>
            </a:r>
            <a:endParaRPr sz="7000"/>
          </a:p>
          <a:p>
            <a:pPr marL="12700">
              <a:lnSpc>
                <a:spcPts val="5020"/>
              </a:lnSpc>
            </a:pPr>
            <a:r>
              <a:rPr sz="4500" spc="190" dirty="0"/>
              <a:t>90% </a:t>
            </a:r>
            <a:r>
              <a:rPr sz="4500" spc="35" dirty="0"/>
              <a:t>read </a:t>
            </a:r>
            <a:r>
              <a:rPr sz="4500" spc="190" dirty="0"/>
              <a:t>10%</a:t>
            </a:r>
            <a:r>
              <a:rPr sz="4500" spc="-204" dirty="0"/>
              <a:t> </a:t>
            </a:r>
            <a:r>
              <a:rPr sz="4500" spc="60" dirty="0"/>
              <a:t>write</a:t>
            </a:r>
            <a:endParaRPr sz="4500"/>
          </a:p>
        </p:txBody>
      </p:sp>
      <p:sp>
        <p:nvSpPr>
          <p:cNvPr id="3" name="object 3"/>
          <p:cNvSpPr txBox="1"/>
          <p:nvPr/>
        </p:nvSpPr>
        <p:spPr>
          <a:xfrm>
            <a:off x="913995" y="3715781"/>
            <a:ext cx="304165" cy="8826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200" spc="-5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2200" spc="-5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247" y="3786918"/>
            <a:ext cx="582295" cy="1130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10"/>
              </a:lnSpc>
            </a:pPr>
            <a:r>
              <a:rPr sz="1850" spc="-5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85"/>
              </a:spcBef>
            </a:pPr>
            <a:r>
              <a:rPr sz="1800" spc="-5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59018" y="3893137"/>
            <a:ext cx="8736330" cy="887730"/>
            <a:chOff x="1259018" y="3893137"/>
            <a:chExt cx="8736330" cy="887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018" y="4002203"/>
              <a:ext cx="8735966" cy="7786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76481" y="3893137"/>
              <a:ext cx="1780539" cy="342900"/>
            </a:xfrm>
            <a:custGeom>
              <a:avLst/>
              <a:gdLst/>
              <a:ahLst/>
              <a:cxnLst/>
              <a:rect l="l" t="t" r="r" b="b"/>
              <a:pathLst>
                <a:path w="1780539" h="342900">
                  <a:moveTo>
                    <a:pt x="1780146" y="0"/>
                  </a:moveTo>
                  <a:lnTo>
                    <a:pt x="0" y="0"/>
                  </a:lnTo>
                  <a:lnTo>
                    <a:pt x="0" y="342571"/>
                  </a:lnTo>
                  <a:lnTo>
                    <a:pt x="1780146" y="342571"/>
                  </a:lnTo>
                  <a:lnTo>
                    <a:pt x="1780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53503" y="3788081"/>
          <a:ext cx="8722994" cy="1064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9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9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9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669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2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83210">
                        <a:lnSpc>
                          <a:spcPts val="2595"/>
                        </a:lnSpc>
                      </a:pPr>
                      <a:r>
                        <a:rPr sz="2450" dirty="0">
                          <a:latin typeface="Times New Roman"/>
                          <a:cs typeface="Times New Roman"/>
                        </a:rPr>
                        <a:t>RocksDB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89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1049768" y="3768644"/>
            <a:ext cx="8743315" cy="1270000"/>
            <a:chOff x="11049768" y="3768644"/>
            <a:chExt cx="8743315" cy="1270000"/>
          </a:xfrm>
        </p:grpSpPr>
        <p:sp>
          <p:nvSpPr>
            <p:cNvPr id="10" name="object 10"/>
            <p:cNvSpPr/>
            <p:nvPr/>
          </p:nvSpPr>
          <p:spPr>
            <a:xfrm>
              <a:off x="11061707" y="4600784"/>
              <a:ext cx="8722995" cy="0"/>
            </a:xfrm>
            <a:custGeom>
              <a:avLst/>
              <a:gdLst/>
              <a:ahLst/>
              <a:cxnLst/>
              <a:rect l="l" t="t" r="r" b="b"/>
              <a:pathLst>
                <a:path w="8722994">
                  <a:moveTo>
                    <a:pt x="0" y="0"/>
                  </a:moveTo>
                  <a:lnTo>
                    <a:pt x="8722932" y="0"/>
                  </a:lnTo>
                </a:path>
              </a:pathLst>
            </a:custGeom>
            <a:ln w="557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061707" y="4600784"/>
              <a:ext cx="8722995" cy="0"/>
            </a:xfrm>
            <a:custGeom>
              <a:avLst/>
              <a:gdLst/>
              <a:ahLst/>
              <a:cxnLst/>
              <a:rect l="l" t="t" r="r" b="b"/>
              <a:pathLst>
                <a:path w="8722994">
                  <a:moveTo>
                    <a:pt x="0" y="0"/>
                  </a:moveTo>
                  <a:lnTo>
                    <a:pt x="70185" y="0"/>
                  </a:lnTo>
                </a:path>
                <a:path w="8722994">
                  <a:moveTo>
                    <a:pt x="8722932" y="0"/>
                  </a:moveTo>
                  <a:lnTo>
                    <a:pt x="8652746" y="0"/>
                  </a:lnTo>
                </a:path>
              </a:pathLst>
            </a:custGeom>
            <a:ln w="16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61707" y="4332631"/>
              <a:ext cx="8722995" cy="0"/>
            </a:xfrm>
            <a:custGeom>
              <a:avLst/>
              <a:gdLst/>
              <a:ahLst/>
              <a:cxnLst/>
              <a:rect l="l" t="t" r="r" b="b"/>
              <a:pathLst>
                <a:path w="8722994">
                  <a:moveTo>
                    <a:pt x="0" y="0"/>
                  </a:moveTo>
                  <a:lnTo>
                    <a:pt x="8722932" y="0"/>
                  </a:lnTo>
                </a:path>
              </a:pathLst>
            </a:custGeom>
            <a:ln w="557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61707" y="4332631"/>
              <a:ext cx="8722995" cy="0"/>
            </a:xfrm>
            <a:custGeom>
              <a:avLst/>
              <a:gdLst/>
              <a:ahLst/>
              <a:cxnLst/>
              <a:rect l="l" t="t" r="r" b="b"/>
              <a:pathLst>
                <a:path w="8722994">
                  <a:moveTo>
                    <a:pt x="0" y="0"/>
                  </a:moveTo>
                  <a:lnTo>
                    <a:pt x="70185" y="0"/>
                  </a:lnTo>
                </a:path>
                <a:path w="8722994">
                  <a:moveTo>
                    <a:pt x="8722932" y="0"/>
                  </a:moveTo>
                  <a:lnTo>
                    <a:pt x="8652746" y="0"/>
                  </a:lnTo>
                </a:path>
              </a:pathLst>
            </a:custGeom>
            <a:ln w="16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061707" y="4064590"/>
              <a:ext cx="8722995" cy="0"/>
            </a:xfrm>
            <a:custGeom>
              <a:avLst/>
              <a:gdLst/>
              <a:ahLst/>
              <a:cxnLst/>
              <a:rect l="l" t="t" r="r" b="b"/>
              <a:pathLst>
                <a:path w="8722994">
                  <a:moveTo>
                    <a:pt x="0" y="0"/>
                  </a:moveTo>
                  <a:lnTo>
                    <a:pt x="8722932" y="0"/>
                  </a:lnTo>
                </a:path>
              </a:pathLst>
            </a:custGeom>
            <a:ln w="557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61707" y="4064590"/>
              <a:ext cx="8722995" cy="0"/>
            </a:xfrm>
            <a:custGeom>
              <a:avLst/>
              <a:gdLst/>
              <a:ahLst/>
              <a:cxnLst/>
              <a:rect l="l" t="t" r="r" b="b"/>
              <a:pathLst>
                <a:path w="8722994">
                  <a:moveTo>
                    <a:pt x="0" y="0"/>
                  </a:moveTo>
                  <a:lnTo>
                    <a:pt x="70185" y="0"/>
                  </a:lnTo>
                </a:path>
                <a:path w="8722994">
                  <a:moveTo>
                    <a:pt x="8722932" y="0"/>
                  </a:moveTo>
                  <a:lnTo>
                    <a:pt x="8652746" y="0"/>
                  </a:lnTo>
                </a:path>
              </a:pathLst>
            </a:custGeom>
            <a:ln w="16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061707" y="3796437"/>
              <a:ext cx="8722995" cy="0"/>
            </a:xfrm>
            <a:custGeom>
              <a:avLst/>
              <a:gdLst/>
              <a:ahLst/>
              <a:cxnLst/>
              <a:rect l="l" t="t" r="r" b="b"/>
              <a:pathLst>
                <a:path w="8722994">
                  <a:moveTo>
                    <a:pt x="0" y="0"/>
                  </a:moveTo>
                  <a:lnTo>
                    <a:pt x="8722932" y="0"/>
                  </a:lnTo>
                </a:path>
              </a:pathLst>
            </a:custGeom>
            <a:ln w="557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61707" y="3796437"/>
              <a:ext cx="8722995" cy="0"/>
            </a:xfrm>
            <a:custGeom>
              <a:avLst/>
              <a:gdLst/>
              <a:ahLst/>
              <a:cxnLst/>
              <a:rect l="l" t="t" r="r" b="b"/>
              <a:pathLst>
                <a:path w="8722994">
                  <a:moveTo>
                    <a:pt x="0" y="0"/>
                  </a:moveTo>
                  <a:lnTo>
                    <a:pt x="70185" y="0"/>
                  </a:lnTo>
                </a:path>
                <a:path w="8722994">
                  <a:moveTo>
                    <a:pt x="8722932" y="0"/>
                  </a:moveTo>
                  <a:lnTo>
                    <a:pt x="8652746" y="0"/>
                  </a:lnTo>
                </a:path>
              </a:pathLst>
            </a:custGeom>
            <a:ln w="16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65384" y="3796437"/>
              <a:ext cx="0" cy="1064895"/>
            </a:xfrm>
            <a:custGeom>
              <a:avLst/>
              <a:gdLst/>
              <a:ahLst/>
              <a:cxnLst/>
              <a:rect l="l" t="t" r="r" b="b"/>
              <a:pathLst>
                <a:path h="1064895">
                  <a:moveTo>
                    <a:pt x="0" y="1064367"/>
                  </a:moveTo>
                  <a:lnTo>
                    <a:pt x="0" y="0"/>
                  </a:lnTo>
                </a:path>
              </a:pathLst>
            </a:custGeom>
            <a:ln w="557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65384" y="3796437"/>
              <a:ext cx="0" cy="1064895"/>
            </a:xfrm>
            <a:custGeom>
              <a:avLst/>
              <a:gdLst/>
              <a:ahLst/>
              <a:cxnLst/>
              <a:rect l="l" t="t" r="r" b="b"/>
              <a:pathLst>
                <a:path h="1064895">
                  <a:moveTo>
                    <a:pt x="0" y="1064367"/>
                  </a:moveTo>
                  <a:lnTo>
                    <a:pt x="0" y="994181"/>
                  </a:lnTo>
                </a:path>
                <a:path h="1064895">
                  <a:moveTo>
                    <a:pt x="0" y="0"/>
                  </a:moveTo>
                  <a:lnTo>
                    <a:pt x="0" y="70185"/>
                  </a:lnTo>
                </a:path>
              </a:pathLst>
            </a:custGeom>
            <a:ln w="16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245142" y="3796437"/>
              <a:ext cx="0" cy="1064895"/>
            </a:xfrm>
            <a:custGeom>
              <a:avLst/>
              <a:gdLst/>
              <a:ahLst/>
              <a:cxnLst/>
              <a:rect l="l" t="t" r="r" b="b"/>
              <a:pathLst>
                <a:path h="1064895">
                  <a:moveTo>
                    <a:pt x="0" y="1064367"/>
                  </a:moveTo>
                  <a:lnTo>
                    <a:pt x="0" y="0"/>
                  </a:lnTo>
                </a:path>
              </a:pathLst>
            </a:custGeom>
            <a:ln w="557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45142" y="3796437"/>
              <a:ext cx="0" cy="1064895"/>
            </a:xfrm>
            <a:custGeom>
              <a:avLst/>
              <a:gdLst/>
              <a:ahLst/>
              <a:cxnLst/>
              <a:rect l="l" t="t" r="r" b="b"/>
              <a:pathLst>
                <a:path h="1064895">
                  <a:moveTo>
                    <a:pt x="0" y="1064367"/>
                  </a:moveTo>
                  <a:lnTo>
                    <a:pt x="0" y="994181"/>
                  </a:lnTo>
                </a:path>
                <a:path h="1064895">
                  <a:moveTo>
                    <a:pt x="0" y="0"/>
                  </a:moveTo>
                  <a:lnTo>
                    <a:pt x="0" y="70185"/>
                  </a:lnTo>
                </a:path>
              </a:pathLst>
            </a:custGeom>
            <a:ln w="16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425011" y="3796437"/>
              <a:ext cx="0" cy="1064895"/>
            </a:xfrm>
            <a:custGeom>
              <a:avLst/>
              <a:gdLst/>
              <a:ahLst/>
              <a:cxnLst/>
              <a:rect l="l" t="t" r="r" b="b"/>
              <a:pathLst>
                <a:path h="1064895">
                  <a:moveTo>
                    <a:pt x="0" y="1064367"/>
                  </a:moveTo>
                  <a:lnTo>
                    <a:pt x="0" y="0"/>
                  </a:lnTo>
                </a:path>
              </a:pathLst>
            </a:custGeom>
            <a:ln w="557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425011" y="3796437"/>
              <a:ext cx="0" cy="1064895"/>
            </a:xfrm>
            <a:custGeom>
              <a:avLst/>
              <a:gdLst/>
              <a:ahLst/>
              <a:cxnLst/>
              <a:rect l="l" t="t" r="r" b="b"/>
              <a:pathLst>
                <a:path h="1064895">
                  <a:moveTo>
                    <a:pt x="0" y="1064367"/>
                  </a:moveTo>
                  <a:lnTo>
                    <a:pt x="0" y="994181"/>
                  </a:lnTo>
                </a:path>
                <a:path h="1064895">
                  <a:moveTo>
                    <a:pt x="0" y="0"/>
                  </a:moveTo>
                  <a:lnTo>
                    <a:pt x="0" y="70185"/>
                  </a:lnTo>
                </a:path>
              </a:pathLst>
            </a:custGeom>
            <a:ln w="16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604770" y="3796437"/>
              <a:ext cx="0" cy="1064895"/>
            </a:xfrm>
            <a:custGeom>
              <a:avLst/>
              <a:gdLst/>
              <a:ahLst/>
              <a:cxnLst/>
              <a:rect l="l" t="t" r="r" b="b"/>
              <a:pathLst>
                <a:path h="1064895">
                  <a:moveTo>
                    <a:pt x="0" y="1064367"/>
                  </a:moveTo>
                  <a:lnTo>
                    <a:pt x="0" y="0"/>
                  </a:lnTo>
                </a:path>
              </a:pathLst>
            </a:custGeom>
            <a:ln w="557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604770" y="3796437"/>
              <a:ext cx="0" cy="1064895"/>
            </a:xfrm>
            <a:custGeom>
              <a:avLst/>
              <a:gdLst/>
              <a:ahLst/>
              <a:cxnLst/>
              <a:rect l="l" t="t" r="r" b="b"/>
              <a:pathLst>
                <a:path h="1064895">
                  <a:moveTo>
                    <a:pt x="0" y="1064367"/>
                  </a:moveTo>
                  <a:lnTo>
                    <a:pt x="0" y="994181"/>
                  </a:lnTo>
                </a:path>
                <a:path h="1064895">
                  <a:moveTo>
                    <a:pt x="0" y="0"/>
                  </a:moveTo>
                  <a:lnTo>
                    <a:pt x="0" y="70185"/>
                  </a:lnTo>
                </a:path>
              </a:pathLst>
            </a:custGeom>
            <a:ln w="16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784639" y="3796437"/>
              <a:ext cx="0" cy="1064895"/>
            </a:xfrm>
            <a:custGeom>
              <a:avLst/>
              <a:gdLst/>
              <a:ahLst/>
              <a:cxnLst/>
              <a:rect l="l" t="t" r="r" b="b"/>
              <a:pathLst>
                <a:path h="1064895">
                  <a:moveTo>
                    <a:pt x="0" y="1064367"/>
                  </a:moveTo>
                  <a:lnTo>
                    <a:pt x="0" y="0"/>
                  </a:lnTo>
                </a:path>
              </a:pathLst>
            </a:custGeom>
            <a:ln w="557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061707" y="3796437"/>
              <a:ext cx="8722995" cy="1064895"/>
            </a:xfrm>
            <a:custGeom>
              <a:avLst/>
              <a:gdLst/>
              <a:ahLst/>
              <a:cxnLst/>
              <a:rect l="l" t="t" r="r" b="b"/>
              <a:pathLst>
                <a:path w="8722994" h="1064895">
                  <a:moveTo>
                    <a:pt x="8722932" y="1064367"/>
                  </a:moveTo>
                  <a:lnTo>
                    <a:pt x="8722932" y="994181"/>
                  </a:lnTo>
                </a:path>
                <a:path w="8722994" h="1064895">
                  <a:moveTo>
                    <a:pt x="8722932" y="0"/>
                  </a:moveTo>
                  <a:lnTo>
                    <a:pt x="8722932" y="70185"/>
                  </a:lnTo>
                </a:path>
                <a:path w="8722994" h="1064895">
                  <a:moveTo>
                    <a:pt x="0" y="0"/>
                  </a:moveTo>
                  <a:lnTo>
                    <a:pt x="8722932" y="0"/>
                  </a:lnTo>
                  <a:lnTo>
                    <a:pt x="8722932" y="1064367"/>
                  </a:lnTo>
                  <a:lnTo>
                    <a:pt x="0" y="1064367"/>
                  </a:lnTo>
                  <a:lnTo>
                    <a:pt x="0" y="0"/>
                  </a:lnTo>
                  <a:close/>
                </a:path>
              </a:pathLst>
            </a:custGeom>
            <a:ln w="16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7028" y="3922102"/>
              <a:ext cx="8735966" cy="89770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061707" y="3796437"/>
              <a:ext cx="8722995" cy="1064895"/>
            </a:xfrm>
            <a:custGeom>
              <a:avLst/>
              <a:gdLst/>
              <a:ahLst/>
              <a:cxnLst/>
              <a:rect l="l" t="t" r="r" b="b"/>
              <a:pathLst>
                <a:path w="8722994" h="1064895">
                  <a:moveTo>
                    <a:pt x="0" y="0"/>
                  </a:moveTo>
                  <a:lnTo>
                    <a:pt x="8722932" y="0"/>
                  </a:lnTo>
                  <a:lnTo>
                    <a:pt x="8722932" y="1064367"/>
                  </a:lnTo>
                  <a:lnTo>
                    <a:pt x="0" y="1064367"/>
                  </a:lnTo>
                  <a:lnTo>
                    <a:pt x="0" y="0"/>
                  </a:lnTo>
                  <a:close/>
                </a:path>
              </a:pathLst>
            </a:custGeom>
            <a:ln w="16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070704" y="3789597"/>
              <a:ext cx="3340735" cy="1076325"/>
            </a:xfrm>
            <a:custGeom>
              <a:avLst/>
              <a:gdLst/>
              <a:ahLst/>
              <a:cxnLst/>
              <a:rect l="l" t="t" r="r" b="b"/>
              <a:pathLst>
                <a:path w="3340734" h="1076325">
                  <a:moveTo>
                    <a:pt x="2515006" y="9283"/>
                  </a:moveTo>
                  <a:lnTo>
                    <a:pt x="0" y="9283"/>
                  </a:lnTo>
                  <a:lnTo>
                    <a:pt x="0" y="1075944"/>
                  </a:lnTo>
                  <a:lnTo>
                    <a:pt x="2515006" y="1075944"/>
                  </a:lnTo>
                  <a:lnTo>
                    <a:pt x="2515006" y="9283"/>
                  </a:lnTo>
                  <a:close/>
                </a:path>
                <a:path w="3340734" h="1076325">
                  <a:moveTo>
                    <a:pt x="3340379" y="0"/>
                  </a:moveTo>
                  <a:lnTo>
                    <a:pt x="3151733" y="0"/>
                  </a:lnTo>
                  <a:lnTo>
                    <a:pt x="3151733" y="1067054"/>
                  </a:lnTo>
                  <a:lnTo>
                    <a:pt x="3340379" y="1067054"/>
                  </a:lnTo>
                  <a:lnTo>
                    <a:pt x="3340379" y="0"/>
                  </a:lnTo>
                  <a:close/>
                </a:path>
              </a:pathLst>
            </a:custGeom>
            <a:solidFill>
              <a:srgbClr val="EE220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59094" y="4897786"/>
              <a:ext cx="2127250" cy="140970"/>
            </a:xfrm>
            <a:custGeom>
              <a:avLst/>
              <a:gdLst/>
              <a:ahLst/>
              <a:cxnLst/>
              <a:rect l="l" t="t" r="r" b="b"/>
              <a:pathLst>
                <a:path w="2127250" h="140970">
                  <a:moveTo>
                    <a:pt x="138214" y="138214"/>
                  </a:moveTo>
                  <a:lnTo>
                    <a:pt x="69113" y="0"/>
                  </a:lnTo>
                  <a:lnTo>
                    <a:pt x="0" y="138214"/>
                  </a:lnTo>
                  <a:lnTo>
                    <a:pt x="138214" y="138214"/>
                  </a:lnTo>
                  <a:close/>
                </a:path>
                <a:path w="2127250" h="140970">
                  <a:moveTo>
                    <a:pt x="2126780" y="140804"/>
                  </a:moveTo>
                  <a:lnTo>
                    <a:pt x="2057666" y="2590"/>
                  </a:lnTo>
                  <a:lnTo>
                    <a:pt x="1988566" y="140804"/>
                  </a:lnTo>
                  <a:lnTo>
                    <a:pt x="2126780" y="140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070709" y="3798874"/>
              <a:ext cx="2515235" cy="1066800"/>
            </a:xfrm>
            <a:custGeom>
              <a:avLst/>
              <a:gdLst/>
              <a:ahLst/>
              <a:cxnLst/>
              <a:rect l="l" t="t" r="r" b="b"/>
              <a:pathLst>
                <a:path w="2515234" h="1066800">
                  <a:moveTo>
                    <a:pt x="0" y="0"/>
                  </a:moveTo>
                  <a:lnTo>
                    <a:pt x="2515003" y="0"/>
                  </a:lnTo>
                  <a:lnTo>
                    <a:pt x="2515003" y="1066657"/>
                  </a:lnTo>
                  <a:lnTo>
                    <a:pt x="0" y="106665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222446" y="3789586"/>
              <a:ext cx="189230" cy="1067435"/>
            </a:xfrm>
            <a:custGeom>
              <a:avLst/>
              <a:gdLst/>
              <a:ahLst/>
              <a:cxnLst/>
              <a:rect l="l" t="t" r="r" b="b"/>
              <a:pathLst>
                <a:path w="189230" h="1067435">
                  <a:moveTo>
                    <a:pt x="0" y="0"/>
                  </a:moveTo>
                  <a:lnTo>
                    <a:pt x="188643" y="0"/>
                  </a:lnTo>
                  <a:lnTo>
                    <a:pt x="188643" y="1067056"/>
                  </a:lnTo>
                  <a:lnTo>
                    <a:pt x="0" y="1067056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710890" y="3628326"/>
            <a:ext cx="281940" cy="11372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255"/>
              </a:lnSpc>
              <a:spcBef>
                <a:spcPts val="114"/>
              </a:spcBef>
            </a:pPr>
            <a:r>
              <a:rPr sz="2000" spc="5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10"/>
              </a:lnSpc>
            </a:pPr>
            <a:r>
              <a:rPr sz="2000" spc="5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10"/>
              </a:lnSpc>
            </a:pPr>
            <a:r>
              <a:rPr sz="2000" spc="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ts val="2255"/>
              </a:lnSpc>
            </a:pPr>
            <a:r>
              <a:rPr sz="2000" spc="5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051643" y="3820317"/>
            <a:ext cx="598170" cy="8509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sz="200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60"/>
              </a:spcBef>
            </a:pPr>
            <a:r>
              <a:rPr sz="1850" spc="-5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11498" y="5236695"/>
            <a:ext cx="8782050" cy="1086485"/>
            <a:chOff x="1211498" y="5236695"/>
            <a:chExt cx="8782050" cy="1086485"/>
          </a:xfrm>
        </p:grpSpPr>
        <p:sp>
          <p:nvSpPr>
            <p:cNvPr id="37" name="object 37"/>
            <p:cNvSpPr/>
            <p:nvPr/>
          </p:nvSpPr>
          <p:spPr>
            <a:xfrm>
              <a:off x="1219894" y="5890652"/>
              <a:ext cx="8764905" cy="0"/>
            </a:xfrm>
            <a:custGeom>
              <a:avLst/>
              <a:gdLst/>
              <a:ahLst/>
              <a:cxnLst/>
              <a:rect l="l" t="t" r="r" b="b"/>
              <a:pathLst>
                <a:path w="8764905">
                  <a:moveTo>
                    <a:pt x="0" y="0"/>
                  </a:moveTo>
                  <a:lnTo>
                    <a:pt x="8764842" y="0"/>
                  </a:lnTo>
                </a:path>
              </a:pathLst>
            </a:custGeom>
            <a:ln w="5597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19894" y="5890652"/>
              <a:ext cx="8764905" cy="0"/>
            </a:xfrm>
            <a:custGeom>
              <a:avLst/>
              <a:gdLst/>
              <a:ahLst/>
              <a:cxnLst/>
              <a:rect l="l" t="t" r="r" b="b"/>
              <a:pathLst>
                <a:path w="8764905">
                  <a:moveTo>
                    <a:pt x="0" y="0"/>
                  </a:moveTo>
                  <a:lnTo>
                    <a:pt x="83955" y="0"/>
                  </a:lnTo>
                </a:path>
                <a:path w="8764905">
                  <a:moveTo>
                    <a:pt x="8764842" y="0"/>
                  </a:moveTo>
                  <a:lnTo>
                    <a:pt x="8680887" y="0"/>
                  </a:lnTo>
                </a:path>
              </a:pathLst>
            </a:custGeom>
            <a:ln w="16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19894" y="5460240"/>
              <a:ext cx="8764905" cy="0"/>
            </a:xfrm>
            <a:custGeom>
              <a:avLst/>
              <a:gdLst/>
              <a:ahLst/>
              <a:cxnLst/>
              <a:rect l="l" t="t" r="r" b="b"/>
              <a:pathLst>
                <a:path w="8764905">
                  <a:moveTo>
                    <a:pt x="0" y="0"/>
                  </a:moveTo>
                  <a:lnTo>
                    <a:pt x="8764842" y="0"/>
                  </a:lnTo>
                </a:path>
              </a:pathLst>
            </a:custGeom>
            <a:ln w="5597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19894" y="5460240"/>
              <a:ext cx="8764905" cy="0"/>
            </a:xfrm>
            <a:custGeom>
              <a:avLst/>
              <a:gdLst/>
              <a:ahLst/>
              <a:cxnLst/>
              <a:rect l="l" t="t" r="r" b="b"/>
              <a:pathLst>
                <a:path w="8764905">
                  <a:moveTo>
                    <a:pt x="0" y="0"/>
                  </a:moveTo>
                  <a:lnTo>
                    <a:pt x="83955" y="0"/>
                  </a:lnTo>
                </a:path>
                <a:path w="8764905">
                  <a:moveTo>
                    <a:pt x="8764842" y="0"/>
                  </a:moveTo>
                  <a:lnTo>
                    <a:pt x="8680887" y="0"/>
                  </a:lnTo>
                </a:path>
              </a:pathLst>
            </a:custGeom>
            <a:ln w="16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23588" y="5245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h="1069975">
                  <a:moveTo>
                    <a:pt x="0" y="1069481"/>
                  </a:moveTo>
                  <a:lnTo>
                    <a:pt x="0" y="0"/>
                  </a:lnTo>
                </a:path>
              </a:pathLst>
            </a:custGeom>
            <a:ln w="5597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23588" y="5245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h="1069975">
                  <a:moveTo>
                    <a:pt x="0" y="1069481"/>
                  </a:moveTo>
                  <a:lnTo>
                    <a:pt x="0" y="985525"/>
                  </a:lnTo>
                </a:path>
                <a:path h="1069975">
                  <a:moveTo>
                    <a:pt x="0" y="0"/>
                  </a:moveTo>
                  <a:lnTo>
                    <a:pt x="0" y="83955"/>
                  </a:lnTo>
                </a:path>
              </a:pathLst>
            </a:custGeom>
            <a:ln w="16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13819" y="5245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h="1069975">
                  <a:moveTo>
                    <a:pt x="0" y="1069481"/>
                  </a:moveTo>
                  <a:lnTo>
                    <a:pt x="0" y="0"/>
                  </a:lnTo>
                </a:path>
              </a:pathLst>
            </a:custGeom>
            <a:ln w="5597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13819" y="5245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h="1069975">
                  <a:moveTo>
                    <a:pt x="0" y="1069481"/>
                  </a:moveTo>
                  <a:lnTo>
                    <a:pt x="0" y="985525"/>
                  </a:lnTo>
                </a:path>
                <a:path h="1069975">
                  <a:moveTo>
                    <a:pt x="0" y="0"/>
                  </a:moveTo>
                  <a:lnTo>
                    <a:pt x="0" y="83955"/>
                  </a:lnTo>
                </a:path>
              </a:pathLst>
            </a:custGeom>
            <a:ln w="16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04162" y="5245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h="1069975">
                  <a:moveTo>
                    <a:pt x="0" y="1069481"/>
                  </a:moveTo>
                  <a:lnTo>
                    <a:pt x="0" y="0"/>
                  </a:lnTo>
                </a:path>
              </a:pathLst>
            </a:custGeom>
            <a:ln w="5597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604162" y="5245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h="1069975">
                  <a:moveTo>
                    <a:pt x="0" y="1069481"/>
                  </a:moveTo>
                  <a:lnTo>
                    <a:pt x="0" y="985525"/>
                  </a:lnTo>
                </a:path>
                <a:path h="1069975">
                  <a:moveTo>
                    <a:pt x="0" y="0"/>
                  </a:moveTo>
                  <a:lnTo>
                    <a:pt x="0" y="83955"/>
                  </a:lnTo>
                </a:path>
              </a:pathLst>
            </a:custGeom>
            <a:ln w="16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794393" y="5245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h="1069975">
                  <a:moveTo>
                    <a:pt x="0" y="1069481"/>
                  </a:moveTo>
                  <a:lnTo>
                    <a:pt x="0" y="0"/>
                  </a:lnTo>
                </a:path>
              </a:pathLst>
            </a:custGeom>
            <a:ln w="5597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794393" y="5245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h="1069975">
                  <a:moveTo>
                    <a:pt x="0" y="1069481"/>
                  </a:moveTo>
                  <a:lnTo>
                    <a:pt x="0" y="985525"/>
                  </a:lnTo>
                </a:path>
                <a:path h="1069975">
                  <a:moveTo>
                    <a:pt x="0" y="0"/>
                  </a:moveTo>
                  <a:lnTo>
                    <a:pt x="0" y="83955"/>
                  </a:lnTo>
                </a:path>
              </a:pathLst>
            </a:custGeom>
            <a:ln w="16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84736" y="5245090"/>
              <a:ext cx="0" cy="1069975"/>
            </a:xfrm>
            <a:custGeom>
              <a:avLst/>
              <a:gdLst/>
              <a:ahLst/>
              <a:cxnLst/>
              <a:rect l="l" t="t" r="r" b="b"/>
              <a:pathLst>
                <a:path h="1069975">
                  <a:moveTo>
                    <a:pt x="0" y="1069481"/>
                  </a:moveTo>
                  <a:lnTo>
                    <a:pt x="0" y="0"/>
                  </a:lnTo>
                </a:path>
              </a:pathLst>
            </a:custGeom>
            <a:ln w="5597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19894" y="5245090"/>
              <a:ext cx="8764905" cy="1069975"/>
            </a:xfrm>
            <a:custGeom>
              <a:avLst/>
              <a:gdLst/>
              <a:ahLst/>
              <a:cxnLst/>
              <a:rect l="l" t="t" r="r" b="b"/>
              <a:pathLst>
                <a:path w="8764905" h="1069975">
                  <a:moveTo>
                    <a:pt x="8764842" y="1069481"/>
                  </a:moveTo>
                  <a:lnTo>
                    <a:pt x="8764842" y="985525"/>
                  </a:lnTo>
                </a:path>
                <a:path w="8764905" h="1069975">
                  <a:moveTo>
                    <a:pt x="8764842" y="0"/>
                  </a:moveTo>
                  <a:lnTo>
                    <a:pt x="8764842" y="83955"/>
                  </a:lnTo>
                </a:path>
                <a:path w="8764905" h="1069975">
                  <a:moveTo>
                    <a:pt x="0" y="0"/>
                  </a:moveTo>
                  <a:lnTo>
                    <a:pt x="8764842" y="0"/>
                  </a:lnTo>
                  <a:lnTo>
                    <a:pt x="8764842" y="1069481"/>
                  </a:lnTo>
                  <a:lnTo>
                    <a:pt x="0" y="1069481"/>
                  </a:lnTo>
                  <a:lnTo>
                    <a:pt x="0" y="0"/>
                  </a:lnTo>
                  <a:close/>
                </a:path>
              </a:pathLst>
            </a:custGeom>
            <a:ln w="16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192" y="5451845"/>
              <a:ext cx="8777939" cy="75347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219894" y="5245090"/>
              <a:ext cx="8764905" cy="1069975"/>
            </a:xfrm>
            <a:custGeom>
              <a:avLst/>
              <a:gdLst/>
              <a:ahLst/>
              <a:cxnLst/>
              <a:rect l="l" t="t" r="r" b="b"/>
              <a:pathLst>
                <a:path w="8764905" h="1069975">
                  <a:moveTo>
                    <a:pt x="0" y="0"/>
                  </a:moveTo>
                  <a:lnTo>
                    <a:pt x="8764842" y="0"/>
                  </a:lnTo>
                  <a:lnTo>
                    <a:pt x="8764842" y="1069481"/>
                  </a:lnTo>
                  <a:lnTo>
                    <a:pt x="0" y="1069481"/>
                  </a:lnTo>
                  <a:lnTo>
                    <a:pt x="0" y="0"/>
                  </a:lnTo>
                  <a:close/>
                </a:path>
              </a:pathLst>
            </a:custGeom>
            <a:ln w="16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33701" y="5342255"/>
              <a:ext cx="1788795" cy="344805"/>
            </a:xfrm>
            <a:custGeom>
              <a:avLst/>
              <a:gdLst/>
              <a:ahLst/>
              <a:cxnLst/>
              <a:rect l="l" t="t" r="r" b="b"/>
              <a:pathLst>
                <a:path w="1788795" h="344804">
                  <a:moveTo>
                    <a:pt x="1788700" y="0"/>
                  </a:moveTo>
                  <a:lnTo>
                    <a:pt x="0" y="0"/>
                  </a:lnTo>
                  <a:lnTo>
                    <a:pt x="0" y="344217"/>
                  </a:lnTo>
                  <a:lnTo>
                    <a:pt x="1788700" y="344217"/>
                  </a:lnTo>
                  <a:lnTo>
                    <a:pt x="1788700" y="0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33701" y="5342255"/>
              <a:ext cx="1788795" cy="344805"/>
            </a:xfrm>
            <a:custGeom>
              <a:avLst/>
              <a:gdLst/>
              <a:ahLst/>
              <a:cxnLst/>
              <a:rect l="l" t="t" r="r" b="b"/>
              <a:pathLst>
                <a:path w="1788795" h="344804">
                  <a:moveTo>
                    <a:pt x="0" y="0"/>
                  </a:moveTo>
                  <a:lnTo>
                    <a:pt x="1788700" y="0"/>
                  </a:lnTo>
                  <a:lnTo>
                    <a:pt x="1788700" y="344217"/>
                  </a:lnTo>
                  <a:lnTo>
                    <a:pt x="0" y="344217"/>
                  </a:lnTo>
                  <a:lnTo>
                    <a:pt x="0" y="0"/>
                  </a:lnTo>
                  <a:close/>
                </a:path>
              </a:pathLst>
            </a:custGeom>
            <a:ln w="16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68574" y="5164106"/>
            <a:ext cx="305435" cy="88646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17712" y="5235587"/>
            <a:ext cx="585470" cy="11353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42096" y="5290040"/>
            <a:ext cx="1772285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14"/>
              </a:spcBef>
            </a:pPr>
            <a:r>
              <a:rPr sz="2450" spc="5" dirty="0">
                <a:latin typeface="Times New Roman"/>
                <a:cs typeface="Times New Roman"/>
              </a:rPr>
              <a:t>SILK</a:t>
            </a:r>
            <a:endParaRPr sz="2450">
              <a:latin typeface="Times New Roman"/>
              <a:cs typeface="Times New Roman"/>
            </a:endParaRPr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11030647" y="5020286"/>
          <a:ext cx="8762998" cy="1294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7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01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48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44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32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44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26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9" name="object 59"/>
          <p:cNvSpPr txBox="1"/>
          <p:nvPr/>
        </p:nvSpPr>
        <p:spPr>
          <a:xfrm>
            <a:off x="10688455" y="5076233"/>
            <a:ext cx="283210" cy="1143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0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0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60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026035" y="5269146"/>
            <a:ext cx="600710" cy="8547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05"/>
              </a:lnSpc>
            </a:pPr>
            <a:r>
              <a:rPr sz="2000" spc="5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0"/>
              </a:spcBef>
            </a:pPr>
            <a:r>
              <a:rPr sz="1850" spc="-5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61" name="object 6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36189" y="5667666"/>
            <a:ext cx="8777939" cy="622390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1229605" y="6748510"/>
            <a:ext cx="8787130" cy="1059180"/>
            <a:chOff x="1229605" y="6748510"/>
            <a:chExt cx="8787130" cy="1059180"/>
          </a:xfrm>
        </p:grpSpPr>
        <p:sp>
          <p:nvSpPr>
            <p:cNvPr id="63" name="object 63"/>
            <p:cNvSpPr/>
            <p:nvPr/>
          </p:nvSpPr>
          <p:spPr>
            <a:xfrm>
              <a:off x="1238178" y="7385739"/>
              <a:ext cx="8769985" cy="0"/>
            </a:xfrm>
            <a:custGeom>
              <a:avLst/>
              <a:gdLst/>
              <a:ahLst/>
              <a:cxnLst/>
              <a:rect l="l" t="t" r="r" b="b"/>
              <a:pathLst>
                <a:path w="8769985">
                  <a:moveTo>
                    <a:pt x="0" y="0"/>
                  </a:moveTo>
                  <a:lnTo>
                    <a:pt x="8769491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38178" y="7385739"/>
              <a:ext cx="8769985" cy="0"/>
            </a:xfrm>
            <a:custGeom>
              <a:avLst/>
              <a:gdLst/>
              <a:ahLst/>
              <a:cxnLst/>
              <a:rect l="l" t="t" r="r" b="b"/>
              <a:pathLst>
                <a:path w="8769985">
                  <a:moveTo>
                    <a:pt x="0" y="0"/>
                  </a:moveTo>
                  <a:lnTo>
                    <a:pt x="84000" y="0"/>
                  </a:lnTo>
                </a:path>
                <a:path w="8769985">
                  <a:moveTo>
                    <a:pt x="8769491" y="0"/>
                  </a:moveTo>
                  <a:lnTo>
                    <a:pt x="8685491" y="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38178" y="6966635"/>
              <a:ext cx="8769985" cy="0"/>
            </a:xfrm>
            <a:custGeom>
              <a:avLst/>
              <a:gdLst/>
              <a:ahLst/>
              <a:cxnLst/>
              <a:rect l="l" t="t" r="r" b="b"/>
              <a:pathLst>
                <a:path w="8769985">
                  <a:moveTo>
                    <a:pt x="0" y="0"/>
                  </a:moveTo>
                  <a:lnTo>
                    <a:pt x="8769491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38178" y="6966635"/>
              <a:ext cx="8769985" cy="0"/>
            </a:xfrm>
            <a:custGeom>
              <a:avLst/>
              <a:gdLst/>
              <a:ahLst/>
              <a:cxnLst/>
              <a:rect l="l" t="t" r="r" b="b"/>
              <a:pathLst>
                <a:path w="8769985">
                  <a:moveTo>
                    <a:pt x="0" y="0"/>
                  </a:moveTo>
                  <a:lnTo>
                    <a:pt x="84000" y="0"/>
                  </a:lnTo>
                </a:path>
                <a:path w="8769985">
                  <a:moveTo>
                    <a:pt x="8769491" y="0"/>
                  </a:moveTo>
                  <a:lnTo>
                    <a:pt x="8685491" y="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41874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41874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957488"/>
                  </a:lnTo>
                </a:path>
                <a:path h="1042034">
                  <a:moveTo>
                    <a:pt x="0" y="0"/>
                  </a:moveTo>
                  <a:lnTo>
                    <a:pt x="0" y="8400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86677" y="6681888"/>
            <a:ext cx="305435" cy="8642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64774" y="7792591"/>
            <a:ext cx="15430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424694" y="6748510"/>
            <a:ext cx="17145" cy="1059180"/>
            <a:chOff x="3424694" y="6748510"/>
            <a:chExt cx="17145" cy="1059180"/>
          </a:xfrm>
        </p:grpSpPr>
        <p:sp>
          <p:nvSpPr>
            <p:cNvPr id="72" name="object 72"/>
            <p:cNvSpPr/>
            <p:nvPr/>
          </p:nvSpPr>
          <p:spPr>
            <a:xfrm>
              <a:off x="3433266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33266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957488"/>
                  </a:lnTo>
                </a:path>
                <a:path h="1042034">
                  <a:moveTo>
                    <a:pt x="0" y="0"/>
                  </a:moveTo>
                  <a:lnTo>
                    <a:pt x="0" y="8400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227366" y="7792591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616199" y="6748510"/>
            <a:ext cx="2209165" cy="1059180"/>
            <a:chOff x="5616199" y="6748510"/>
            <a:chExt cx="2209165" cy="1059180"/>
          </a:xfrm>
        </p:grpSpPr>
        <p:sp>
          <p:nvSpPr>
            <p:cNvPr id="76" name="object 76"/>
            <p:cNvSpPr/>
            <p:nvPr/>
          </p:nvSpPr>
          <p:spPr>
            <a:xfrm>
              <a:off x="5624771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624771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957488"/>
                  </a:lnTo>
                </a:path>
                <a:path h="1042034">
                  <a:moveTo>
                    <a:pt x="0" y="0"/>
                  </a:moveTo>
                  <a:lnTo>
                    <a:pt x="0" y="8400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16164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816164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957488"/>
                  </a:lnTo>
                </a:path>
                <a:path h="1042034">
                  <a:moveTo>
                    <a:pt x="0" y="0"/>
                  </a:moveTo>
                  <a:lnTo>
                    <a:pt x="0" y="8400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7610263" y="7792591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229605" y="6748510"/>
            <a:ext cx="8787130" cy="1059180"/>
            <a:chOff x="1229605" y="6748510"/>
            <a:chExt cx="8787130" cy="1059180"/>
          </a:xfrm>
        </p:grpSpPr>
        <p:sp>
          <p:nvSpPr>
            <p:cNvPr id="82" name="object 82"/>
            <p:cNvSpPr/>
            <p:nvPr/>
          </p:nvSpPr>
          <p:spPr>
            <a:xfrm>
              <a:off x="10007669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238178" y="6757083"/>
              <a:ext cx="8769985" cy="1042035"/>
            </a:xfrm>
            <a:custGeom>
              <a:avLst/>
              <a:gdLst/>
              <a:ahLst/>
              <a:cxnLst/>
              <a:rect l="l" t="t" r="r" b="b"/>
              <a:pathLst>
                <a:path w="8769985" h="1042034">
                  <a:moveTo>
                    <a:pt x="8769491" y="1041488"/>
                  </a:moveTo>
                  <a:lnTo>
                    <a:pt x="8769491" y="957488"/>
                  </a:lnTo>
                </a:path>
                <a:path w="8769985" h="1042034">
                  <a:moveTo>
                    <a:pt x="8769491" y="0"/>
                  </a:moveTo>
                  <a:lnTo>
                    <a:pt x="8769491" y="84000"/>
                  </a:lnTo>
                </a:path>
                <a:path w="8769985" h="1042034">
                  <a:moveTo>
                    <a:pt x="0" y="0"/>
                  </a:moveTo>
                  <a:lnTo>
                    <a:pt x="8769491" y="0"/>
                  </a:lnTo>
                  <a:lnTo>
                    <a:pt x="8769491" y="1041488"/>
                  </a:lnTo>
                  <a:lnTo>
                    <a:pt x="0" y="1041488"/>
                  </a:lnTo>
                  <a:lnTo>
                    <a:pt x="0" y="0"/>
                  </a:lnTo>
                  <a:close/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5257478" y="7792591"/>
            <a:ext cx="858519" cy="5848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3990">
              <a:lnSpc>
                <a:spcPts val="222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1950" spc="-30" dirty="0">
                <a:latin typeface="Times New Roman"/>
                <a:cs typeface="Times New Roman"/>
              </a:rPr>
              <a:t>Time</a:t>
            </a:r>
            <a:r>
              <a:rPr sz="1950" spc="-7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(s)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35471" y="6742541"/>
            <a:ext cx="585470" cy="11360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</a:t>
            </a:r>
            <a:r>
              <a:rPr sz="1850" dirty="0">
                <a:latin typeface="Times New Roman"/>
                <a:cs typeface="Times New Roman"/>
              </a:rPr>
              <a:t>hroughput</a:t>
            </a:r>
            <a:endParaRPr sz="1850">
              <a:latin typeface="Times New Roman"/>
              <a:cs typeface="Times New Roman"/>
            </a:endParaRPr>
          </a:p>
          <a:p>
            <a:pPr marL="180340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1229605" y="6748510"/>
            <a:ext cx="8787130" cy="1059180"/>
            <a:chOff x="1229605" y="6748510"/>
            <a:chExt cx="8787130" cy="1059180"/>
          </a:xfrm>
        </p:grpSpPr>
        <p:pic>
          <p:nvPicPr>
            <p:cNvPr id="87" name="object 8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474" y="6958235"/>
              <a:ext cx="8782595" cy="73024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238178" y="6757083"/>
              <a:ext cx="8769985" cy="1042035"/>
            </a:xfrm>
            <a:custGeom>
              <a:avLst/>
              <a:gdLst/>
              <a:ahLst/>
              <a:cxnLst/>
              <a:rect l="l" t="t" r="r" b="b"/>
              <a:pathLst>
                <a:path w="8769985" h="1042034">
                  <a:moveTo>
                    <a:pt x="0" y="0"/>
                  </a:moveTo>
                  <a:lnTo>
                    <a:pt x="8769491" y="0"/>
                  </a:lnTo>
                  <a:lnTo>
                    <a:pt x="8769491" y="1041488"/>
                  </a:lnTo>
                  <a:lnTo>
                    <a:pt x="0" y="1041488"/>
                  </a:lnTo>
                  <a:lnTo>
                    <a:pt x="0" y="0"/>
                  </a:lnTo>
                  <a:close/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452098" y="6849931"/>
              <a:ext cx="1790064" cy="335280"/>
            </a:xfrm>
            <a:custGeom>
              <a:avLst/>
              <a:gdLst/>
              <a:ahLst/>
              <a:cxnLst/>
              <a:rect l="l" t="t" r="r" b="b"/>
              <a:pathLst>
                <a:path w="1790064" h="335279">
                  <a:moveTo>
                    <a:pt x="1789648" y="0"/>
                  </a:moveTo>
                  <a:lnTo>
                    <a:pt x="0" y="0"/>
                  </a:lnTo>
                  <a:lnTo>
                    <a:pt x="0" y="335216"/>
                  </a:lnTo>
                  <a:lnTo>
                    <a:pt x="1789648" y="335216"/>
                  </a:lnTo>
                  <a:lnTo>
                    <a:pt x="1789648" y="0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452098" y="6849931"/>
              <a:ext cx="1790064" cy="335280"/>
            </a:xfrm>
            <a:custGeom>
              <a:avLst/>
              <a:gdLst/>
              <a:ahLst/>
              <a:cxnLst/>
              <a:rect l="l" t="t" r="r" b="b"/>
              <a:pathLst>
                <a:path w="1790064" h="335279">
                  <a:moveTo>
                    <a:pt x="0" y="0"/>
                  </a:moveTo>
                  <a:lnTo>
                    <a:pt x="1789648" y="0"/>
                  </a:lnTo>
                  <a:lnTo>
                    <a:pt x="1789648" y="335216"/>
                  </a:lnTo>
                  <a:lnTo>
                    <a:pt x="0" y="335216"/>
                  </a:lnTo>
                  <a:lnTo>
                    <a:pt x="0" y="0"/>
                  </a:lnTo>
                  <a:close/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460498" y="6777983"/>
            <a:ext cx="1772920" cy="428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95"/>
              </a:spcBef>
            </a:pPr>
            <a:r>
              <a:rPr sz="2650" spc="-35" dirty="0">
                <a:latin typeface="Times New Roman"/>
                <a:cs typeface="Times New Roman"/>
              </a:rPr>
              <a:t>P</a:t>
            </a:r>
            <a:r>
              <a:rPr sz="2100" spc="-35" dirty="0">
                <a:latin typeface="Times New Roman"/>
                <a:cs typeface="Times New Roman"/>
              </a:rPr>
              <a:t>AIO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0040535" y="6689771"/>
            <a:ext cx="10064115" cy="1680210"/>
          </a:xfrm>
          <a:custGeom>
            <a:avLst/>
            <a:gdLst/>
            <a:ahLst/>
            <a:cxnLst/>
            <a:rect l="l" t="t" r="r" b="b"/>
            <a:pathLst>
              <a:path w="10064115" h="1680209">
                <a:moveTo>
                  <a:pt x="0" y="1680000"/>
                </a:moveTo>
                <a:lnTo>
                  <a:pt x="10063563" y="1680000"/>
                </a:lnTo>
                <a:lnTo>
                  <a:pt x="10063563" y="0"/>
                </a:lnTo>
                <a:lnTo>
                  <a:pt x="0" y="0"/>
                </a:lnTo>
                <a:lnTo>
                  <a:pt x="0" y="1680000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11038288" y="6765483"/>
          <a:ext cx="8769349" cy="1041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1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1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1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4" name="object 94"/>
          <p:cNvSpPr txBox="1"/>
          <p:nvPr/>
        </p:nvSpPr>
        <p:spPr>
          <a:xfrm>
            <a:off x="10695920" y="6604944"/>
            <a:ext cx="283210" cy="1122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35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35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0975129" y="7773439"/>
            <a:ext cx="15430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3037728" y="7773439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7420620" y="7773439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9547724" y="7773439"/>
            <a:ext cx="54102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1200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033149" y="6822039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05"/>
              </a:lnSpc>
            </a:pPr>
            <a:r>
              <a:rPr sz="2000" spc="5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L="38100" algn="ctr">
              <a:lnSpc>
                <a:spcPct val="100000"/>
              </a:lnSpc>
              <a:spcBef>
                <a:spcPts val="70"/>
              </a:spcBef>
            </a:pPr>
            <a:r>
              <a:rPr sz="1850" spc="-5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5067835" y="7773439"/>
            <a:ext cx="896619" cy="610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3990">
              <a:lnSpc>
                <a:spcPts val="2285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(s)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01" name="object 10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43832" y="7150203"/>
            <a:ext cx="8782595" cy="590464"/>
          </a:xfrm>
          <a:prstGeom prst="rect">
            <a:avLst/>
          </a:prstGeom>
        </p:spPr>
      </p:pic>
      <p:sp>
        <p:nvSpPr>
          <p:cNvPr id="102" name="object 102"/>
          <p:cNvSpPr/>
          <p:nvPr/>
        </p:nvSpPr>
        <p:spPr>
          <a:xfrm>
            <a:off x="9711118" y="7798184"/>
            <a:ext cx="584200" cy="351155"/>
          </a:xfrm>
          <a:custGeom>
            <a:avLst/>
            <a:gdLst/>
            <a:ahLst/>
            <a:cxnLst/>
            <a:rect l="l" t="t" r="r" b="b"/>
            <a:pathLst>
              <a:path w="584200" h="351154">
                <a:moveTo>
                  <a:pt x="583887" y="0"/>
                </a:moveTo>
                <a:lnTo>
                  <a:pt x="0" y="0"/>
                </a:lnTo>
                <a:lnTo>
                  <a:pt x="0" y="350576"/>
                </a:lnTo>
                <a:lnTo>
                  <a:pt x="583887" y="350576"/>
                </a:lnTo>
                <a:lnTo>
                  <a:pt x="583887" y="0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9737368" y="7779686"/>
            <a:ext cx="54102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0" spc="-1364" baseline="-2777" dirty="0">
                <a:latin typeface="Times New Roman"/>
                <a:cs typeface="Times New Roman"/>
              </a:rPr>
              <a:t>1</a:t>
            </a:r>
            <a:r>
              <a:rPr sz="1900" spc="-35" dirty="0">
                <a:latin typeface="Times New Roman"/>
                <a:cs typeface="Times New Roman"/>
              </a:rPr>
              <a:t>1</a:t>
            </a:r>
            <a:r>
              <a:rPr sz="3000" spc="-1462" baseline="-2777" dirty="0">
                <a:latin typeface="Times New Roman"/>
                <a:cs typeface="Times New Roman"/>
              </a:rPr>
              <a:t>2</a:t>
            </a:r>
            <a:r>
              <a:rPr sz="1900" spc="-5" dirty="0">
                <a:latin typeface="Times New Roman"/>
                <a:cs typeface="Times New Roman"/>
              </a:rPr>
              <a:t>2</a:t>
            </a:r>
            <a:r>
              <a:rPr sz="1900" spc="-919" dirty="0">
                <a:latin typeface="Times New Roman"/>
                <a:cs typeface="Times New Roman"/>
              </a:rPr>
              <a:t>0</a:t>
            </a:r>
            <a:r>
              <a:rPr sz="3000" spc="-142" baseline="-2777" dirty="0">
                <a:latin typeface="Times New Roman"/>
                <a:cs typeface="Times New Roman"/>
              </a:rPr>
              <a:t>0</a:t>
            </a:r>
            <a:r>
              <a:rPr sz="1900" spc="-855" dirty="0">
                <a:latin typeface="Times New Roman"/>
                <a:cs typeface="Times New Roman"/>
              </a:rPr>
              <a:t>0</a:t>
            </a:r>
            <a:r>
              <a:rPr sz="3000" spc="15" baseline="-2777" dirty="0">
                <a:latin typeface="Times New Roman"/>
                <a:cs typeface="Times New Roman"/>
              </a:rPr>
              <a:t>0</a:t>
            </a:r>
            <a:endParaRPr sz="3000" baseline="-2777">
              <a:latin typeface="Times New Roman"/>
              <a:cs typeface="Times New Roman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10948954" y="8669846"/>
            <a:ext cx="8938895" cy="1099820"/>
            <a:chOff x="10948954" y="8669846"/>
            <a:chExt cx="8938895" cy="1099820"/>
          </a:xfrm>
        </p:grpSpPr>
        <p:pic>
          <p:nvPicPr>
            <p:cNvPr id="105" name="object 1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8954" y="8669846"/>
              <a:ext cx="8938477" cy="1099652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1011780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8812826" y="0"/>
                  </a:moveTo>
                  <a:lnTo>
                    <a:pt x="0" y="0"/>
                  </a:lnTo>
                  <a:lnTo>
                    <a:pt x="0" y="974001"/>
                  </a:lnTo>
                  <a:lnTo>
                    <a:pt x="8812826" y="974001"/>
                  </a:lnTo>
                  <a:lnTo>
                    <a:pt x="8812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011780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0" y="0"/>
                  </a:moveTo>
                  <a:lnTo>
                    <a:pt x="8812826" y="0"/>
                  </a:lnTo>
                  <a:lnTo>
                    <a:pt x="8812826" y="974001"/>
                  </a:lnTo>
                  <a:lnTo>
                    <a:pt x="0" y="97400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11011779" y="8711730"/>
            <a:ext cx="8813165" cy="9740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069" marR="614680">
              <a:lnSpc>
                <a:spcPts val="3390"/>
              </a:lnSpc>
              <a:spcBef>
                <a:spcPts val="535"/>
              </a:spcBef>
            </a:pPr>
            <a:r>
              <a:rPr sz="2850" b="1" spc="15" dirty="0">
                <a:latin typeface="Arial"/>
                <a:cs typeface="Arial"/>
              </a:rPr>
              <a:t>99</a:t>
            </a:r>
            <a:r>
              <a:rPr sz="2850" b="1" spc="22" baseline="20467" dirty="0">
                <a:latin typeface="Arial"/>
                <a:cs typeface="Arial"/>
              </a:rPr>
              <a:t>th </a:t>
            </a:r>
            <a:r>
              <a:rPr sz="2850" b="1" spc="-5" dirty="0">
                <a:latin typeface="Arial"/>
                <a:cs typeface="Arial"/>
              </a:rPr>
              <a:t>latency: </a:t>
            </a:r>
            <a:r>
              <a:rPr sz="2850" spc="40" dirty="0">
                <a:latin typeface="Arial"/>
                <a:cs typeface="Arial"/>
              </a:rPr>
              <a:t>temporary </a:t>
            </a:r>
            <a:r>
              <a:rPr sz="2850" spc="35" dirty="0">
                <a:latin typeface="Arial"/>
                <a:cs typeface="Arial"/>
              </a:rPr>
              <a:t>performance </a:t>
            </a:r>
            <a:r>
              <a:rPr sz="2850" spc="40" dirty="0">
                <a:latin typeface="Arial"/>
                <a:cs typeface="Arial"/>
              </a:rPr>
              <a:t>degradation  </a:t>
            </a:r>
            <a:r>
              <a:rPr sz="2850" spc="35" dirty="0">
                <a:latin typeface="Arial"/>
                <a:cs typeface="Arial"/>
              </a:rPr>
              <a:t>due </a:t>
            </a:r>
            <a:r>
              <a:rPr sz="2850" spc="90" dirty="0">
                <a:latin typeface="Arial"/>
                <a:cs typeface="Arial"/>
              </a:rPr>
              <a:t>to </a:t>
            </a:r>
            <a:r>
              <a:rPr sz="2850" spc="45" dirty="0">
                <a:latin typeface="Arial"/>
                <a:cs typeface="Arial"/>
              </a:rPr>
              <a:t>accumulated</a:t>
            </a:r>
            <a:r>
              <a:rPr sz="2850" spc="-100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backlog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29</a:t>
            </a:fld>
            <a:endParaRPr spc="1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4304" y="3061783"/>
            <a:ext cx="9813925" cy="9740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3525" marR="5080" indent="-251460">
              <a:lnSpc>
                <a:spcPct val="100000"/>
              </a:lnSpc>
              <a:spcBef>
                <a:spcPts val="13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Data-centric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systems </a:t>
            </a:r>
            <a:r>
              <a:rPr sz="3100" spc="-15" dirty="0">
                <a:solidFill>
                  <a:srgbClr val="4B4D51"/>
                </a:solidFill>
                <a:latin typeface="Arial"/>
                <a:cs typeface="Arial"/>
              </a:rPr>
              <a:t>have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become </a:t>
            </a:r>
            <a:r>
              <a:rPr sz="3100" spc="-15" dirty="0">
                <a:solidFill>
                  <a:srgbClr val="4B4D51"/>
                </a:solidFill>
                <a:latin typeface="Arial"/>
                <a:cs typeface="Arial"/>
              </a:rPr>
              <a:t>an </a:t>
            </a: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integral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part</a:t>
            </a:r>
            <a:r>
              <a:rPr sz="3100" spc="-3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70" dirty="0">
                <a:solidFill>
                  <a:srgbClr val="4B4D51"/>
                </a:solidFill>
                <a:latin typeface="Arial"/>
                <a:cs typeface="Arial"/>
              </a:rPr>
              <a:t>of 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modern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I/O</a:t>
            </a:r>
            <a:r>
              <a:rPr sz="3100" spc="-5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stacks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4304" y="4389626"/>
            <a:ext cx="1685925" cy="1733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3525" marR="72390" indent="-251460" algn="r">
              <a:lnSpc>
                <a:spcPct val="119200"/>
              </a:lnSpc>
              <a:spcBef>
                <a:spcPts val="9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60" dirty="0">
                <a:solidFill>
                  <a:srgbClr val="4B4D51"/>
                </a:solidFill>
                <a:latin typeface="Arial"/>
                <a:cs typeface="Arial"/>
              </a:rPr>
              <a:t>Good</a:t>
            </a:r>
            <a:r>
              <a:rPr sz="3100" spc="-8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130" dirty="0">
                <a:solidFill>
                  <a:srgbClr val="4B4D51"/>
                </a:solidFill>
                <a:latin typeface="Arial"/>
                <a:cs typeface="Arial"/>
              </a:rPr>
              <a:t>p 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optimiz</a:t>
            </a:r>
            <a:endParaRPr sz="3100">
              <a:latin typeface="Arial"/>
              <a:cs typeface="Arial"/>
            </a:endParaRPr>
          </a:p>
          <a:p>
            <a:pPr marL="251460" marR="5080" lvl="1" indent="-251460" algn="r">
              <a:lnSpc>
                <a:spcPct val="100000"/>
              </a:lnSpc>
              <a:spcBef>
                <a:spcPts val="715"/>
              </a:spcBef>
              <a:buSzPct val="124193"/>
              <a:buChar char="•"/>
              <a:tabLst>
                <a:tab pos="251460" algn="l"/>
              </a:tabLst>
            </a:pP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Sche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5041" y="4507151"/>
            <a:ext cx="9330690" cy="159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>
              <a:lnSpc>
                <a:spcPts val="3604"/>
              </a:lnSpc>
            </a:pPr>
            <a:r>
              <a:rPr sz="3100" spc="25" dirty="0">
                <a:solidFill>
                  <a:srgbClr val="4B4D51"/>
                </a:solidFill>
                <a:latin typeface="Arial"/>
                <a:cs typeface="Arial"/>
              </a:rPr>
              <a:t>erformance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for </a:t>
            </a: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these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systems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often </a:t>
            </a:r>
            <a:r>
              <a:rPr sz="3100" spc="-5" dirty="0">
                <a:solidFill>
                  <a:srgbClr val="4B4D51"/>
                </a:solidFill>
                <a:latin typeface="Arial"/>
                <a:cs typeface="Arial"/>
              </a:rPr>
              <a:t>requires</a:t>
            </a:r>
            <a:r>
              <a:rPr sz="3100" spc="-114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storage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ations</a:t>
            </a:r>
            <a:endParaRPr sz="3100">
              <a:latin typeface="Arial"/>
              <a:cs typeface="Arial"/>
            </a:endParaRPr>
          </a:p>
          <a:p>
            <a:pPr marL="111760">
              <a:lnSpc>
                <a:spcPct val="100000"/>
              </a:lnSpc>
              <a:spcBef>
                <a:spcPts val="715"/>
              </a:spcBef>
            </a:pP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duling, </a:t>
            </a: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caching, </a:t>
            </a:r>
            <a:r>
              <a:rPr sz="3100" spc="25" dirty="0">
                <a:solidFill>
                  <a:srgbClr val="4B4D51"/>
                </a:solidFill>
                <a:latin typeface="Arial"/>
                <a:cs typeface="Arial"/>
              </a:rPr>
              <a:t>tiering,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replication,</a:t>
            </a:r>
            <a:r>
              <a:rPr sz="3100" spc="-8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…</a:t>
            </a:r>
            <a:endParaRPr sz="3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4304" y="6544131"/>
            <a:ext cx="992568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3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Optimizations </a:t>
            </a:r>
            <a:r>
              <a:rPr sz="3100" spc="-45" dirty="0">
                <a:solidFill>
                  <a:srgbClr val="4B4D51"/>
                </a:solidFill>
                <a:latin typeface="Arial"/>
                <a:cs typeface="Arial"/>
              </a:rPr>
              <a:t>are </a:t>
            </a: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implemented </a:t>
            </a:r>
            <a:r>
              <a:rPr sz="3100" spc="10" dirty="0">
                <a:solidFill>
                  <a:srgbClr val="4B4D51"/>
                </a:solidFill>
                <a:latin typeface="Arial"/>
                <a:cs typeface="Arial"/>
              </a:rPr>
              <a:t>in </a:t>
            </a:r>
            <a:r>
              <a:rPr sz="3100" spc="65" dirty="0">
                <a:solidFill>
                  <a:srgbClr val="4B4D51"/>
                </a:solidFill>
                <a:latin typeface="Arial"/>
                <a:cs typeface="Arial"/>
              </a:rPr>
              <a:t>sub-optimal</a:t>
            </a: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5" dirty="0">
                <a:solidFill>
                  <a:srgbClr val="4B4D51"/>
                </a:solidFill>
                <a:latin typeface="Arial"/>
                <a:cs typeface="Arial"/>
              </a:rPr>
              <a:t>manner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875474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25" dirty="0"/>
              <a:t>Data-centric</a:t>
            </a:r>
            <a:r>
              <a:rPr sz="7000" spc="-320" dirty="0"/>
              <a:t> </a:t>
            </a:r>
            <a:r>
              <a:rPr sz="7000" spc="-185" dirty="0"/>
              <a:t>systems</a:t>
            </a:r>
            <a:endParaRPr sz="70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9818" y="2560305"/>
            <a:ext cx="1176709" cy="11816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07686" y="2003698"/>
            <a:ext cx="1045819" cy="14359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82859" y="2588371"/>
            <a:ext cx="1399826" cy="149647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31737" y="7273727"/>
            <a:ext cx="1698901" cy="113826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871422" y="4030896"/>
            <a:ext cx="15758160" cy="5288280"/>
            <a:chOff x="2871422" y="4030896"/>
            <a:chExt cx="15758160" cy="528828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6281" y="4639651"/>
              <a:ext cx="1320659" cy="11341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36813" y="5706446"/>
              <a:ext cx="1233233" cy="11816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8332" y="6920994"/>
              <a:ext cx="2312541" cy="8943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40747" y="7627599"/>
              <a:ext cx="1335136" cy="16910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05232" y="4030896"/>
              <a:ext cx="2471960" cy="6434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93175" y="4955236"/>
              <a:ext cx="2436071" cy="68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78668" y="5864326"/>
              <a:ext cx="1657136" cy="130535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71422" y="4543592"/>
              <a:ext cx="14361794" cy="2221865"/>
            </a:xfrm>
            <a:custGeom>
              <a:avLst/>
              <a:gdLst/>
              <a:ahLst/>
              <a:cxnLst/>
              <a:rect l="l" t="t" r="r" b="b"/>
              <a:pathLst>
                <a:path w="14361794" h="2221865">
                  <a:moveTo>
                    <a:pt x="14361259" y="0"/>
                  </a:moveTo>
                  <a:lnTo>
                    <a:pt x="0" y="0"/>
                  </a:lnTo>
                  <a:lnTo>
                    <a:pt x="0" y="2221371"/>
                  </a:lnTo>
                  <a:lnTo>
                    <a:pt x="14361259" y="2221371"/>
                  </a:lnTo>
                  <a:lnTo>
                    <a:pt x="143612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871422" y="4543592"/>
            <a:ext cx="14361794" cy="2221865"/>
          </a:xfrm>
          <a:prstGeom prst="rect">
            <a:avLst/>
          </a:prstGeom>
          <a:ln w="31412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  <a:tabLst>
                <a:tab pos="2513330" algn="l"/>
                <a:tab pos="3412490" algn="l"/>
                <a:tab pos="4126229" algn="l"/>
                <a:tab pos="6748145" algn="l"/>
                <a:tab pos="8578215" algn="l"/>
                <a:tab pos="9617710" algn="l"/>
              </a:tabLst>
            </a:pPr>
            <a:r>
              <a:rPr sz="6600" b="1" spc="-5" dirty="0">
                <a:latin typeface="Arial"/>
                <a:cs typeface="Arial"/>
              </a:rPr>
              <a:t>There	</a:t>
            </a:r>
            <a:r>
              <a:rPr sz="6600" b="1" spc="-135" dirty="0">
                <a:latin typeface="Arial"/>
                <a:cs typeface="Arial"/>
              </a:rPr>
              <a:t>is	</a:t>
            </a:r>
            <a:r>
              <a:rPr sz="6600" b="1" spc="114" dirty="0">
                <a:latin typeface="Arial"/>
                <a:cs typeface="Arial"/>
              </a:rPr>
              <a:t>a	</a:t>
            </a:r>
            <a:r>
              <a:rPr sz="6600" b="1" spc="75" dirty="0">
                <a:latin typeface="Arial"/>
                <a:cs typeface="Arial"/>
              </a:rPr>
              <a:t>better	</a:t>
            </a:r>
            <a:r>
              <a:rPr sz="6600" b="1" spc="30" dirty="0">
                <a:latin typeface="Arial"/>
                <a:cs typeface="Arial"/>
              </a:rPr>
              <a:t>way	</a:t>
            </a:r>
            <a:r>
              <a:rPr sz="6600" b="1" spc="60" dirty="0">
                <a:latin typeface="Arial"/>
                <a:cs typeface="Arial"/>
              </a:rPr>
              <a:t>to	</a:t>
            </a:r>
            <a:r>
              <a:rPr sz="6600" b="1" spc="20" dirty="0">
                <a:latin typeface="Arial"/>
                <a:cs typeface="Arial"/>
              </a:rPr>
              <a:t>implement</a:t>
            </a:r>
            <a:endParaRPr sz="6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60"/>
              </a:spcBef>
              <a:tabLst>
                <a:tab pos="1442085" algn="l"/>
              </a:tabLst>
            </a:pPr>
            <a:r>
              <a:rPr sz="6600" b="1" spc="240" dirty="0">
                <a:latin typeface="Arial"/>
                <a:cs typeface="Arial"/>
              </a:rPr>
              <a:t>I/O	</a:t>
            </a:r>
            <a:r>
              <a:rPr sz="6600" b="1" spc="-5" dirty="0">
                <a:latin typeface="Arial"/>
                <a:cs typeface="Arial"/>
              </a:rPr>
              <a:t>optimizations</a:t>
            </a:r>
            <a:endParaRPr sz="66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3</a:t>
            </a:fld>
            <a:endParaRPr spc="1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8938260" cy="168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020"/>
              </a:lnSpc>
              <a:spcBef>
                <a:spcPts val="105"/>
              </a:spcBef>
            </a:pPr>
            <a:r>
              <a:rPr sz="7000" spc="-90" dirty="0"/>
              <a:t>Read-heavy</a:t>
            </a:r>
            <a:r>
              <a:rPr sz="7000" spc="-350" dirty="0"/>
              <a:t> </a:t>
            </a:r>
            <a:r>
              <a:rPr sz="7000" spc="-95" dirty="0"/>
              <a:t>workload</a:t>
            </a:r>
            <a:endParaRPr sz="7000"/>
          </a:p>
          <a:p>
            <a:pPr marL="12700">
              <a:lnSpc>
                <a:spcPts val="5020"/>
              </a:lnSpc>
            </a:pPr>
            <a:r>
              <a:rPr sz="4500" spc="190" dirty="0"/>
              <a:t>90% </a:t>
            </a:r>
            <a:r>
              <a:rPr sz="4500" spc="35" dirty="0"/>
              <a:t>read </a:t>
            </a:r>
            <a:r>
              <a:rPr sz="4500" spc="190" dirty="0"/>
              <a:t>10%</a:t>
            </a:r>
            <a:r>
              <a:rPr sz="4500" spc="-204" dirty="0"/>
              <a:t> </a:t>
            </a:r>
            <a:r>
              <a:rPr sz="4500" spc="60" dirty="0"/>
              <a:t>write</a:t>
            </a:r>
            <a:endParaRPr sz="4500"/>
          </a:p>
        </p:txBody>
      </p:sp>
      <p:sp>
        <p:nvSpPr>
          <p:cNvPr id="3" name="object 3"/>
          <p:cNvSpPr txBox="1"/>
          <p:nvPr/>
        </p:nvSpPr>
        <p:spPr>
          <a:xfrm>
            <a:off x="913995" y="3715781"/>
            <a:ext cx="304165" cy="8826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200" spc="-5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2200" spc="-5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247" y="3786918"/>
            <a:ext cx="582295" cy="1130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10"/>
              </a:lnSpc>
            </a:pPr>
            <a:r>
              <a:rPr sz="1850" spc="-5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85"/>
              </a:spcBef>
            </a:pPr>
            <a:r>
              <a:rPr sz="1800" spc="-5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59018" y="3893137"/>
            <a:ext cx="8736330" cy="887730"/>
            <a:chOff x="1259018" y="3893137"/>
            <a:chExt cx="8736330" cy="887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018" y="4002203"/>
              <a:ext cx="8735966" cy="7786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76481" y="3893137"/>
              <a:ext cx="1780539" cy="342900"/>
            </a:xfrm>
            <a:custGeom>
              <a:avLst/>
              <a:gdLst/>
              <a:ahLst/>
              <a:cxnLst/>
              <a:rect l="l" t="t" r="r" b="b"/>
              <a:pathLst>
                <a:path w="1780539" h="342900">
                  <a:moveTo>
                    <a:pt x="1780146" y="0"/>
                  </a:moveTo>
                  <a:lnTo>
                    <a:pt x="0" y="0"/>
                  </a:lnTo>
                  <a:lnTo>
                    <a:pt x="0" y="342571"/>
                  </a:lnTo>
                  <a:lnTo>
                    <a:pt x="1780146" y="342571"/>
                  </a:lnTo>
                  <a:lnTo>
                    <a:pt x="1780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53503" y="3788081"/>
          <a:ext cx="8722994" cy="1064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9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9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9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669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2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83210">
                        <a:lnSpc>
                          <a:spcPts val="2595"/>
                        </a:lnSpc>
                      </a:pPr>
                      <a:r>
                        <a:rPr sz="2450" dirty="0">
                          <a:latin typeface="Times New Roman"/>
                          <a:cs typeface="Times New Roman"/>
                        </a:rPr>
                        <a:t>RocksDB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89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051514" y="3788081"/>
          <a:ext cx="8721090" cy="1064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0710890" y="3628326"/>
            <a:ext cx="281940" cy="11372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255"/>
              </a:lnSpc>
              <a:spcBef>
                <a:spcPts val="114"/>
              </a:spcBef>
            </a:pPr>
            <a:r>
              <a:rPr sz="2000" spc="5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10"/>
              </a:lnSpc>
            </a:pPr>
            <a:r>
              <a:rPr sz="2000" spc="5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10"/>
              </a:lnSpc>
            </a:pPr>
            <a:r>
              <a:rPr sz="2000" spc="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ts val="2255"/>
              </a:lnSpc>
            </a:pPr>
            <a:r>
              <a:rPr sz="2000" spc="5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51643" y="3820317"/>
            <a:ext cx="598170" cy="8509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sz="200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60"/>
              </a:spcBef>
            </a:pPr>
            <a:r>
              <a:rPr sz="1850" spc="-5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7028" y="3922102"/>
            <a:ext cx="8735966" cy="89770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68574" y="5164106"/>
            <a:ext cx="305435" cy="88646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7712" y="5235587"/>
            <a:ext cx="585470" cy="11353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5192" y="5342255"/>
            <a:ext cx="8778240" cy="863600"/>
            <a:chOff x="1215192" y="5342255"/>
            <a:chExt cx="8778240" cy="86360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192" y="5451845"/>
              <a:ext cx="8777939" cy="7534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33701" y="5342255"/>
              <a:ext cx="1788795" cy="344805"/>
            </a:xfrm>
            <a:custGeom>
              <a:avLst/>
              <a:gdLst/>
              <a:ahLst/>
              <a:cxnLst/>
              <a:rect l="l" t="t" r="r" b="b"/>
              <a:pathLst>
                <a:path w="1788795" h="344804">
                  <a:moveTo>
                    <a:pt x="1788700" y="0"/>
                  </a:moveTo>
                  <a:lnTo>
                    <a:pt x="0" y="0"/>
                  </a:lnTo>
                  <a:lnTo>
                    <a:pt x="0" y="344217"/>
                  </a:lnTo>
                  <a:lnTo>
                    <a:pt x="1788700" y="344217"/>
                  </a:lnTo>
                  <a:lnTo>
                    <a:pt x="1788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209651" y="5236695"/>
          <a:ext cx="8766808" cy="1069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16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9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546100">
                        <a:lnSpc>
                          <a:spcPts val="2610"/>
                        </a:lnSpc>
                      </a:pPr>
                      <a:r>
                        <a:rPr sz="2450" spc="5" dirty="0">
                          <a:latin typeface="Times New Roman"/>
                          <a:cs typeface="Times New Roman"/>
                        </a:rPr>
                        <a:t>SILK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2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17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91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1030647" y="5233678"/>
          <a:ext cx="8759189" cy="1065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37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99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4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BBE7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0688455" y="5076233"/>
            <a:ext cx="283210" cy="1143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0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0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60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26035" y="5269146"/>
            <a:ext cx="600710" cy="8547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05"/>
              </a:lnSpc>
            </a:pPr>
            <a:r>
              <a:rPr sz="2000" spc="5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0"/>
              </a:spcBef>
            </a:pPr>
            <a:r>
              <a:rPr sz="1850" spc="-5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36189" y="5667666"/>
            <a:ext cx="8777939" cy="62239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229605" y="6748510"/>
            <a:ext cx="8787130" cy="1059180"/>
            <a:chOff x="1229605" y="6748510"/>
            <a:chExt cx="8787130" cy="1059180"/>
          </a:xfrm>
        </p:grpSpPr>
        <p:sp>
          <p:nvSpPr>
            <p:cNvPr id="24" name="object 24"/>
            <p:cNvSpPr/>
            <p:nvPr/>
          </p:nvSpPr>
          <p:spPr>
            <a:xfrm>
              <a:off x="1238178" y="7385739"/>
              <a:ext cx="8769985" cy="0"/>
            </a:xfrm>
            <a:custGeom>
              <a:avLst/>
              <a:gdLst/>
              <a:ahLst/>
              <a:cxnLst/>
              <a:rect l="l" t="t" r="r" b="b"/>
              <a:pathLst>
                <a:path w="8769985">
                  <a:moveTo>
                    <a:pt x="0" y="0"/>
                  </a:moveTo>
                  <a:lnTo>
                    <a:pt x="8769491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8178" y="7385739"/>
              <a:ext cx="8769985" cy="0"/>
            </a:xfrm>
            <a:custGeom>
              <a:avLst/>
              <a:gdLst/>
              <a:ahLst/>
              <a:cxnLst/>
              <a:rect l="l" t="t" r="r" b="b"/>
              <a:pathLst>
                <a:path w="8769985">
                  <a:moveTo>
                    <a:pt x="0" y="0"/>
                  </a:moveTo>
                  <a:lnTo>
                    <a:pt x="84000" y="0"/>
                  </a:lnTo>
                </a:path>
                <a:path w="8769985">
                  <a:moveTo>
                    <a:pt x="8769491" y="0"/>
                  </a:moveTo>
                  <a:lnTo>
                    <a:pt x="8685491" y="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38178" y="6966635"/>
              <a:ext cx="8769985" cy="0"/>
            </a:xfrm>
            <a:custGeom>
              <a:avLst/>
              <a:gdLst/>
              <a:ahLst/>
              <a:cxnLst/>
              <a:rect l="l" t="t" r="r" b="b"/>
              <a:pathLst>
                <a:path w="8769985">
                  <a:moveTo>
                    <a:pt x="0" y="0"/>
                  </a:moveTo>
                  <a:lnTo>
                    <a:pt x="8769491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38178" y="6966635"/>
              <a:ext cx="8769985" cy="0"/>
            </a:xfrm>
            <a:custGeom>
              <a:avLst/>
              <a:gdLst/>
              <a:ahLst/>
              <a:cxnLst/>
              <a:rect l="l" t="t" r="r" b="b"/>
              <a:pathLst>
                <a:path w="8769985">
                  <a:moveTo>
                    <a:pt x="0" y="0"/>
                  </a:moveTo>
                  <a:lnTo>
                    <a:pt x="84000" y="0"/>
                  </a:lnTo>
                </a:path>
                <a:path w="8769985">
                  <a:moveTo>
                    <a:pt x="8769491" y="0"/>
                  </a:moveTo>
                  <a:lnTo>
                    <a:pt x="8685491" y="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41874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41874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957488"/>
                  </a:lnTo>
                </a:path>
                <a:path h="1042034">
                  <a:moveTo>
                    <a:pt x="0" y="0"/>
                  </a:moveTo>
                  <a:lnTo>
                    <a:pt x="0" y="8400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86677" y="6681888"/>
            <a:ext cx="305435" cy="8642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64774" y="7792591"/>
            <a:ext cx="15430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24694" y="6748510"/>
            <a:ext cx="17145" cy="1059180"/>
            <a:chOff x="3424694" y="6748510"/>
            <a:chExt cx="17145" cy="1059180"/>
          </a:xfrm>
        </p:grpSpPr>
        <p:sp>
          <p:nvSpPr>
            <p:cNvPr id="33" name="object 33"/>
            <p:cNvSpPr/>
            <p:nvPr/>
          </p:nvSpPr>
          <p:spPr>
            <a:xfrm>
              <a:off x="3433266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33266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957488"/>
                  </a:lnTo>
                </a:path>
                <a:path h="1042034">
                  <a:moveTo>
                    <a:pt x="0" y="0"/>
                  </a:moveTo>
                  <a:lnTo>
                    <a:pt x="0" y="8400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227366" y="7792591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616199" y="6748510"/>
            <a:ext cx="2209165" cy="1059180"/>
            <a:chOff x="5616199" y="6748510"/>
            <a:chExt cx="2209165" cy="1059180"/>
          </a:xfrm>
        </p:grpSpPr>
        <p:sp>
          <p:nvSpPr>
            <p:cNvPr id="37" name="object 37"/>
            <p:cNvSpPr/>
            <p:nvPr/>
          </p:nvSpPr>
          <p:spPr>
            <a:xfrm>
              <a:off x="5624771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24771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957488"/>
                  </a:lnTo>
                </a:path>
                <a:path h="1042034">
                  <a:moveTo>
                    <a:pt x="0" y="0"/>
                  </a:moveTo>
                  <a:lnTo>
                    <a:pt x="0" y="8400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16164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16164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957488"/>
                  </a:lnTo>
                </a:path>
                <a:path h="1042034">
                  <a:moveTo>
                    <a:pt x="0" y="0"/>
                  </a:moveTo>
                  <a:lnTo>
                    <a:pt x="0" y="84000"/>
                  </a:lnTo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610263" y="7792591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229605" y="6748510"/>
            <a:ext cx="8787130" cy="1059180"/>
            <a:chOff x="1229605" y="6748510"/>
            <a:chExt cx="8787130" cy="1059180"/>
          </a:xfrm>
        </p:grpSpPr>
        <p:sp>
          <p:nvSpPr>
            <p:cNvPr id="43" name="object 43"/>
            <p:cNvSpPr/>
            <p:nvPr/>
          </p:nvSpPr>
          <p:spPr>
            <a:xfrm>
              <a:off x="10007669" y="6757083"/>
              <a:ext cx="0" cy="1042035"/>
            </a:xfrm>
            <a:custGeom>
              <a:avLst/>
              <a:gdLst/>
              <a:ahLst/>
              <a:cxnLst/>
              <a:rect l="l" t="t" r="r" b="b"/>
              <a:pathLst>
                <a:path h="1042034">
                  <a:moveTo>
                    <a:pt x="0" y="1041488"/>
                  </a:moveTo>
                  <a:lnTo>
                    <a:pt x="0" y="0"/>
                  </a:lnTo>
                </a:path>
              </a:pathLst>
            </a:custGeom>
            <a:ln w="5600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38178" y="6757083"/>
              <a:ext cx="8769985" cy="1042035"/>
            </a:xfrm>
            <a:custGeom>
              <a:avLst/>
              <a:gdLst/>
              <a:ahLst/>
              <a:cxnLst/>
              <a:rect l="l" t="t" r="r" b="b"/>
              <a:pathLst>
                <a:path w="8769985" h="1042034">
                  <a:moveTo>
                    <a:pt x="8769491" y="1041488"/>
                  </a:moveTo>
                  <a:lnTo>
                    <a:pt x="8769491" y="957488"/>
                  </a:lnTo>
                </a:path>
                <a:path w="8769985" h="1042034">
                  <a:moveTo>
                    <a:pt x="8769491" y="0"/>
                  </a:moveTo>
                  <a:lnTo>
                    <a:pt x="8769491" y="84000"/>
                  </a:lnTo>
                </a:path>
                <a:path w="8769985" h="1042034">
                  <a:moveTo>
                    <a:pt x="0" y="0"/>
                  </a:moveTo>
                  <a:lnTo>
                    <a:pt x="8769491" y="0"/>
                  </a:lnTo>
                  <a:lnTo>
                    <a:pt x="8769491" y="1041488"/>
                  </a:lnTo>
                  <a:lnTo>
                    <a:pt x="0" y="1041488"/>
                  </a:lnTo>
                  <a:lnTo>
                    <a:pt x="0" y="0"/>
                  </a:lnTo>
                  <a:close/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257478" y="7792591"/>
            <a:ext cx="858519" cy="5848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3990">
              <a:lnSpc>
                <a:spcPts val="222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1950" spc="-30" dirty="0">
                <a:latin typeface="Times New Roman"/>
                <a:cs typeface="Times New Roman"/>
              </a:rPr>
              <a:t>Time</a:t>
            </a:r>
            <a:r>
              <a:rPr sz="1950" spc="-7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(s)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5471" y="6742541"/>
            <a:ext cx="585470" cy="11360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</a:t>
            </a:r>
            <a:r>
              <a:rPr sz="1850" dirty="0">
                <a:latin typeface="Times New Roman"/>
                <a:cs typeface="Times New Roman"/>
              </a:rPr>
              <a:t>hroughput</a:t>
            </a:r>
            <a:endParaRPr sz="1850">
              <a:latin typeface="Times New Roman"/>
              <a:cs typeface="Times New Roman"/>
            </a:endParaRPr>
          </a:p>
          <a:p>
            <a:pPr marL="180340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29605" y="6748510"/>
            <a:ext cx="8787130" cy="1059180"/>
            <a:chOff x="1229605" y="6748510"/>
            <a:chExt cx="8787130" cy="1059180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474" y="6958235"/>
              <a:ext cx="8782595" cy="73024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238178" y="6757083"/>
              <a:ext cx="8769985" cy="1042035"/>
            </a:xfrm>
            <a:custGeom>
              <a:avLst/>
              <a:gdLst/>
              <a:ahLst/>
              <a:cxnLst/>
              <a:rect l="l" t="t" r="r" b="b"/>
              <a:pathLst>
                <a:path w="8769985" h="1042034">
                  <a:moveTo>
                    <a:pt x="0" y="0"/>
                  </a:moveTo>
                  <a:lnTo>
                    <a:pt x="8769491" y="0"/>
                  </a:lnTo>
                  <a:lnTo>
                    <a:pt x="8769491" y="1041488"/>
                  </a:lnTo>
                  <a:lnTo>
                    <a:pt x="0" y="1041488"/>
                  </a:lnTo>
                  <a:lnTo>
                    <a:pt x="0" y="0"/>
                  </a:lnTo>
                  <a:close/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52098" y="6849931"/>
              <a:ext cx="1790064" cy="335280"/>
            </a:xfrm>
            <a:custGeom>
              <a:avLst/>
              <a:gdLst/>
              <a:ahLst/>
              <a:cxnLst/>
              <a:rect l="l" t="t" r="r" b="b"/>
              <a:pathLst>
                <a:path w="1790064" h="335279">
                  <a:moveTo>
                    <a:pt x="1789648" y="0"/>
                  </a:moveTo>
                  <a:lnTo>
                    <a:pt x="0" y="0"/>
                  </a:lnTo>
                  <a:lnTo>
                    <a:pt x="0" y="335216"/>
                  </a:lnTo>
                  <a:lnTo>
                    <a:pt x="1789648" y="335216"/>
                  </a:lnTo>
                  <a:lnTo>
                    <a:pt x="1789648" y="0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52098" y="6849931"/>
              <a:ext cx="1790064" cy="335280"/>
            </a:xfrm>
            <a:custGeom>
              <a:avLst/>
              <a:gdLst/>
              <a:ahLst/>
              <a:cxnLst/>
              <a:rect l="l" t="t" r="r" b="b"/>
              <a:pathLst>
                <a:path w="1790064" h="335279">
                  <a:moveTo>
                    <a:pt x="0" y="0"/>
                  </a:moveTo>
                  <a:lnTo>
                    <a:pt x="1789648" y="0"/>
                  </a:lnTo>
                  <a:lnTo>
                    <a:pt x="1789648" y="335216"/>
                  </a:lnTo>
                  <a:lnTo>
                    <a:pt x="0" y="335216"/>
                  </a:lnTo>
                  <a:lnTo>
                    <a:pt x="0" y="0"/>
                  </a:lnTo>
                  <a:close/>
                </a:path>
              </a:pathLst>
            </a:custGeom>
            <a:ln w="16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460498" y="6777983"/>
            <a:ext cx="1772920" cy="428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95"/>
              </a:spcBef>
            </a:pPr>
            <a:r>
              <a:rPr sz="2650" spc="-35" dirty="0">
                <a:latin typeface="Times New Roman"/>
                <a:cs typeface="Times New Roman"/>
              </a:rPr>
              <a:t>P</a:t>
            </a:r>
            <a:r>
              <a:rPr sz="2100" spc="-35" dirty="0">
                <a:latin typeface="Times New Roman"/>
                <a:cs typeface="Times New Roman"/>
              </a:rPr>
              <a:t>AIO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0040535" y="6689771"/>
            <a:ext cx="10064115" cy="1680210"/>
          </a:xfrm>
          <a:custGeom>
            <a:avLst/>
            <a:gdLst/>
            <a:ahLst/>
            <a:cxnLst/>
            <a:rect l="l" t="t" r="r" b="b"/>
            <a:pathLst>
              <a:path w="10064115" h="1680209">
                <a:moveTo>
                  <a:pt x="0" y="1680000"/>
                </a:moveTo>
                <a:lnTo>
                  <a:pt x="10063563" y="1680000"/>
                </a:lnTo>
                <a:lnTo>
                  <a:pt x="10063563" y="0"/>
                </a:lnTo>
                <a:lnTo>
                  <a:pt x="0" y="0"/>
                </a:lnTo>
                <a:lnTo>
                  <a:pt x="0" y="1680000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1038288" y="6765483"/>
          <a:ext cx="8769349" cy="1041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1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1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1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0695920" y="6604944"/>
            <a:ext cx="283210" cy="1122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35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35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975129" y="7773439"/>
            <a:ext cx="15430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037728" y="7773439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7420620" y="7773439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9547724" y="7773439"/>
            <a:ext cx="54102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1200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033149" y="6822039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05"/>
              </a:lnSpc>
            </a:pPr>
            <a:r>
              <a:rPr sz="2000" spc="5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L="38100" algn="ctr">
              <a:lnSpc>
                <a:spcPct val="100000"/>
              </a:lnSpc>
              <a:spcBef>
                <a:spcPts val="70"/>
              </a:spcBef>
            </a:pPr>
            <a:r>
              <a:rPr sz="1850" spc="-5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067835" y="7773439"/>
            <a:ext cx="896619" cy="610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3990">
              <a:lnSpc>
                <a:spcPts val="2285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(s)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62" name="object 6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43832" y="7150203"/>
            <a:ext cx="8782595" cy="590464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9711118" y="7798184"/>
            <a:ext cx="584200" cy="351155"/>
          </a:xfrm>
          <a:custGeom>
            <a:avLst/>
            <a:gdLst/>
            <a:ahLst/>
            <a:cxnLst/>
            <a:rect l="l" t="t" r="r" b="b"/>
            <a:pathLst>
              <a:path w="584200" h="351154">
                <a:moveTo>
                  <a:pt x="583887" y="0"/>
                </a:moveTo>
                <a:lnTo>
                  <a:pt x="0" y="0"/>
                </a:lnTo>
                <a:lnTo>
                  <a:pt x="0" y="350576"/>
                </a:lnTo>
                <a:lnTo>
                  <a:pt x="583887" y="350576"/>
                </a:lnTo>
                <a:lnTo>
                  <a:pt x="583887" y="0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737368" y="7779686"/>
            <a:ext cx="54102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0" spc="-1364" baseline="-2777" dirty="0">
                <a:latin typeface="Times New Roman"/>
                <a:cs typeface="Times New Roman"/>
              </a:rPr>
              <a:t>1</a:t>
            </a:r>
            <a:r>
              <a:rPr sz="1900" spc="-35" dirty="0">
                <a:latin typeface="Times New Roman"/>
                <a:cs typeface="Times New Roman"/>
              </a:rPr>
              <a:t>1</a:t>
            </a:r>
            <a:r>
              <a:rPr sz="3000" spc="-1462" baseline="-2777" dirty="0">
                <a:latin typeface="Times New Roman"/>
                <a:cs typeface="Times New Roman"/>
              </a:rPr>
              <a:t>2</a:t>
            </a:r>
            <a:r>
              <a:rPr sz="1900" spc="-5" dirty="0">
                <a:latin typeface="Times New Roman"/>
                <a:cs typeface="Times New Roman"/>
              </a:rPr>
              <a:t>2</a:t>
            </a:r>
            <a:r>
              <a:rPr sz="1900" spc="-919" dirty="0">
                <a:latin typeface="Times New Roman"/>
                <a:cs typeface="Times New Roman"/>
              </a:rPr>
              <a:t>0</a:t>
            </a:r>
            <a:r>
              <a:rPr sz="3000" spc="-142" baseline="-2777" dirty="0">
                <a:latin typeface="Times New Roman"/>
                <a:cs typeface="Times New Roman"/>
              </a:rPr>
              <a:t>0</a:t>
            </a:r>
            <a:r>
              <a:rPr sz="1900" spc="-855" dirty="0">
                <a:latin typeface="Times New Roman"/>
                <a:cs typeface="Times New Roman"/>
              </a:rPr>
              <a:t>0</a:t>
            </a:r>
            <a:r>
              <a:rPr sz="3000" spc="15" baseline="-2777" dirty="0">
                <a:latin typeface="Times New Roman"/>
                <a:cs typeface="Times New Roman"/>
              </a:rPr>
              <a:t>0</a:t>
            </a:r>
            <a:endParaRPr sz="3000" baseline="-2777"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0948954" y="8669846"/>
            <a:ext cx="8938895" cy="1099820"/>
            <a:chOff x="10948954" y="8669846"/>
            <a:chExt cx="8938895" cy="1099820"/>
          </a:xfrm>
        </p:grpSpPr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8954" y="8669846"/>
              <a:ext cx="8938477" cy="109965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1011780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8812826" y="0"/>
                  </a:moveTo>
                  <a:lnTo>
                    <a:pt x="0" y="0"/>
                  </a:lnTo>
                  <a:lnTo>
                    <a:pt x="0" y="974001"/>
                  </a:lnTo>
                  <a:lnTo>
                    <a:pt x="8812826" y="974001"/>
                  </a:lnTo>
                  <a:lnTo>
                    <a:pt x="8812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011780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0" y="0"/>
                  </a:moveTo>
                  <a:lnTo>
                    <a:pt x="8812826" y="0"/>
                  </a:lnTo>
                  <a:lnTo>
                    <a:pt x="8812826" y="974001"/>
                  </a:lnTo>
                  <a:lnTo>
                    <a:pt x="0" y="97400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1011779" y="8711730"/>
            <a:ext cx="8813165" cy="9740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069" marR="63500">
              <a:lnSpc>
                <a:spcPts val="3390"/>
              </a:lnSpc>
              <a:spcBef>
                <a:spcPts val="535"/>
              </a:spcBef>
            </a:pPr>
            <a:r>
              <a:rPr sz="2850" b="1" spc="15" dirty="0">
                <a:latin typeface="Arial"/>
                <a:cs typeface="Arial"/>
              </a:rPr>
              <a:t>99</a:t>
            </a:r>
            <a:r>
              <a:rPr sz="2850" b="1" spc="22" baseline="20467" dirty="0">
                <a:latin typeface="Arial"/>
                <a:cs typeface="Arial"/>
              </a:rPr>
              <a:t>th </a:t>
            </a:r>
            <a:r>
              <a:rPr sz="2850" b="1" spc="-5" dirty="0">
                <a:latin typeface="Arial"/>
                <a:cs typeface="Arial"/>
              </a:rPr>
              <a:t>latency: </a:t>
            </a:r>
            <a:r>
              <a:rPr sz="2850" spc="20" dirty="0">
                <a:latin typeface="Arial"/>
                <a:cs typeface="Arial"/>
              </a:rPr>
              <a:t>after </a:t>
            </a:r>
            <a:r>
              <a:rPr sz="2850" spc="15" dirty="0">
                <a:latin typeface="Arial"/>
                <a:cs typeface="Arial"/>
              </a:rPr>
              <a:t>400s, </a:t>
            </a:r>
            <a:r>
              <a:rPr sz="2850" spc="-10" dirty="0">
                <a:latin typeface="Arial"/>
                <a:cs typeface="Arial"/>
              </a:rPr>
              <a:t>SILK </a:t>
            </a:r>
            <a:r>
              <a:rPr sz="2850" spc="45" dirty="0">
                <a:latin typeface="Arial"/>
                <a:cs typeface="Arial"/>
              </a:rPr>
              <a:t>preempts </a:t>
            </a:r>
            <a:r>
              <a:rPr sz="2850" spc="25" dirty="0">
                <a:latin typeface="Arial"/>
                <a:cs typeface="Arial"/>
              </a:rPr>
              <a:t>high </a:t>
            </a:r>
            <a:r>
              <a:rPr sz="2850" spc="-10" dirty="0">
                <a:latin typeface="Arial"/>
                <a:cs typeface="Arial"/>
              </a:rPr>
              <a:t>level  </a:t>
            </a:r>
            <a:r>
              <a:rPr sz="2850" spc="60" dirty="0">
                <a:latin typeface="Arial"/>
                <a:cs typeface="Arial"/>
              </a:rPr>
              <a:t>compactions, </a:t>
            </a:r>
            <a:r>
              <a:rPr sz="2850" spc="20" dirty="0">
                <a:latin typeface="Arial"/>
                <a:cs typeface="Arial"/>
              </a:rPr>
              <a:t>achieving </a:t>
            </a:r>
            <a:r>
              <a:rPr sz="2850" spc="-40" dirty="0">
                <a:latin typeface="Arial"/>
                <a:cs typeface="Arial"/>
              </a:rPr>
              <a:t>a </a:t>
            </a:r>
            <a:r>
              <a:rPr sz="2850" spc="20" dirty="0">
                <a:latin typeface="Arial"/>
                <a:cs typeface="Arial"/>
              </a:rPr>
              <a:t>tail </a:t>
            </a:r>
            <a:r>
              <a:rPr sz="2850" spc="30" dirty="0">
                <a:latin typeface="Arial"/>
                <a:cs typeface="Arial"/>
              </a:rPr>
              <a:t>latency </a:t>
            </a:r>
            <a:r>
              <a:rPr sz="2850" spc="40" dirty="0">
                <a:latin typeface="Arial"/>
                <a:cs typeface="Arial"/>
              </a:rPr>
              <a:t>between</a:t>
            </a:r>
            <a:r>
              <a:rPr sz="2850" spc="-45" dirty="0">
                <a:latin typeface="Arial"/>
                <a:cs typeface="Arial"/>
              </a:rPr>
              <a:t> </a:t>
            </a:r>
            <a:r>
              <a:rPr sz="2850" spc="60" dirty="0">
                <a:latin typeface="Arial"/>
                <a:cs typeface="Arial"/>
              </a:rPr>
              <a:t>1-2ms</a:t>
            </a:r>
            <a:endParaRPr sz="2850">
              <a:latin typeface="Arial"/>
              <a:cs typeface="Arial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30</a:t>
            </a:fld>
            <a:endParaRPr spc="1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8938260" cy="168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020"/>
              </a:lnSpc>
              <a:spcBef>
                <a:spcPts val="105"/>
              </a:spcBef>
            </a:pPr>
            <a:r>
              <a:rPr sz="7000" spc="-90" dirty="0"/>
              <a:t>Read-heavy</a:t>
            </a:r>
            <a:r>
              <a:rPr sz="7000" spc="-350" dirty="0"/>
              <a:t> </a:t>
            </a:r>
            <a:r>
              <a:rPr sz="7000" spc="-95" dirty="0"/>
              <a:t>workload</a:t>
            </a:r>
            <a:endParaRPr sz="7000"/>
          </a:p>
          <a:p>
            <a:pPr marL="12700">
              <a:lnSpc>
                <a:spcPts val="5020"/>
              </a:lnSpc>
            </a:pPr>
            <a:r>
              <a:rPr sz="4500" spc="190" dirty="0"/>
              <a:t>90% </a:t>
            </a:r>
            <a:r>
              <a:rPr sz="4500" spc="35" dirty="0"/>
              <a:t>read </a:t>
            </a:r>
            <a:r>
              <a:rPr sz="4500" spc="190" dirty="0"/>
              <a:t>10%</a:t>
            </a:r>
            <a:r>
              <a:rPr sz="4500" spc="-204" dirty="0"/>
              <a:t> </a:t>
            </a:r>
            <a:r>
              <a:rPr sz="4500" spc="60" dirty="0"/>
              <a:t>write</a:t>
            </a:r>
            <a:endParaRPr sz="4500"/>
          </a:p>
        </p:txBody>
      </p:sp>
      <p:sp>
        <p:nvSpPr>
          <p:cNvPr id="3" name="object 3"/>
          <p:cNvSpPr txBox="1"/>
          <p:nvPr/>
        </p:nvSpPr>
        <p:spPr>
          <a:xfrm>
            <a:off x="913995" y="3715781"/>
            <a:ext cx="304165" cy="8826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200" spc="-5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2200" spc="-5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247" y="3786918"/>
            <a:ext cx="582295" cy="1130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10"/>
              </a:lnSpc>
            </a:pPr>
            <a:r>
              <a:rPr sz="1850" spc="-5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85"/>
              </a:spcBef>
            </a:pPr>
            <a:r>
              <a:rPr sz="1800" spc="-5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59018" y="3893137"/>
            <a:ext cx="8736330" cy="887730"/>
            <a:chOff x="1259018" y="3893137"/>
            <a:chExt cx="8736330" cy="887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018" y="4002203"/>
              <a:ext cx="8735966" cy="7786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76481" y="3893137"/>
              <a:ext cx="1780539" cy="342900"/>
            </a:xfrm>
            <a:custGeom>
              <a:avLst/>
              <a:gdLst/>
              <a:ahLst/>
              <a:cxnLst/>
              <a:rect l="l" t="t" r="r" b="b"/>
              <a:pathLst>
                <a:path w="1780539" h="342900">
                  <a:moveTo>
                    <a:pt x="1780146" y="0"/>
                  </a:moveTo>
                  <a:lnTo>
                    <a:pt x="0" y="0"/>
                  </a:lnTo>
                  <a:lnTo>
                    <a:pt x="0" y="342571"/>
                  </a:lnTo>
                  <a:lnTo>
                    <a:pt x="1780146" y="342571"/>
                  </a:lnTo>
                  <a:lnTo>
                    <a:pt x="17801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53503" y="3788081"/>
          <a:ext cx="8722994" cy="1064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9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9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9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669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2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83210">
                        <a:lnSpc>
                          <a:spcPts val="2595"/>
                        </a:lnSpc>
                      </a:pPr>
                      <a:r>
                        <a:rPr sz="2450" dirty="0">
                          <a:latin typeface="Times New Roman"/>
                          <a:cs typeface="Times New Roman"/>
                        </a:rPr>
                        <a:t>RocksDB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89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051514" y="3788081"/>
          <a:ext cx="8721090" cy="1064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0710890" y="3628326"/>
            <a:ext cx="281940" cy="11372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255"/>
              </a:lnSpc>
              <a:spcBef>
                <a:spcPts val="114"/>
              </a:spcBef>
            </a:pPr>
            <a:r>
              <a:rPr sz="2000" spc="5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10"/>
              </a:lnSpc>
            </a:pPr>
            <a:r>
              <a:rPr sz="2000" spc="5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10"/>
              </a:lnSpc>
            </a:pPr>
            <a:r>
              <a:rPr sz="2000" spc="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ts val="2255"/>
              </a:lnSpc>
            </a:pPr>
            <a:r>
              <a:rPr sz="2000" spc="5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51643" y="3820317"/>
            <a:ext cx="598170" cy="8509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sz="200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60"/>
              </a:spcBef>
            </a:pPr>
            <a:r>
              <a:rPr sz="1850" spc="-5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7028" y="3922102"/>
            <a:ext cx="8735966" cy="89770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68574" y="5164106"/>
            <a:ext cx="305435" cy="88646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7712" y="5235587"/>
            <a:ext cx="585470" cy="11353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5192" y="5342255"/>
            <a:ext cx="8778240" cy="863600"/>
            <a:chOff x="1215192" y="5342255"/>
            <a:chExt cx="8778240" cy="86360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192" y="5451845"/>
              <a:ext cx="8777939" cy="7534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33701" y="5342255"/>
              <a:ext cx="1788795" cy="344805"/>
            </a:xfrm>
            <a:custGeom>
              <a:avLst/>
              <a:gdLst/>
              <a:ahLst/>
              <a:cxnLst/>
              <a:rect l="l" t="t" r="r" b="b"/>
              <a:pathLst>
                <a:path w="1788795" h="344804">
                  <a:moveTo>
                    <a:pt x="1788700" y="0"/>
                  </a:moveTo>
                  <a:lnTo>
                    <a:pt x="0" y="0"/>
                  </a:lnTo>
                  <a:lnTo>
                    <a:pt x="0" y="344217"/>
                  </a:lnTo>
                  <a:lnTo>
                    <a:pt x="1788700" y="344217"/>
                  </a:lnTo>
                  <a:lnTo>
                    <a:pt x="1788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209651" y="5236695"/>
          <a:ext cx="8766808" cy="1069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16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9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546100">
                        <a:lnSpc>
                          <a:spcPts val="2610"/>
                        </a:lnSpc>
                      </a:pPr>
                      <a:r>
                        <a:rPr sz="2450" spc="5" dirty="0">
                          <a:latin typeface="Times New Roman"/>
                          <a:cs typeface="Times New Roman"/>
                        </a:rPr>
                        <a:t>SILK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2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17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91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1030647" y="5236695"/>
          <a:ext cx="8764269" cy="106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4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4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2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0688455" y="5076233"/>
            <a:ext cx="283210" cy="11430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0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0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60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26035" y="5269146"/>
            <a:ext cx="600710" cy="8547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05"/>
              </a:lnSpc>
            </a:pPr>
            <a:r>
              <a:rPr sz="2000" spc="5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0"/>
              </a:spcBef>
            </a:pPr>
            <a:r>
              <a:rPr sz="1850" spc="-5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36189" y="5667666"/>
            <a:ext cx="8777939" cy="62239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86677" y="6681888"/>
            <a:ext cx="305435" cy="8642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64774" y="7792591"/>
            <a:ext cx="15430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27366" y="7792591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10263" y="7792591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78868" y="7833341"/>
            <a:ext cx="38671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5"/>
              </a:lnSpc>
            </a:pPr>
            <a:r>
              <a:rPr sz="2000" spc="10" dirty="0">
                <a:latin typeface="Times New Roman"/>
                <a:cs typeface="Times New Roman"/>
              </a:rPr>
              <a:t>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50068" y="7833341"/>
            <a:ext cx="12890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5"/>
              </a:lnSpc>
            </a:pPr>
            <a:r>
              <a:rPr sz="2000" spc="1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57478" y="7792591"/>
            <a:ext cx="858519" cy="5848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3990">
              <a:lnSpc>
                <a:spcPts val="222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1950" spc="-30" dirty="0">
                <a:latin typeface="Times New Roman"/>
                <a:cs typeface="Times New Roman"/>
              </a:rPr>
              <a:t>Time</a:t>
            </a:r>
            <a:r>
              <a:rPr sz="1950" spc="-7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(s)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5471" y="6742541"/>
            <a:ext cx="585470" cy="11360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</a:t>
            </a:r>
            <a:r>
              <a:rPr sz="1850" dirty="0">
                <a:latin typeface="Times New Roman"/>
                <a:cs typeface="Times New Roman"/>
              </a:rPr>
              <a:t>hroughput</a:t>
            </a:r>
            <a:endParaRPr sz="1850">
              <a:latin typeface="Times New Roman"/>
              <a:cs typeface="Times New Roman"/>
            </a:endParaRPr>
          </a:p>
          <a:p>
            <a:pPr marL="180340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233474" y="6849931"/>
            <a:ext cx="8782685" cy="838835"/>
            <a:chOff x="1233474" y="6849931"/>
            <a:chExt cx="8782685" cy="83883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474" y="6958235"/>
              <a:ext cx="8782595" cy="73024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52098" y="6849931"/>
              <a:ext cx="1790064" cy="335280"/>
            </a:xfrm>
            <a:custGeom>
              <a:avLst/>
              <a:gdLst/>
              <a:ahLst/>
              <a:cxnLst/>
              <a:rect l="l" t="t" r="r" b="b"/>
              <a:pathLst>
                <a:path w="1790064" h="335279">
                  <a:moveTo>
                    <a:pt x="1789648" y="0"/>
                  </a:moveTo>
                  <a:lnTo>
                    <a:pt x="0" y="0"/>
                  </a:lnTo>
                  <a:lnTo>
                    <a:pt x="0" y="335216"/>
                  </a:lnTo>
                  <a:lnTo>
                    <a:pt x="1789648" y="335216"/>
                  </a:lnTo>
                  <a:lnTo>
                    <a:pt x="1789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227930" y="6748683"/>
          <a:ext cx="8768714" cy="1041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9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1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1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13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284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539115">
                        <a:lnSpc>
                          <a:spcPts val="2540"/>
                        </a:lnSpc>
                      </a:pPr>
                      <a:r>
                        <a:rPr sz="2650" spc="-3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100" spc="-35" dirty="0">
                          <a:latin typeface="Times New Roman"/>
                          <a:cs typeface="Times New Roman"/>
                        </a:rPr>
                        <a:t>AIO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5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83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10040535" y="6689771"/>
            <a:ext cx="10064115" cy="1680210"/>
          </a:xfrm>
          <a:custGeom>
            <a:avLst/>
            <a:gdLst/>
            <a:ahLst/>
            <a:cxnLst/>
            <a:rect l="l" t="t" r="r" b="b"/>
            <a:pathLst>
              <a:path w="10064115" h="1680209">
                <a:moveTo>
                  <a:pt x="0" y="1680000"/>
                </a:moveTo>
                <a:lnTo>
                  <a:pt x="10063563" y="1680000"/>
                </a:lnTo>
                <a:lnTo>
                  <a:pt x="10063563" y="0"/>
                </a:lnTo>
                <a:lnTo>
                  <a:pt x="0" y="0"/>
                </a:lnTo>
                <a:lnTo>
                  <a:pt x="0" y="1680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1038288" y="6750383"/>
          <a:ext cx="8756649" cy="1057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1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1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8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48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3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10695920" y="6604944"/>
            <a:ext cx="283210" cy="1122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235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35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975129" y="7773439"/>
            <a:ext cx="15430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037728" y="7773439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420620" y="7773439"/>
            <a:ext cx="4121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547724" y="7773439"/>
            <a:ext cx="54102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1200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033149" y="6822039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05"/>
              </a:lnSpc>
            </a:pPr>
            <a:r>
              <a:rPr sz="2000" spc="5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L="38100" algn="ctr">
              <a:lnSpc>
                <a:spcPct val="100000"/>
              </a:lnSpc>
              <a:spcBef>
                <a:spcPts val="70"/>
              </a:spcBef>
            </a:pPr>
            <a:r>
              <a:rPr sz="1850" spc="-5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067835" y="7773439"/>
            <a:ext cx="896619" cy="610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3990">
              <a:lnSpc>
                <a:spcPts val="2285"/>
              </a:lnSpc>
              <a:spcBef>
                <a:spcPts val="125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(s)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43832" y="7150203"/>
            <a:ext cx="8782595" cy="590464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9700648" y="7808655"/>
            <a:ext cx="584200" cy="330200"/>
          </a:xfrm>
          <a:custGeom>
            <a:avLst/>
            <a:gdLst/>
            <a:ahLst/>
            <a:cxnLst/>
            <a:rect l="l" t="t" r="r" b="b"/>
            <a:pathLst>
              <a:path w="584200" h="330200">
                <a:moveTo>
                  <a:pt x="583887" y="0"/>
                </a:moveTo>
                <a:lnTo>
                  <a:pt x="0" y="0"/>
                </a:lnTo>
                <a:lnTo>
                  <a:pt x="0" y="329634"/>
                </a:lnTo>
                <a:lnTo>
                  <a:pt x="583887" y="329634"/>
                </a:lnTo>
                <a:lnTo>
                  <a:pt x="583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739062" y="7806926"/>
            <a:ext cx="507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Times New Roman"/>
                <a:cs typeface="Times New Roman"/>
              </a:rPr>
              <a:t>1200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0" y="9038259"/>
            <a:ext cx="20104100" cy="1047115"/>
          </a:xfrm>
          <a:custGeom>
            <a:avLst/>
            <a:gdLst/>
            <a:ahLst/>
            <a:cxnLst/>
            <a:rect l="l" t="t" r="r" b="b"/>
            <a:pathLst>
              <a:path w="20104100" h="1047115">
                <a:moveTo>
                  <a:pt x="0" y="0"/>
                </a:moveTo>
                <a:lnTo>
                  <a:pt x="0" y="1046568"/>
                </a:lnTo>
                <a:lnTo>
                  <a:pt x="20104099" y="1046568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26824" y="9223461"/>
            <a:ext cx="198507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0" dirty="0">
                <a:solidFill>
                  <a:srgbClr val="FFFFFF"/>
                </a:solidFill>
                <a:latin typeface="Arial"/>
                <a:cs typeface="Arial"/>
              </a:rPr>
              <a:t>Sustained </a:t>
            </a:r>
            <a:r>
              <a:rPr sz="4100" b="1" spc="5" dirty="0">
                <a:solidFill>
                  <a:srgbClr val="FFFFFF"/>
                </a:solidFill>
                <a:latin typeface="Arial"/>
                <a:cs typeface="Arial"/>
              </a:rPr>
              <a:t>tail latency </a:t>
            </a:r>
            <a:r>
              <a:rPr sz="4100" b="1" spc="10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4100" b="1" spc="-15" dirty="0">
                <a:solidFill>
                  <a:srgbClr val="FFFFFF"/>
                </a:solidFill>
                <a:latin typeface="Arial"/>
                <a:cs typeface="Arial"/>
              </a:rPr>
              <a:t>higher </a:t>
            </a:r>
            <a:r>
              <a:rPr sz="4100" b="1" spc="10" dirty="0">
                <a:solidFill>
                  <a:srgbClr val="FFFFFF"/>
                </a:solidFill>
                <a:latin typeface="Arial"/>
                <a:cs typeface="Arial"/>
              </a:rPr>
              <a:t>than </a:t>
            </a:r>
            <a:r>
              <a:rPr sz="4100" b="1" spc="-5" dirty="0">
                <a:solidFill>
                  <a:srgbClr val="FFFFFF"/>
                </a:solidFill>
                <a:latin typeface="Arial"/>
                <a:cs typeface="Arial"/>
              </a:rPr>
              <a:t>SILK, </a:t>
            </a:r>
            <a:r>
              <a:rPr sz="4100" b="1" spc="10" dirty="0">
                <a:solidFill>
                  <a:srgbClr val="FFFFFF"/>
                </a:solidFill>
                <a:latin typeface="Arial"/>
                <a:cs typeface="Arial"/>
              </a:rPr>
              <a:t>due </a:t>
            </a:r>
            <a:r>
              <a:rPr sz="4100" b="1" spc="5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100" b="1" spc="10" dirty="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sz="4100" b="1" spc="15" dirty="0">
                <a:solidFill>
                  <a:srgbClr val="FFFFFF"/>
                </a:solidFill>
                <a:latin typeface="Arial"/>
                <a:cs typeface="Arial"/>
              </a:rPr>
              <a:t>preempting</a:t>
            </a:r>
            <a:r>
              <a:rPr sz="410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b="1" spc="20" dirty="0">
                <a:solidFill>
                  <a:srgbClr val="FFFFFF"/>
                </a:solidFill>
                <a:latin typeface="Arial"/>
                <a:cs typeface="Arial"/>
              </a:rPr>
              <a:t>compactions</a:t>
            </a:r>
            <a:endParaRPr sz="41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31</a:t>
            </a:fld>
            <a:endParaRPr spc="1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8949055" cy="168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020"/>
              </a:lnSpc>
              <a:spcBef>
                <a:spcPts val="105"/>
              </a:spcBef>
            </a:pPr>
            <a:r>
              <a:rPr sz="7000" spc="-120" dirty="0"/>
              <a:t>Write-heavy</a:t>
            </a:r>
            <a:r>
              <a:rPr sz="7000" spc="-310" dirty="0"/>
              <a:t> </a:t>
            </a:r>
            <a:r>
              <a:rPr sz="7000" spc="-80" dirty="0"/>
              <a:t>workload</a:t>
            </a:r>
            <a:endParaRPr sz="7000"/>
          </a:p>
          <a:p>
            <a:pPr marL="12700">
              <a:lnSpc>
                <a:spcPts val="5020"/>
              </a:lnSpc>
            </a:pPr>
            <a:r>
              <a:rPr sz="4500" spc="190" dirty="0"/>
              <a:t>10% </a:t>
            </a:r>
            <a:r>
              <a:rPr sz="4500" spc="35" dirty="0"/>
              <a:t>read </a:t>
            </a:r>
            <a:r>
              <a:rPr sz="4500" spc="190" dirty="0"/>
              <a:t>90%</a:t>
            </a:r>
            <a:r>
              <a:rPr sz="4500" spc="-204" dirty="0"/>
              <a:t> </a:t>
            </a:r>
            <a:r>
              <a:rPr sz="4500" spc="60" dirty="0"/>
              <a:t>write</a:t>
            </a:r>
            <a:endParaRPr sz="4500"/>
          </a:p>
        </p:txBody>
      </p:sp>
      <p:grpSp>
        <p:nvGrpSpPr>
          <p:cNvPr id="3" name="object 3"/>
          <p:cNvGrpSpPr/>
          <p:nvPr/>
        </p:nvGrpSpPr>
        <p:grpSpPr>
          <a:xfrm>
            <a:off x="1228364" y="3783734"/>
            <a:ext cx="8796020" cy="1088390"/>
            <a:chOff x="1228364" y="3783734"/>
            <a:chExt cx="8796020" cy="1088390"/>
          </a:xfrm>
        </p:grpSpPr>
        <p:sp>
          <p:nvSpPr>
            <p:cNvPr id="4" name="object 4"/>
            <p:cNvSpPr/>
            <p:nvPr/>
          </p:nvSpPr>
          <p:spPr>
            <a:xfrm>
              <a:off x="1236937" y="4438900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778854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6937" y="4438900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4089" y="0"/>
                  </a:lnTo>
                </a:path>
                <a:path w="8778875">
                  <a:moveTo>
                    <a:pt x="8778854" y="0"/>
                  </a:moveTo>
                  <a:lnTo>
                    <a:pt x="8694764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6937" y="4007800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30">
                  <a:moveTo>
                    <a:pt x="0" y="0"/>
                  </a:moveTo>
                  <a:lnTo>
                    <a:pt x="214148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36937" y="4007800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5">
                  <a:moveTo>
                    <a:pt x="0" y="0"/>
                  </a:moveTo>
                  <a:lnTo>
                    <a:pt x="84089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0637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0637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987101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42644" y="4007800"/>
              <a:ext cx="6773545" cy="0"/>
            </a:xfrm>
            <a:custGeom>
              <a:avLst/>
              <a:gdLst/>
              <a:ahLst/>
              <a:cxnLst/>
              <a:rect l="l" t="t" r="r" b="b"/>
              <a:pathLst>
                <a:path w="6773545">
                  <a:moveTo>
                    <a:pt x="0" y="0"/>
                  </a:moveTo>
                  <a:lnTo>
                    <a:pt x="6773146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31701" y="4007800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84089" y="0"/>
                  </a:moveTo>
                  <a:lnTo>
                    <a:pt x="0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34369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34369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987101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28214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28214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987101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21946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21946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987101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15791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36937" y="3792307"/>
              <a:ext cx="8778875" cy="1071245"/>
            </a:xfrm>
            <a:custGeom>
              <a:avLst/>
              <a:gdLst/>
              <a:ahLst/>
              <a:cxnLst/>
              <a:rect l="l" t="t" r="r" b="b"/>
              <a:pathLst>
                <a:path w="8778875" h="1071245">
                  <a:moveTo>
                    <a:pt x="8778854" y="1071190"/>
                  </a:moveTo>
                  <a:lnTo>
                    <a:pt x="8778854" y="987101"/>
                  </a:lnTo>
                </a:path>
                <a:path w="8778875" h="1071245">
                  <a:moveTo>
                    <a:pt x="8778854" y="0"/>
                  </a:moveTo>
                  <a:lnTo>
                    <a:pt x="8778854" y="84089"/>
                  </a:lnTo>
                </a:path>
                <a:path w="8778875" h="1071245">
                  <a:moveTo>
                    <a:pt x="0" y="0"/>
                  </a:moveTo>
                  <a:lnTo>
                    <a:pt x="8778854" y="0"/>
                  </a:lnTo>
                  <a:lnTo>
                    <a:pt x="8778854" y="1071190"/>
                  </a:lnTo>
                  <a:lnTo>
                    <a:pt x="0" y="1071190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228" y="3783898"/>
              <a:ext cx="8791972" cy="9521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36937" y="3792307"/>
              <a:ext cx="8778875" cy="1071245"/>
            </a:xfrm>
            <a:custGeom>
              <a:avLst/>
              <a:gdLst/>
              <a:ahLst/>
              <a:cxnLst/>
              <a:rect l="l" t="t" r="r" b="b"/>
              <a:pathLst>
                <a:path w="8778875" h="1071245">
                  <a:moveTo>
                    <a:pt x="0" y="0"/>
                  </a:moveTo>
                  <a:lnTo>
                    <a:pt x="8778854" y="0"/>
                  </a:lnTo>
                  <a:lnTo>
                    <a:pt x="8778854" y="1071190"/>
                  </a:lnTo>
                  <a:lnTo>
                    <a:pt x="0" y="1071190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1085" y="3889626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1791559" y="0"/>
                  </a:moveTo>
                  <a:lnTo>
                    <a:pt x="0" y="0"/>
                  </a:lnTo>
                  <a:lnTo>
                    <a:pt x="0" y="344767"/>
                  </a:lnTo>
                  <a:lnTo>
                    <a:pt x="1791559" y="344767"/>
                  </a:lnTo>
                  <a:lnTo>
                    <a:pt x="1791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1085" y="3889626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0" y="0"/>
                  </a:moveTo>
                  <a:lnTo>
                    <a:pt x="1791559" y="0"/>
                  </a:lnTo>
                  <a:lnTo>
                    <a:pt x="1791559" y="344767"/>
                  </a:lnTo>
                  <a:lnTo>
                    <a:pt x="0" y="344767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85075" y="3711213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3173" y="3782808"/>
            <a:ext cx="586105" cy="11372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200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1085" y="3889626"/>
            <a:ext cx="1791970" cy="344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15">
              <a:lnSpc>
                <a:spcPts val="2650"/>
              </a:lnSpc>
            </a:pPr>
            <a:r>
              <a:rPr sz="2450" spc="10" dirty="0">
                <a:latin typeface="Times New Roman"/>
                <a:cs typeface="Times New Roman"/>
              </a:rPr>
              <a:t>RocksDB</a:t>
            </a:r>
            <a:endParaRPr sz="24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028636" y="3783898"/>
            <a:ext cx="8816340" cy="1377315"/>
            <a:chOff x="11028636" y="3783898"/>
            <a:chExt cx="8816340" cy="1377315"/>
          </a:xfrm>
        </p:grpSpPr>
        <p:sp>
          <p:nvSpPr>
            <p:cNvPr id="28" name="object 28"/>
            <p:cNvSpPr/>
            <p:nvPr/>
          </p:nvSpPr>
          <p:spPr>
            <a:xfrm>
              <a:off x="11037045" y="4601810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778854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037045" y="4601810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70635" y="0"/>
                  </a:lnTo>
                </a:path>
                <a:path w="8778875">
                  <a:moveTo>
                    <a:pt x="8778854" y="0"/>
                  </a:moveTo>
                  <a:lnTo>
                    <a:pt x="8708219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037045" y="4331938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778854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037045" y="4331938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70635" y="0"/>
                  </a:lnTo>
                </a:path>
                <a:path w="8778875">
                  <a:moveTo>
                    <a:pt x="8778854" y="0"/>
                  </a:moveTo>
                  <a:lnTo>
                    <a:pt x="8708219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037045" y="4062179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778854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037045" y="4062179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70635" y="0"/>
                  </a:lnTo>
                </a:path>
                <a:path w="8778875">
                  <a:moveTo>
                    <a:pt x="8778854" y="0"/>
                  </a:moveTo>
                  <a:lnTo>
                    <a:pt x="8708219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037045" y="3792307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778854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037045" y="3792307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70635" y="0"/>
                  </a:lnTo>
                </a:path>
                <a:path w="8778875">
                  <a:moveTo>
                    <a:pt x="8778854" y="0"/>
                  </a:moveTo>
                  <a:lnTo>
                    <a:pt x="8708219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040745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040745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1000555"/>
                  </a:lnTo>
                </a:path>
                <a:path h="1071245">
                  <a:moveTo>
                    <a:pt x="0" y="0"/>
                  </a:moveTo>
                  <a:lnTo>
                    <a:pt x="0" y="70635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234478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234478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1000555"/>
                  </a:lnTo>
                </a:path>
                <a:path h="1071245">
                  <a:moveTo>
                    <a:pt x="0" y="0"/>
                  </a:moveTo>
                  <a:lnTo>
                    <a:pt x="0" y="70635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428323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428323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1000555"/>
                  </a:lnTo>
                </a:path>
                <a:path h="1071245">
                  <a:moveTo>
                    <a:pt x="0" y="0"/>
                  </a:moveTo>
                  <a:lnTo>
                    <a:pt x="0" y="70635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622055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622055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1000555"/>
                  </a:lnTo>
                </a:path>
                <a:path h="1071245">
                  <a:moveTo>
                    <a:pt x="0" y="0"/>
                  </a:moveTo>
                  <a:lnTo>
                    <a:pt x="0" y="70635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9815900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815900" y="3792307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90"/>
                  </a:moveTo>
                  <a:lnTo>
                    <a:pt x="0" y="1000555"/>
                  </a:lnTo>
                </a:path>
                <a:path h="1071245">
                  <a:moveTo>
                    <a:pt x="0" y="0"/>
                  </a:moveTo>
                  <a:lnTo>
                    <a:pt x="0" y="70635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8636" y="3783898"/>
              <a:ext cx="8795672" cy="108800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1037045" y="3792307"/>
              <a:ext cx="8778875" cy="1071245"/>
            </a:xfrm>
            <a:custGeom>
              <a:avLst/>
              <a:gdLst/>
              <a:ahLst/>
              <a:cxnLst/>
              <a:rect l="l" t="t" r="r" b="b"/>
              <a:pathLst>
                <a:path w="8778875" h="1071245">
                  <a:moveTo>
                    <a:pt x="0" y="0"/>
                  </a:moveTo>
                  <a:lnTo>
                    <a:pt x="8778854" y="0"/>
                  </a:lnTo>
                  <a:lnTo>
                    <a:pt x="8778854" y="1071190"/>
                  </a:lnTo>
                  <a:lnTo>
                    <a:pt x="0" y="1071190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631791" y="3797026"/>
              <a:ext cx="8183880" cy="1045210"/>
            </a:xfrm>
            <a:custGeom>
              <a:avLst/>
              <a:gdLst/>
              <a:ahLst/>
              <a:cxnLst/>
              <a:rect l="l" t="t" r="r" b="b"/>
              <a:pathLst>
                <a:path w="8183880" h="1045210">
                  <a:moveTo>
                    <a:pt x="89471" y="376948"/>
                  </a:moveTo>
                  <a:lnTo>
                    <a:pt x="0" y="376948"/>
                  </a:lnTo>
                  <a:lnTo>
                    <a:pt x="0" y="898309"/>
                  </a:lnTo>
                  <a:lnTo>
                    <a:pt x="89471" y="898309"/>
                  </a:lnTo>
                  <a:lnTo>
                    <a:pt x="89471" y="376948"/>
                  </a:lnTo>
                  <a:close/>
                </a:path>
                <a:path w="8183880" h="1045210">
                  <a:moveTo>
                    <a:pt x="707250" y="0"/>
                  </a:moveTo>
                  <a:lnTo>
                    <a:pt x="209410" y="0"/>
                  </a:lnTo>
                  <a:lnTo>
                    <a:pt x="209410" y="919251"/>
                  </a:lnTo>
                  <a:lnTo>
                    <a:pt x="707250" y="919251"/>
                  </a:lnTo>
                  <a:lnTo>
                    <a:pt x="707250" y="0"/>
                  </a:lnTo>
                  <a:close/>
                </a:path>
                <a:path w="8183880" h="1045210">
                  <a:moveTo>
                    <a:pt x="1398333" y="314121"/>
                  </a:moveTo>
                  <a:lnTo>
                    <a:pt x="942378" y="314121"/>
                  </a:lnTo>
                  <a:lnTo>
                    <a:pt x="942378" y="1003020"/>
                  </a:lnTo>
                  <a:lnTo>
                    <a:pt x="1398333" y="1003020"/>
                  </a:lnTo>
                  <a:lnTo>
                    <a:pt x="1398333" y="314121"/>
                  </a:lnTo>
                  <a:close/>
                </a:path>
                <a:path w="8183880" h="1045210">
                  <a:moveTo>
                    <a:pt x="2005647" y="0"/>
                  </a:moveTo>
                  <a:lnTo>
                    <a:pt x="1622983" y="0"/>
                  </a:lnTo>
                  <a:lnTo>
                    <a:pt x="1622983" y="1013485"/>
                  </a:lnTo>
                  <a:lnTo>
                    <a:pt x="2005647" y="1013485"/>
                  </a:lnTo>
                  <a:lnTo>
                    <a:pt x="2005647" y="0"/>
                  </a:lnTo>
                  <a:close/>
                </a:path>
                <a:path w="8183880" h="1045210">
                  <a:moveTo>
                    <a:pt x="2445423" y="303657"/>
                  </a:moveTo>
                  <a:lnTo>
                    <a:pt x="2188413" y="303657"/>
                  </a:lnTo>
                  <a:lnTo>
                    <a:pt x="2188413" y="1003020"/>
                  </a:lnTo>
                  <a:lnTo>
                    <a:pt x="2445423" y="1003020"/>
                  </a:lnTo>
                  <a:lnTo>
                    <a:pt x="2445423" y="303657"/>
                  </a:lnTo>
                  <a:close/>
                </a:path>
                <a:path w="8183880" h="1045210">
                  <a:moveTo>
                    <a:pt x="2633891" y="607301"/>
                  </a:moveTo>
                  <a:lnTo>
                    <a:pt x="2502535" y="607301"/>
                  </a:lnTo>
                  <a:lnTo>
                    <a:pt x="2502535" y="992543"/>
                  </a:lnTo>
                  <a:lnTo>
                    <a:pt x="2633891" y="992543"/>
                  </a:lnTo>
                  <a:lnTo>
                    <a:pt x="2633891" y="607301"/>
                  </a:lnTo>
                  <a:close/>
                </a:path>
                <a:path w="8183880" h="1045210">
                  <a:moveTo>
                    <a:pt x="2979432" y="198945"/>
                  </a:moveTo>
                  <a:lnTo>
                    <a:pt x="2722422" y="198945"/>
                  </a:lnTo>
                  <a:lnTo>
                    <a:pt x="2722422" y="992543"/>
                  </a:lnTo>
                  <a:lnTo>
                    <a:pt x="2979432" y="992543"/>
                  </a:lnTo>
                  <a:lnTo>
                    <a:pt x="2979432" y="198945"/>
                  </a:lnTo>
                  <a:close/>
                </a:path>
                <a:path w="8183880" h="1045210">
                  <a:moveTo>
                    <a:pt x="3251682" y="460717"/>
                  </a:moveTo>
                  <a:lnTo>
                    <a:pt x="3078442" y="460717"/>
                  </a:lnTo>
                  <a:lnTo>
                    <a:pt x="3078442" y="1003020"/>
                  </a:lnTo>
                  <a:lnTo>
                    <a:pt x="3251682" y="1003020"/>
                  </a:lnTo>
                  <a:lnTo>
                    <a:pt x="3251682" y="460717"/>
                  </a:lnTo>
                  <a:close/>
                </a:path>
                <a:path w="8183880" h="1045210">
                  <a:moveTo>
                    <a:pt x="3775227" y="209410"/>
                  </a:moveTo>
                  <a:lnTo>
                    <a:pt x="3319272" y="209410"/>
                  </a:lnTo>
                  <a:lnTo>
                    <a:pt x="3319272" y="1003020"/>
                  </a:lnTo>
                  <a:lnTo>
                    <a:pt x="3775227" y="1003020"/>
                  </a:lnTo>
                  <a:lnTo>
                    <a:pt x="3775227" y="209410"/>
                  </a:lnTo>
                  <a:close/>
                </a:path>
                <a:path w="8183880" h="1045210">
                  <a:moveTo>
                    <a:pt x="4316857" y="415861"/>
                  </a:moveTo>
                  <a:lnTo>
                    <a:pt x="3842816" y="415861"/>
                  </a:lnTo>
                  <a:lnTo>
                    <a:pt x="3842816" y="1003020"/>
                  </a:lnTo>
                  <a:lnTo>
                    <a:pt x="4316857" y="1003020"/>
                  </a:lnTo>
                  <a:lnTo>
                    <a:pt x="4316857" y="415861"/>
                  </a:lnTo>
                  <a:close/>
                </a:path>
                <a:path w="8183880" h="1045210">
                  <a:moveTo>
                    <a:pt x="4571009" y="198945"/>
                  </a:moveTo>
                  <a:lnTo>
                    <a:pt x="4408233" y="198945"/>
                  </a:lnTo>
                  <a:lnTo>
                    <a:pt x="4408233" y="1013485"/>
                  </a:lnTo>
                  <a:lnTo>
                    <a:pt x="4571009" y="1013485"/>
                  </a:lnTo>
                  <a:lnTo>
                    <a:pt x="4571009" y="198945"/>
                  </a:lnTo>
                  <a:close/>
                </a:path>
                <a:path w="8183880" h="1045210">
                  <a:moveTo>
                    <a:pt x="4822304" y="408355"/>
                  </a:moveTo>
                  <a:lnTo>
                    <a:pt x="4690948" y="408355"/>
                  </a:lnTo>
                  <a:lnTo>
                    <a:pt x="4690948" y="1023962"/>
                  </a:lnTo>
                  <a:lnTo>
                    <a:pt x="4822304" y="1023962"/>
                  </a:lnTo>
                  <a:lnTo>
                    <a:pt x="4822304" y="408355"/>
                  </a:lnTo>
                  <a:close/>
                </a:path>
                <a:path w="8183880" h="1045210">
                  <a:moveTo>
                    <a:pt x="5115496" y="251294"/>
                  </a:moveTo>
                  <a:lnTo>
                    <a:pt x="4858486" y="251294"/>
                  </a:lnTo>
                  <a:lnTo>
                    <a:pt x="4858486" y="982078"/>
                  </a:lnTo>
                  <a:lnTo>
                    <a:pt x="5115496" y="982078"/>
                  </a:lnTo>
                  <a:lnTo>
                    <a:pt x="5115496" y="251294"/>
                  </a:lnTo>
                  <a:close/>
                </a:path>
                <a:path w="8183880" h="1045210">
                  <a:moveTo>
                    <a:pt x="5398211" y="408355"/>
                  </a:moveTo>
                  <a:lnTo>
                    <a:pt x="5214493" y="408355"/>
                  </a:lnTo>
                  <a:lnTo>
                    <a:pt x="5214493" y="1013485"/>
                  </a:lnTo>
                  <a:lnTo>
                    <a:pt x="5398211" y="1013485"/>
                  </a:lnTo>
                  <a:lnTo>
                    <a:pt x="5398211" y="408355"/>
                  </a:lnTo>
                  <a:close/>
                </a:path>
                <a:path w="8183880" h="1045210">
                  <a:moveTo>
                    <a:pt x="5534330" y="628243"/>
                  </a:moveTo>
                  <a:lnTo>
                    <a:pt x="5465800" y="628243"/>
                  </a:lnTo>
                  <a:lnTo>
                    <a:pt x="5465800" y="1003020"/>
                  </a:lnTo>
                  <a:lnTo>
                    <a:pt x="5534330" y="1003020"/>
                  </a:lnTo>
                  <a:lnTo>
                    <a:pt x="5534330" y="628243"/>
                  </a:lnTo>
                  <a:close/>
                </a:path>
                <a:path w="8183880" h="1045210">
                  <a:moveTo>
                    <a:pt x="5670448" y="586359"/>
                  </a:moveTo>
                  <a:lnTo>
                    <a:pt x="5570512" y="586359"/>
                  </a:lnTo>
                  <a:lnTo>
                    <a:pt x="5570512" y="1044905"/>
                  </a:lnTo>
                  <a:lnTo>
                    <a:pt x="5670448" y="1044905"/>
                  </a:lnTo>
                  <a:lnTo>
                    <a:pt x="5670448" y="586359"/>
                  </a:lnTo>
                  <a:close/>
                </a:path>
                <a:path w="8183880" h="1045210">
                  <a:moveTo>
                    <a:pt x="5911278" y="523544"/>
                  </a:moveTo>
                  <a:lnTo>
                    <a:pt x="5779922" y="523544"/>
                  </a:lnTo>
                  <a:lnTo>
                    <a:pt x="5779922" y="1023962"/>
                  </a:lnTo>
                  <a:lnTo>
                    <a:pt x="5911278" y="1023962"/>
                  </a:lnTo>
                  <a:lnTo>
                    <a:pt x="5911278" y="523544"/>
                  </a:lnTo>
                  <a:close/>
                </a:path>
                <a:path w="8183880" h="1045210">
                  <a:moveTo>
                    <a:pt x="6193993" y="774839"/>
                  </a:moveTo>
                  <a:lnTo>
                    <a:pt x="5999810" y="774839"/>
                  </a:lnTo>
                  <a:lnTo>
                    <a:pt x="5999810" y="1044905"/>
                  </a:lnTo>
                  <a:lnTo>
                    <a:pt x="6193993" y="1044905"/>
                  </a:lnTo>
                  <a:lnTo>
                    <a:pt x="6193993" y="774839"/>
                  </a:lnTo>
                  <a:close/>
                </a:path>
                <a:path w="8183880" h="1045210">
                  <a:moveTo>
                    <a:pt x="6361531" y="293179"/>
                  </a:moveTo>
                  <a:lnTo>
                    <a:pt x="6293002" y="293179"/>
                  </a:lnTo>
                  <a:lnTo>
                    <a:pt x="6293002" y="1013485"/>
                  </a:lnTo>
                  <a:lnTo>
                    <a:pt x="6361531" y="1013485"/>
                  </a:lnTo>
                  <a:lnTo>
                    <a:pt x="6361531" y="293179"/>
                  </a:lnTo>
                  <a:close/>
                </a:path>
                <a:path w="8183880" h="1045210">
                  <a:moveTo>
                    <a:pt x="6560477" y="659663"/>
                  </a:moveTo>
                  <a:lnTo>
                    <a:pt x="6491948" y="659663"/>
                  </a:lnTo>
                  <a:lnTo>
                    <a:pt x="6491948" y="1034427"/>
                  </a:lnTo>
                  <a:lnTo>
                    <a:pt x="6560477" y="1034427"/>
                  </a:lnTo>
                  <a:lnTo>
                    <a:pt x="6560477" y="659663"/>
                  </a:lnTo>
                  <a:close/>
                </a:path>
                <a:path w="8183880" h="1045210">
                  <a:moveTo>
                    <a:pt x="6748958" y="649185"/>
                  </a:moveTo>
                  <a:lnTo>
                    <a:pt x="6638531" y="649185"/>
                  </a:lnTo>
                  <a:lnTo>
                    <a:pt x="6638531" y="1023962"/>
                  </a:lnTo>
                  <a:lnTo>
                    <a:pt x="6748958" y="1023962"/>
                  </a:lnTo>
                  <a:lnTo>
                    <a:pt x="6748958" y="649185"/>
                  </a:lnTo>
                  <a:close/>
                </a:path>
                <a:path w="8183880" h="1045210">
                  <a:moveTo>
                    <a:pt x="6947903" y="408355"/>
                  </a:moveTo>
                  <a:lnTo>
                    <a:pt x="6837489" y="408355"/>
                  </a:lnTo>
                  <a:lnTo>
                    <a:pt x="6837489" y="1013485"/>
                  </a:lnTo>
                  <a:lnTo>
                    <a:pt x="6947903" y="1013485"/>
                  </a:lnTo>
                  <a:lnTo>
                    <a:pt x="6947903" y="408355"/>
                  </a:lnTo>
                  <a:close/>
                </a:path>
                <a:path w="8183880" h="1045210">
                  <a:moveTo>
                    <a:pt x="7303910" y="523544"/>
                  </a:moveTo>
                  <a:lnTo>
                    <a:pt x="7046900" y="523544"/>
                  </a:lnTo>
                  <a:lnTo>
                    <a:pt x="7046900" y="1023962"/>
                  </a:lnTo>
                  <a:lnTo>
                    <a:pt x="7303910" y="1023962"/>
                  </a:lnTo>
                  <a:lnTo>
                    <a:pt x="7303910" y="523544"/>
                  </a:lnTo>
                  <a:close/>
                </a:path>
                <a:path w="8183880" h="1045210">
                  <a:moveTo>
                    <a:pt x="7460970" y="502602"/>
                  </a:moveTo>
                  <a:lnTo>
                    <a:pt x="7371499" y="502602"/>
                  </a:lnTo>
                  <a:lnTo>
                    <a:pt x="7371499" y="1023962"/>
                  </a:lnTo>
                  <a:lnTo>
                    <a:pt x="7460970" y="1023962"/>
                  </a:lnTo>
                  <a:lnTo>
                    <a:pt x="7460970" y="502602"/>
                  </a:lnTo>
                  <a:close/>
                </a:path>
                <a:path w="8183880" h="1045210">
                  <a:moveTo>
                    <a:pt x="7837919" y="209410"/>
                  </a:moveTo>
                  <a:lnTo>
                    <a:pt x="7549502" y="209410"/>
                  </a:lnTo>
                  <a:lnTo>
                    <a:pt x="7549502" y="1023962"/>
                  </a:lnTo>
                  <a:lnTo>
                    <a:pt x="7837919" y="1023962"/>
                  </a:lnTo>
                  <a:lnTo>
                    <a:pt x="7837919" y="209410"/>
                  </a:lnTo>
                  <a:close/>
                </a:path>
                <a:path w="8183880" h="1045210">
                  <a:moveTo>
                    <a:pt x="8183461" y="439775"/>
                  </a:moveTo>
                  <a:lnTo>
                    <a:pt x="8104467" y="439775"/>
                  </a:lnTo>
                  <a:lnTo>
                    <a:pt x="8104467" y="1013485"/>
                  </a:lnTo>
                  <a:lnTo>
                    <a:pt x="8183461" y="1013485"/>
                  </a:lnTo>
                  <a:lnTo>
                    <a:pt x="8183461" y="439775"/>
                  </a:lnTo>
                  <a:close/>
                </a:path>
              </a:pathLst>
            </a:custGeom>
            <a:solidFill>
              <a:srgbClr val="EE220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676534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607426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090134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021026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802155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733047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3446114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377006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948716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879609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4200018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4130910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482731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4413624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796858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727750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179045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109938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711637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5642529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121425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6052317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6388433" y="4964337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6319325" y="484182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6626404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6557297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6938154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6869046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2758" y="4839793"/>
              <a:ext cx="258630" cy="31932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7473971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7404862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7728706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659598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7959065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7889958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8158012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8088905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8325547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8256439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8524494" y="4964337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8455385" y="484182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8807207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8738099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9052802" y="4964337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8983694" y="484182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325516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9256408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9775765" y="4962302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81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9706656" y="4839793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69107" y="0"/>
                  </a:moveTo>
                  <a:lnTo>
                    <a:pt x="0" y="138215"/>
                  </a:lnTo>
                  <a:lnTo>
                    <a:pt x="138215" y="138215"/>
                  </a:lnTo>
                  <a:lnTo>
                    <a:pt x="69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0684064" y="3623199"/>
            <a:ext cx="283845" cy="1144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5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1605">
              <a:lnSpc>
                <a:spcPts val="2260"/>
              </a:lnSpc>
            </a:pPr>
            <a:r>
              <a:rPr sz="2000" spc="15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020587" y="3816420"/>
            <a:ext cx="601980" cy="855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1227823" y="5272771"/>
            <a:ext cx="8796020" cy="1088390"/>
            <a:chOff x="1227823" y="5272771"/>
            <a:chExt cx="8796020" cy="1088390"/>
          </a:xfrm>
        </p:grpSpPr>
        <p:sp>
          <p:nvSpPr>
            <p:cNvPr id="101" name="object 101"/>
            <p:cNvSpPr/>
            <p:nvPr/>
          </p:nvSpPr>
          <p:spPr>
            <a:xfrm>
              <a:off x="1236232" y="5927771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778813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236232" y="5927771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4089" y="0"/>
                  </a:lnTo>
                </a:path>
                <a:path w="8778875">
                  <a:moveTo>
                    <a:pt x="8778813" y="0"/>
                  </a:moveTo>
                  <a:lnTo>
                    <a:pt x="8694724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36232" y="5496673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778813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36232" y="5496673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4089" y="0"/>
                  </a:lnTo>
                </a:path>
                <a:path w="8778875">
                  <a:moveTo>
                    <a:pt x="8778813" y="0"/>
                  </a:moveTo>
                  <a:lnTo>
                    <a:pt x="8694724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39932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39932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433654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433654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627489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627489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821211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821211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015046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36232" y="5281180"/>
              <a:ext cx="8778875" cy="1071245"/>
            </a:xfrm>
            <a:custGeom>
              <a:avLst/>
              <a:gdLst/>
              <a:ahLst/>
              <a:cxnLst/>
              <a:rect l="l" t="t" r="r" b="b"/>
              <a:pathLst>
                <a:path w="8778875" h="1071245">
                  <a:moveTo>
                    <a:pt x="8778813" y="1071185"/>
                  </a:moveTo>
                  <a:lnTo>
                    <a:pt x="8778813" y="987096"/>
                  </a:lnTo>
                </a:path>
                <a:path w="8778875" h="1071245">
                  <a:moveTo>
                    <a:pt x="8778813" y="0"/>
                  </a:moveTo>
                  <a:lnTo>
                    <a:pt x="8778813" y="84089"/>
                  </a:lnTo>
                </a:path>
                <a:path w="8778875" h="1071245">
                  <a:moveTo>
                    <a:pt x="0" y="0"/>
                  </a:moveTo>
                  <a:lnTo>
                    <a:pt x="8778813" y="0"/>
                  </a:lnTo>
                  <a:lnTo>
                    <a:pt x="8778813" y="1071185"/>
                  </a:lnTo>
                  <a:lnTo>
                    <a:pt x="0" y="1071185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39932" y="5496673"/>
              <a:ext cx="8775700" cy="647065"/>
            </a:xfrm>
            <a:custGeom>
              <a:avLst/>
              <a:gdLst/>
              <a:ahLst/>
              <a:cxnLst/>
              <a:rect l="l" t="t" r="r" b="b"/>
              <a:pathLst>
                <a:path w="8775700" h="647064">
                  <a:moveTo>
                    <a:pt x="0" y="646590"/>
                  </a:moveTo>
                  <a:lnTo>
                    <a:pt x="2193722" y="646590"/>
                  </a:lnTo>
                  <a:lnTo>
                    <a:pt x="2193722" y="0"/>
                  </a:lnTo>
                  <a:lnTo>
                    <a:pt x="2917675" y="0"/>
                  </a:lnTo>
                  <a:lnTo>
                    <a:pt x="2917675" y="646590"/>
                  </a:lnTo>
                  <a:lnTo>
                    <a:pt x="2983489" y="646590"/>
                  </a:lnTo>
                  <a:lnTo>
                    <a:pt x="2983489" y="0"/>
                  </a:lnTo>
                  <a:lnTo>
                    <a:pt x="3707442" y="0"/>
                  </a:lnTo>
                  <a:lnTo>
                    <a:pt x="3707442" y="646590"/>
                  </a:lnTo>
                  <a:lnTo>
                    <a:pt x="3773256" y="646590"/>
                  </a:lnTo>
                  <a:lnTo>
                    <a:pt x="3773256" y="0"/>
                  </a:lnTo>
                  <a:lnTo>
                    <a:pt x="4504497" y="0"/>
                  </a:lnTo>
                  <a:lnTo>
                    <a:pt x="4504497" y="646590"/>
                  </a:lnTo>
                  <a:lnTo>
                    <a:pt x="4570310" y="646590"/>
                  </a:lnTo>
                  <a:lnTo>
                    <a:pt x="4570310" y="0"/>
                  </a:lnTo>
                  <a:lnTo>
                    <a:pt x="5286976" y="0"/>
                  </a:lnTo>
                  <a:lnTo>
                    <a:pt x="5286976" y="646590"/>
                  </a:lnTo>
                  <a:lnTo>
                    <a:pt x="5352790" y="646590"/>
                  </a:lnTo>
                  <a:lnTo>
                    <a:pt x="5352790" y="0"/>
                  </a:lnTo>
                  <a:lnTo>
                    <a:pt x="6076743" y="0"/>
                  </a:lnTo>
                  <a:lnTo>
                    <a:pt x="6076743" y="646590"/>
                  </a:lnTo>
                  <a:lnTo>
                    <a:pt x="6149844" y="646590"/>
                  </a:lnTo>
                  <a:lnTo>
                    <a:pt x="6149844" y="0"/>
                  </a:lnTo>
                  <a:lnTo>
                    <a:pt x="6866510" y="0"/>
                  </a:lnTo>
                  <a:lnTo>
                    <a:pt x="6866510" y="646590"/>
                  </a:lnTo>
                  <a:lnTo>
                    <a:pt x="6939611" y="646590"/>
                  </a:lnTo>
                  <a:lnTo>
                    <a:pt x="6939611" y="0"/>
                  </a:lnTo>
                  <a:lnTo>
                    <a:pt x="7663564" y="0"/>
                  </a:lnTo>
                  <a:lnTo>
                    <a:pt x="7663564" y="646590"/>
                  </a:lnTo>
                  <a:lnTo>
                    <a:pt x="7729378" y="646590"/>
                  </a:lnTo>
                  <a:lnTo>
                    <a:pt x="7729378" y="0"/>
                  </a:lnTo>
                  <a:lnTo>
                    <a:pt x="8453331" y="0"/>
                  </a:lnTo>
                  <a:lnTo>
                    <a:pt x="8453331" y="646590"/>
                  </a:lnTo>
                  <a:lnTo>
                    <a:pt x="8526433" y="646590"/>
                  </a:lnTo>
                  <a:lnTo>
                    <a:pt x="8526433" y="0"/>
                  </a:lnTo>
                  <a:lnTo>
                    <a:pt x="8775113" y="0"/>
                  </a:lnTo>
                </a:path>
              </a:pathLst>
            </a:custGeom>
            <a:ln w="16817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39932" y="5281180"/>
              <a:ext cx="8775700" cy="909955"/>
            </a:xfrm>
            <a:custGeom>
              <a:avLst/>
              <a:gdLst/>
              <a:ahLst/>
              <a:cxnLst/>
              <a:rect l="l" t="t" r="r" b="b"/>
              <a:pathLst>
                <a:path w="8775700" h="909954">
                  <a:moveTo>
                    <a:pt x="0" y="837417"/>
                  </a:moveTo>
                  <a:lnTo>
                    <a:pt x="14575" y="902558"/>
                  </a:lnTo>
                  <a:lnTo>
                    <a:pt x="21863" y="745479"/>
                  </a:lnTo>
                  <a:lnTo>
                    <a:pt x="36550" y="903904"/>
                  </a:lnTo>
                  <a:lnTo>
                    <a:pt x="51126" y="903679"/>
                  </a:lnTo>
                  <a:lnTo>
                    <a:pt x="58414" y="750413"/>
                  </a:lnTo>
                  <a:lnTo>
                    <a:pt x="73101" y="901661"/>
                  </a:lnTo>
                  <a:lnTo>
                    <a:pt x="87677" y="903455"/>
                  </a:lnTo>
                  <a:lnTo>
                    <a:pt x="94964" y="748282"/>
                  </a:lnTo>
                  <a:lnTo>
                    <a:pt x="109652" y="903567"/>
                  </a:lnTo>
                  <a:lnTo>
                    <a:pt x="124227" y="902446"/>
                  </a:lnTo>
                  <a:lnTo>
                    <a:pt x="131627" y="753104"/>
                  </a:lnTo>
                  <a:lnTo>
                    <a:pt x="146203" y="902446"/>
                  </a:lnTo>
                  <a:lnTo>
                    <a:pt x="160778" y="902670"/>
                  </a:lnTo>
                  <a:lnTo>
                    <a:pt x="168178" y="752767"/>
                  </a:lnTo>
                  <a:lnTo>
                    <a:pt x="182754" y="903231"/>
                  </a:lnTo>
                  <a:lnTo>
                    <a:pt x="197441" y="901661"/>
                  </a:lnTo>
                  <a:lnTo>
                    <a:pt x="204729" y="753552"/>
                  </a:lnTo>
                  <a:lnTo>
                    <a:pt x="219304" y="902783"/>
                  </a:lnTo>
                  <a:lnTo>
                    <a:pt x="233992" y="902334"/>
                  </a:lnTo>
                  <a:lnTo>
                    <a:pt x="248568" y="779900"/>
                  </a:lnTo>
                  <a:lnTo>
                    <a:pt x="263255" y="890001"/>
                  </a:lnTo>
                  <a:lnTo>
                    <a:pt x="270543" y="863317"/>
                  </a:lnTo>
                  <a:lnTo>
                    <a:pt x="285118" y="783151"/>
                  </a:lnTo>
                  <a:lnTo>
                    <a:pt x="299806" y="904352"/>
                  </a:lnTo>
                  <a:lnTo>
                    <a:pt x="307094" y="863429"/>
                  </a:lnTo>
                  <a:lnTo>
                    <a:pt x="321669" y="782815"/>
                  </a:lnTo>
                  <a:lnTo>
                    <a:pt x="336357" y="904128"/>
                  </a:lnTo>
                  <a:lnTo>
                    <a:pt x="343645" y="863317"/>
                  </a:lnTo>
                  <a:lnTo>
                    <a:pt x="358220" y="783151"/>
                  </a:lnTo>
                  <a:lnTo>
                    <a:pt x="372908" y="904352"/>
                  </a:lnTo>
                  <a:lnTo>
                    <a:pt x="380195" y="864438"/>
                  </a:lnTo>
                  <a:lnTo>
                    <a:pt x="394883" y="785394"/>
                  </a:lnTo>
                  <a:lnTo>
                    <a:pt x="409458" y="903792"/>
                  </a:lnTo>
                  <a:lnTo>
                    <a:pt x="416746" y="864662"/>
                  </a:lnTo>
                  <a:lnTo>
                    <a:pt x="431434" y="784833"/>
                  </a:lnTo>
                  <a:lnTo>
                    <a:pt x="446009" y="903904"/>
                  </a:lnTo>
                  <a:lnTo>
                    <a:pt x="453297" y="865447"/>
                  </a:lnTo>
                  <a:lnTo>
                    <a:pt x="467985" y="786067"/>
                  </a:lnTo>
                  <a:lnTo>
                    <a:pt x="482560" y="884395"/>
                  </a:lnTo>
                  <a:lnTo>
                    <a:pt x="489848" y="883610"/>
                  </a:lnTo>
                  <a:lnTo>
                    <a:pt x="504535" y="786627"/>
                  </a:lnTo>
                  <a:lnTo>
                    <a:pt x="511823" y="866344"/>
                  </a:lnTo>
                  <a:lnTo>
                    <a:pt x="526511" y="882265"/>
                  </a:lnTo>
                  <a:lnTo>
                    <a:pt x="541086" y="806584"/>
                  </a:lnTo>
                  <a:lnTo>
                    <a:pt x="548374" y="864326"/>
                  </a:lnTo>
                  <a:lnTo>
                    <a:pt x="563062" y="882713"/>
                  </a:lnTo>
                  <a:lnTo>
                    <a:pt x="577637" y="807369"/>
                  </a:lnTo>
                  <a:lnTo>
                    <a:pt x="584925" y="863765"/>
                  </a:lnTo>
                  <a:lnTo>
                    <a:pt x="599612" y="903455"/>
                  </a:lnTo>
                  <a:lnTo>
                    <a:pt x="614188" y="787636"/>
                  </a:lnTo>
                  <a:lnTo>
                    <a:pt x="621476" y="864214"/>
                  </a:lnTo>
                  <a:lnTo>
                    <a:pt x="636163" y="864550"/>
                  </a:lnTo>
                  <a:lnTo>
                    <a:pt x="650739" y="825869"/>
                  </a:lnTo>
                  <a:lnTo>
                    <a:pt x="658139" y="862756"/>
                  </a:lnTo>
                  <a:lnTo>
                    <a:pt x="672714" y="864774"/>
                  </a:lnTo>
                  <a:lnTo>
                    <a:pt x="687290" y="823851"/>
                  </a:lnTo>
                  <a:lnTo>
                    <a:pt x="694689" y="864101"/>
                  </a:lnTo>
                  <a:lnTo>
                    <a:pt x="709265" y="863317"/>
                  </a:lnTo>
                  <a:lnTo>
                    <a:pt x="723953" y="825308"/>
                  </a:lnTo>
                  <a:lnTo>
                    <a:pt x="731240" y="862868"/>
                  </a:lnTo>
                  <a:lnTo>
                    <a:pt x="745816" y="823963"/>
                  </a:lnTo>
                  <a:lnTo>
                    <a:pt x="760503" y="863765"/>
                  </a:lnTo>
                  <a:lnTo>
                    <a:pt x="767791" y="869595"/>
                  </a:lnTo>
                  <a:lnTo>
                    <a:pt x="782367" y="840332"/>
                  </a:lnTo>
                  <a:lnTo>
                    <a:pt x="797054" y="855917"/>
                  </a:lnTo>
                  <a:lnTo>
                    <a:pt x="804342" y="845490"/>
                  </a:lnTo>
                  <a:lnTo>
                    <a:pt x="826317" y="826205"/>
                  </a:lnTo>
                  <a:lnTo>
                    <a:pt x="833605" y="894374"/>
                  </a:lnTo>
                  <a:lnTo>
                    <a:pt x="840893" y="835735"/>
                  </a:lnTo>
                  <a:lnTo>
                    <a:pt x="855580" y="849190"/>
                  </a:lnTo>
                  <a:lnTo>
                    <a:pt x="870156" y="885068"/>
                  </a:lnTo>
                  <a:lnTo>
                    <a:pt x="892131" y="832596"/>
                  </a:lnTo>
                  <a:lnTo>
                    <a:pt x="906707" y="881144"/>
                  </a:lnTo>
                  <a:lnTo>
                    <a:pt x="913994" y="863653"/>
                  </a:lnTo>
                  <a:lnTo>
                    <a:pt x="928682" y="796942"/>
                  </a:lnTo>
                  <a:lnTo>
                    <a:pt x="943258" y="909846"/>
                  </a:lnTo>
                  <a:lnTo>
                    <a:pt x="950545" y="848965"/>
                  </a:lnTo>
                  <a:lnTo>
                    <a:pt x="965233" y="841229"/>
                  </a:lnTo>
                  <a:lnTo>
                    <a:pt x="979808" y="868586"/>
                  </a:lnTo>
                  <a:lnTo>
                    <a:pt x="994496" y="864438"/>
                  </a:lnTo>
                  <a:lnTo>
                    <a:pt x="1001784" y="857599"/>
                  </a:lnTo>
                  <a:lnTo>
                    <a:pt x="1016359" y="878453"/>
                  </a:lnTo>
                  <a:lnTo>
                    <a:pt x="1023759" y="824187"/>
                  </a:lnTo>
                  <a:lnTo>
                    <a:pt x="1038335" y="847059"/>
                  </a:lnTo>
                  <a:lnTo>
                    <a:pt x="1053022" y="883722"/>
                  </a:lnTo>
                  <a:lnTo>
                    <a:pt x="1067598" y="856253"/>
                  </a:lnTo>
                  <a:lnTo>
                    <a:pt x="1074885" y="849750"/>
                  </a:lnTo>
                  <a:lnTo>
                    <a:pt x="1089573" y="857486"/>
                  </a:lnTo>
                  <a:lnTo>
                    <a:pt x="1104148" y="856477"/>
                  </a:lnTo>
                  <a:lnTo>
                    <a:pt x="1111436" y="865223"/>
                  </a:lnTo>
                  <a:lnTo>
                    <a:pt x="1126124" y="820487"/>
                  </a:lnTo>
                  <a:lnTo>
                    <a:pt x="1133412" y="866456"/>
                  </a:lnTo>
                  <a:lnTo>
                    <a:pt x="1147987" y="866120"/>
                  </a:lnTo>
                  <a:lnTo>
                    <a:pt x="1162675" y="857823"/>
                  </a:lnTo>
                  <a:lnTo>
                    <a:pt x="1169962" y="848405"/>
                  </a:lnTo>
                  <a:lnTo>
                    <a:pt x="1184650" y="864101"/>
                  </a:lnTo>
                  <a:lnTo>
                    <a:pt x="1206513" y="863317"/>
                  </a:lnTo>
                  <a:lnTo>
                    <a:pt x="1213801" y="828111"/>
                  </a:lnTo>
                  <a:lnTo>
                    <a:pt x="1228489" y="895271"/>
                  </a:lnTo>
                  <a:lnTo>
                    <a:pt x="1243064" y="827102"/>
                  </a:lnTo>
                  <a:lnTo>
                    <a:pt x="1257752" y="861635"/>
                  </a:lnTo>
                  <a:lnTo>
                    <a:pt x="1265039" y="848405"/>
                  </a:lnTo>
                  <a:lnTo>
                    <a:pt x="1279615" y="821945"/>
                  </a:lnTo>
                  <a:lnTo>
                    <a:pt x="1294302" y="864326"/>
                  </a:lnTo>
                  <a:lnTo>
                    <a:pt x="1301590" y="863092"/>
                  </a:lnTo>
                  <a:lnTo>
                    <a:pt x="1316278" y="803221"/>
                  </a:lnTo>
                  <a:lnTo>
                    <a:pt x="1330853" y="864774"/>
                  </a:lnTo>
                  <a:lnTo>
                    <a:pt x="1338141" y="883386"/>
                  </a:lnTo>
                  <a:lnTo>
                    <a:pt x="1352829" y="803781"/>
                  </a:lnTo>
                  <a:lnTo>
                    <a:pt x="1367404" y="863092"/>
                  </a:lnTo>
                  <a:lnTo>
                    <a:pt x="1374692" y="883386"/>
                  </a:lnTo>
                  <a:lnTo>
                    <a:pt x="1389379" y="802884"/>
                  </a:lnTo>
                  <a:lnTo>
                    <a:pt x="1403955" y="884619"/>
                  </a:lnTo>
                  <a:lnTo>
                    <a:pt x="1411243" y="853674"/>
                  </a:lnTo>
                  <a:lnTo>
                    <a:pt x="1425930" y="822954"/>
                  </a:lnTo>
                  <a:lnTo>
                    <a:pt x="1440506" y="863204"/>
                  </a:lnTo>
                  <a:lnTo>
                    <a:pt x="1447906" y="863429"/>
                  </a:lnTo>
                  <a:lnTo>
                    <a:pt x="1462481" y="802660"/>
                  </a:lnTo>
                  <a:lnTo>
                    <a:pt x="1477057" y="863541"/>
                  </a:lnTo>
                  <a:lnTo>
                    <a:pt x="1484456" y="883722"/>
                  </a:lnTo>
                  <a:lnTo>
                    <a:pt x="1499032" y="802324"/>
                  </a:lnTo>
                  <a:lnTo>
                    <a:pt x="1513720" y="863429"/>
                  </a:lnTo>
                  <a:lnTo>
                    <a:pt x="1521007" y="883498"/>
                  </a:lnTo>
                  <a:lnTo>
                    <a:pt x="1535583" y="802324"/>
                  </a:lnTo>
                  <a:lnTo>
                    <a:pt x="1542870" y="842911"/>
                  </a:lnTo>
                  <a:lnTo>
                    <a:pt x="1557558" y="883834"/>
                  </a:lnTo>
                  <a:lnTo>
                    <a:pt x="1572134" y="822842"/>
                  </a:lnTo>
                  <a:lnTo>
                    <a:pt x="1579533" y="842799"/>
                  </a:lnTo>
                  <a:lnTo>
                    <a:pt x="1594109" y="862980"/>
                  </a:lnTo>
                  <a:lnTo>
                    <a:pt x="1608684" y="849638"/>
                  </a:lnTo>
                  <a:lnTo>
                    <a:pt x="1616084" y="841678"/>
                  </a:lnTo>
                  <a:lnTo>
                    <a:pt x="1630660" y="863877"/>
                  </a:lnTo>
                  <a:lnTo>
                    <a:pt x="1645347" y="843472"/>
                  </a:lnTo>
                  <a:lnTo>
                    <a:pt x="1652635" y="844817"/>
                  </a:lnTo>
                  <a:lnTo>
                    <a:pt x="1667211" y="863765"/>
                  </a:lnTo>
                  <a:lnTo>
                    <a:pt x="1681898" y="844929"/>
                  </a:lnTo>
                  <a:lnTo>
                    <a:pt x="1689186" y="844368"/>
                  </a:lnTo>
                  <a:lnTo>
                    <a:pt x="1703761" y="843696"/>
                  </a:lnTo>
                  <a:lnTo>
                    <a:pt x="1718449" y="843696"/>
                  </a:lnTo>
                  <a:lnTo>
                    <a:pt x="1725737" y="864886"/>
                  </a:lnTo>
                  <a:lnTo>
                    <a:pt x="1740312" y="822057"/>
                  </a:lnTo>
                  <a:lnTo>
                    <a:pt x="1755000" y="865671"/>
                  </a:lnTo>
                  <a:lnTo>
                    <a:pt x="1762288" y="864326"/>
                  </a:lnTo>
                  <a:lnTo>
                    <a:pt x="1776975" y="824523"/>
                  </a:lnTo>
                  <a:lnTo>
                    <a:pt x="1791551" y="864550"/>
                  </a:lnTo>
                  <a:lnTo>
                    <a:pt x="1798838" y="865335"/>
                  </a:lnTo>
                  <a:lnTo>
                    <a:pt x="1813526" y="825981"/>
                  </a:lnTo>
                  <a:lnTo>
                    <a:pt x="1828101" y="865783"/>
                  </a:lnTo>
                  <a:lnTo>
                    <a:pt x="1835389" y="863204"/>
                  </a:lnTo>
                  <a:lnTo>
                    <a:pt x="1850077" y="826205"/>
                  </a:lnTo>
                  <a:lnTo>
                    <a:pt x="1864652" y="844929"/>
                  </a:lnTo>
                  <a:lnTo>
                    <a:pt x="1871940" y="883386"/>
                  </a:lnTo>
                  <a:lnTo>
                    <a:pt x="1886628" y="806360"/>
                  </a:lnTo>
                  <a:lnTo>
                    <a:pt x="1893915" y="844817"/>
                  </a:lnTo>
                  <a:lnTo>
                    <a:pt x="1908603" y="903007"/>
                  </a:lnTo>
                  <a:lnTo>
                    <a:pt x="1923178" y="806584"/>
                  </a:lnTo>
                  <a:lnTo>
                    <a:pt x="1930466" y="844144"/>
                  </a:lnTo>
                  <a:lnTo>
                    <a:pt x="1945154" y="883386"/>
                  </a:lnTo>
                  <a:lnTo>
                    <a:pt x="1959729" y="823963"/>
                  </a:lnTo>
                  <a:lnTo>
                    <a:pt x="1967017" y="843920"/>
                  </a:lnTo>
                  <a:lnTo>
                    <a:pt x="1981705" y="843135"/>
                  </a:lnTo>
                  <a:lnTo>
                    <a:pt x="1996280" y="865559"/>
                  </a:lnTo>
                  <a:lnTo>
                    <a:pt x="2018255" y="886749"/>
                  </a:lnTo>
                  <a:lnTo>
                    <a:pt x="2025543" y="824187"/>
                  </a:lnTo>
                  <a:lnTo>
                    <a:pt x="2040231" y="883386"/>
                  </a:lnTo>
                  <a:lnTo>
                    <a:pt x="2054806" y="805687"/>
                  </a:lnTo>
                  <a:lnTo>
                    <a:pt x="2062094" y="863653"/>
                  </a:lnTo>
                  <a:lnTo>
                    <a:pt x="2076782" y="883386"/>
                  </a:lnTo>
                  <a:lnTo>
                    <a:pt x="2091357" y="803109"/>
                  </a:lnTo>
                  <a:lnTo>
                    <a:pt x="2098645" y="864101"/>
                  </a:lnTo>
                  <a:lnTo>
                    <a:pt x="2113332" y="884171"/>
                  </a:lnTo>
                  <a:lnTo>
                    <a:pt x="2127908" y="807481"/>
                  </a:lnTo>
                  <a:lnTo>
                    <a:pt x="2135196" y="862532"/>
                  </a:lnTo>
                  <a:lnTo>
                    <a:pt x="2149883" y="883722"/>
                  </a:lnTo>
                  <a:lnTo>
                    <a:pt x="2164459" y="783824"/>
                  </a:lnTo>
                  <a:lnTo>
                    <a:pt x="2171859" y="884059"/>
                  </a:lnTo>
                  <a:lnTo>
                    <a:pt x="2179146" y="752094"/>
                  </a:lnTo>
                  <a:lnTo>
                    <a:pt x="2193722" y="550729"/>
                  </a:lnTo>
                  <a:lnTo>
                    <a:pt x="2201010" y="841117"/>
                  </a:lnTo>
                  <a:lnTo>
                    <a:pt x="2208409" y="728325"/>
                  </a:lnTo>
                  <a:lnTo>
                    <a:pt x="2215697" y="52471"/>
                  </a:lnTo>
                  <a:lnTo>
                    <a:pt x="2222985" y="83865"/>
                  </a:lnTo>
                  <a:lnTo>
                    <a:pt x="2237673" y="181184"/>
                  </a:lnTo>
                  <a:lnTo>
                    <a:pt x="2244960" y="128264"/>
                  </a:lnTo>
                  <a:lnTo>
                    <a:pt x="2252248" y="414616"/>
                  </a:lnTo>
                  <a:lnTo>
                    <a:pt x="2259536" y="163469"/>
                  </a:lnTo>
                  <a:lnTo>
                    <a:pt x="2266824" y="72541"/>
                  </a:lnTo>
                  <a:lnTo>
                    <a:pt x="2281511" y="139027"/>
                  </a:lnTo>
                  <a:lnTo>
                    <a:pt x="2288799" y="471236"/>
                  </a:lnTo>
                  <a:lnTo>
                    <a:pt x="2296087" y="86668"/>
                  </a:lnTo>
                  <a:lnTo>
                    <a:pt x="2310774" y="168515"/>
                  </a:lnTo>
                  <a:lnTo>
                    <a:pt x="2318062" y="90143"/>
                  </a:lnTo>
                  <a:lnTo>
                    <a:pt x="2325350" y="246774"/>
                  </a:lnTo>
                  <a:lnTo>
                    <a:pt x="2332637" y="311242"/>
                  </a:lnTo>
                  <a:lnTo>
                    <a:pt x="2340037" y="139364"/>
                  </a:lnTo>
                  <a:lnTo>
                    <a:pt x="2354613" y="79043"/>
                  </a:lnTo>
                  <a:lnTo>
                    <a:pt x="2361901" y="206074"/>
                  </a:lnTo>
                  <a:lnTo>
                    <a:pt x="2369300" y="220986"/>
                  </a:lnTo>
                  <a:lnTo>
                    <a:pt x="2376588" y="346560"/>
                  </a:lnTo>
                  <a:lnTo>
                    <a:pt x="2391164" y="254174"/>
                  </a:lnTo>
                  <a:lnTo>
                    <a:pt x="2398451" y="101579"/>
                  </a:lnTo>
                  <a:lnTo>
                    <a:pt x="2405851" y="108419"/>
                  </a:lnTo>
                  <a:lnTo>
                    <a:pt x="2413139" y="606340"/>
                  </a:lnTo>
                  <a:lnTo>
                    <a:pt x="2427714" y="744134"/>
                  </a:lnTo>
                  <a:lnTo>
                    <a:pt x="2435114" y="710835"/>
                  </a:lnTo>
                  <a:lnTo>
                    <a:pt x="2449690" y="706686"/>
                  </a:lnTo>
                  <a:lnTo>
                    <a:pt x="2464265" y="703435"/>
                  </a:lnTo>
                  <a:lnTo>
                    <a:pt x="2478953" y="707023"/>
                  </a:lnTo>
                  <a:lnTo>
                    <a:pt x="2493528" y="707359"/>
                  </a:lnTo>
                  <a:lnTo>
                    <a:pt x="2500928" y="773846"/>
                  </a:lnTo>
                  <a:lnTo>
                    <a:pt x="2515504" y="838202"/>
                  </a:lnTo>
                  <a:lnTo>
                    <a:pt x="2522791" y="838090"/>
                  </a:lnTo>
                  <a:lnTo>
                    <a:pt x="2530079" y="145082"/>
                  </a:lnTo>
                  <a:lnTo>
                    <a:pt x="2544767" y="98104"/>
                  </a:lnTo>
                  <a:lnTo>
                    <a:pt x="2552055" y="78483"/>
                  </a:lnTo>
                  <a:lnTo>
                    <a:pt x="2559342" y="83528"/>
                  </a:lnTo>
                  <a:lnTo>
                    <a:pt x="2566742" y="471236"/>
                  </a:lnTo>
                  <a:lnTo>
                    <a:pt x="2581318" y="149342"/>
                  </a:lnTo>
                  <a:lnTo>
                    <a:pt x="2588605" y="75680"/>
                  </a:lnTo>
                  <a:lnTo>
                    <a:pt x="2595893" y="93283"/>
                  </a:lnTo>
                  <a:lnTo>
                    <a:pt x="2603293" y="451839"/>
                  </a:lnTo>
                  <a:lnTo>
                    <a:pt x="2617868" y="138803"/>
                  </a:lnTo>
                  <a:lnTo>
                    <a:pt x="2625156" y="189817"/>
                  </a:lnTo>
                  <a:lnTo>
                    <a:pt x="2632556" y="130730"/>
                  </a:lnTo>
                  <a:lnTo>
                    <a:pt x="2639844" y="191611"/>
                  </a:lnTo>
                  <a:lnTo>
                    <a:pt x="2647132" y="299918"/>
                  </a:lnTo>
                  <a:lnTo>
                    <a:pt x="2661707" y="99673"/>
                  </a:lnTo>
                  <a:lnTo>
                    <a:pt x="2669107" y="196432"/>
                  </a:lnTo>
                  <a:lnTo>
                    <a:pt x="2676395" y="339608"/>
                  </a:lnTo>
                  <a:lnTo>
                    <a:pt x="2683682" y="271328"/>
                  </a:lnTo>
                  <a:lnTo>
                    <a:pt x="2698370" y="280409"/>
                  </a:lnTo>
                  <a:lnTo>
                    <a:pt x="2705658" y="158087"/>
                  </a:lnTo>
                  <a:lnTo>
                    <a:pt x="2712945" y="101019"/>
                  </a:lnTo>
                  <a:lnTo>
                    <a:pt x="2720233" y="141718"/>
                  </a:lnTo>
                  <a:lnTo>
                    <a:pt x="2727521" y="677535"/>
                  </a:lnTo>
                  <a:lnTo>
                    <a:pt x="2742209" y="716777"/>
                  </a:lnTo>
                  <a:lnTo>
                    <a:pt x="2756784" y="708592"/>
                  </a:lnTo>
                  <a:lnTo>
                    <a:pt x="2771472" y="708144"/>
                  </a:lnTo>
                  <a:lnTo>
                    <a:pt x="2786047" y="706686"/>
                  </a:lnTo>
                  <a:lnTo>
                    <a:pt x="2793335" y="703547"/>
                  </a:lnTo>
                  <a:lnTo>
                    <a:pt x="2808022" y="711732"/>
                  </a:lnTo>
                  <a:lnTo>
                    <a:pt x="2822598" y="747946"/>
                  </a:lnTo>
                  <a:lnTo>
                    <a:pt x="2829998" y="830914"/>
                  </a:lnTo>
                  <a:lnTo>
                    <a:pt x="2837286" y="839996"/>
                  </a:lnTo>
                  <a:lnTo>
                    <a:pt x="2851861" y="339720"/>
                  </a:lnTo>
                  <a:lnTo>
                    <a:pt x="2859149" y="36999"/>
                  </a:lnTo>
                  <a:lnTo>
                    <a:pt x="2866549" y="79828"/>
                  </a:lnTo>
                  <a:lnTo>
                    <a:pt x="2873836" y="69289"/>
                  </a:lnTo>
                  <a:lnTo>
                    <a:pt x="2888412" y="473815"/>
                  </a:lnTo>
                  <a:lnTo>
                    <a:pt x="2895812" y="143176"/>
                  </a:lnTo>
                  <a:lnTo>
                    <a:pt x="2910387" y="601406"/>
                  </a:lnTo>
                  <a:lnTo>
                    <a:pt x="2924963" y="801090"/>
                  </a:lnTo>
                  <a:lnTo>
                    <a:pt x="2932363" y="843135"/>
                  </a:lnTo>
                  <a:lnTo>
                    <a:pt x="2946938" y="843135"/>
                  </a:lnTo>
                  <a:lnTo>
                    <a:pt x="2954226" y="843023"/>
                  </a:lnTo>
                  <a:lnTo>
                    <a:pt x="2968913" y="781245"/>
                  </a:lnTo>
                  <a:lnTo>
                    <a:pt x="2976201" y="175578"/>
                  </a:lnTo>
                  <a:lnTo>
                    <a:pt x="2983489" y="72765"/>
                  </a:lnTo>
                  <a:lnTo>
                    <a:pt x="2990777" y="282540"/>
                  </a:lnTo>
                  <a:lnTo>
                    <a:pt x="3005464" y="309000"/>
                  </a:lnTo>
                  <a:lnTo>
                    <a:pt x="3012752" y="196656"/>
                  </a:lnTo>
                  <a:lnTo>
                    <a:pt x="3020040" y="94180"/>
                  </a:lnTo>
                  <a:lnTo>
                    <a:pt x="3027440" y="93619"/>
                  </a:lnTo>
                  <a:lnTo>
                    <a:pt x="3042015" y="276373"/>
                  </a:lnTo>
                  <a:lnTo>
                    <a:pt x="3049303" y="281643"/>
                  </a:lnTo>
                  <a:lnTo>
                    <a:pt x="3056590" y="153378"/>
                  </a:lnTo>
                  <a:lnTo>
                    <a:pt x="3063990" y="202823"/>
                  </a:lnTo>
                  <a:lnTo>
                    <a:pt x="3078566" y="254286"/>
                  </a:lnTo>
                  <a:lnTo>
                    <a:pt x="3085854" y="237804"/>
                  </a:lnTo>
                  <a:lnTo>
                    <a:pt x="3093253" y="209886"/>
                  </a:lnTo>
                  <a:lnTo>
                    <a:pt x="3107829" y="768688"/>
                  </a:lnTo>
                  <a:lnTo>
                    <a:pt x="3122404" y="705117"/>
                  </a:lnTo>
                  <a:lnTo>
                    <a:pt x="3129804" y="704332"/>
                  </a:lnTo>
                  <a:lnTo>
                    <a:pt x="3144380" y="706238"/>
                  </a:lnTo>
                  <a:lnTo>
                    <a:pt x="3159067" y="703435"/>
                  </a:lnTo>
                  <a:lnTo>
                    <a:pt x="3173643" y="703995"/>
                  </a:lnTo>
                  <a:lnTo>
                    <a:pt x="3188218" y="729783"/>
                  </a:lnTo>
                  <a:lnTo>
                    <a:pt x="3195618" y="797839"/>
                  </a:lnTo>
                  <a:lnTo>
                    <a:pt x="3210194" y="840444"/>
                  </a:lnTo>
                  <a:lnTo>
                    <a:pt x="3217481" y="820263"/>
                  </a:lnTo>
                  <a:lnTo>
                    <a:pt x="3232169" y="118958"/>
                  </a:lnTo>
                  <a:lnTo>
                    <a:pt x="3239457" y="114697"/>
                  </a:lnTo>
                  <a:lnTo>
                    <a:pt x="3246744" y="132524"/>
                  </a:lnTo>
                  <a:lnTo>
                    <a:pt x="3254032" y="158312"/>
                  </a:lnTo>
                  <a:lnTo>
                    <a:pt x="3268720" y="295321"/>
                  </a:lnTo>
                  <a:lnTo>
                    <a:pt x="3276008" y="270879"/>
                  </a:lnTo>
                  <a:lnTo>
                    <a:pt x="3283295" y="85546"/>
                  </a:lnTo>
                  <a:lnTo>
                    <a:pt x="3290695" y="81398"/>
                  </a:lnTo>
                  <a:lnTo>
                    <a:pt x="3297983" y="362256"/>
                  </a:lnTo>
                  <a:lnTo>
                    <a:pt x="3312558" y="228162"/>
                  </a:lnTo>
                  <a:lnTo>
                    <a:pt x="3319846" y="73886"/>
                  </a:lnTo>
                  <a:lnTo>
                    <a:pt x="3327246" y="216501"/>
                  </a:lnTo>
                  <a:lnTo>
                    <a:pt x="3334534" y="90143"/>
                  </a:lnTo>
                  <a:lnTo>
                    <a:pt x="3349109" y="413046"/>
                  </a:lnTo>
                  <a:lnTo>
                    <a:pt x="3356509" y="199684"/>
                  </a:lnTo>
                  <a:lnTo>
                    <a:pt x="3363797" y="82519"/>
                  </a:lnTo>
                  <a:lnTo>
                    <a:pt x="3371085" y="121200"/>
                  </a:lnTo>
                  <a:lnTo>
                    <a:pt x="3378372" y="300367"/>
                  </a:lnTo>
                  <a:lnTo>
                    <a:pt x="3385660" y="204056"/>
                  </a:lnTo>
                  <a:lnTo>
                    <a:pt x="3400348" y="397574"/>
                  </a:lnTo>
                  <a:lnTo>
                    <a:pt x="3407635" y="105840"/>
                  </a:lnTo>
                  <a:lnTo>
                    <a:pt x="3414923" y="181520"/>
                  </a:lnTo>
                  <a:lnTo>
                    <a:pt x="3422323" y="707135"/>
                  </a:lnTo>
                  <a:lnTo>
                    <a:pt x="3429611" y="744246"/>
                  </a:lnTo>
                  <a:lnTo>
                    <a:pt x="3444186" y="707135"/>
                  </a:lnTo>
                  <a:lnTo>
                    <a:pt x="3458874" y="704332"/>
                  </a:lnTo>
                  <a:lnTo>
                    <a:pt x="3473449" y="705229"/>
                  </a:lnTo>
                  <a:lnTo>
                    <a:pt x="3480737" y="706574"/>
                  </a:lnTo>
                  <a:lnTo>
                    <a:pt x="3495425" y="706013"/>
                  </a:lnTo>
                  <a:lnTo>
                    <a:pt x="3510000" y="705565"/>
                  </a:lnTo>
                  <a:lnTo>
                    <a:pt x="3524688" y="777209"/>
                  </a:lnTo>
                  <a:lnTo>
                    <a:pt x="3531975" y="836969"/>
                  </a:lnTo>
                  <a:lnTo>
                    <a:pt x="3546551" y="838090"/>
                  </a:lnTo>
                  <a:lnTo>
                    <a:pt x="3553839" y="492763"/>
                  </a:lnTo>
                  <a:lnTo>
                    <a:pt x="3560005" y="0"/>
                  </a:lnTo>
                </a:path>
                <a:path w="8775700" h="909954">
                  <a:moveTo>
                    <a:pt x="3565051" y="0"/>
                  </a:moveTo>
                  <a:lnTo>
                    <a:pt x="3568526" y="80837"/>
                  </a:lnTo>
                  <a:lnTo>
                    <a:pt x="3575814" y="181184"/>
                  </a:lnTo>
                  <a:lnTo>
                    <a:pt x="3590502" y="302945"/>
                  </a:lnTo>
                  <a:lnTo>
                    <a:pt x="3597789" y="235113"/>
                  </a:lnTo>
                  <a:lnTo>
                    <a:pt x="3605077" y="94516"/>
                  </a:lnTo>
                  <a:lnTo>
                    <a:pt x="3612365" y="138915"/>
                  </a:lnTo>
                  <a:lnTo>
                    <a:pt x="3627052" y="191611"/>
                  </a:lnTo>
                  <a:lnTo>
                    <a:pt x="3634340" y="360799"/>
                  </a:lnTo>
                  <a:lnTo>
                    <a:pt x="3641628" y="85210"/>
                  </a:lnTo>
                  <a:lnTo>
                    <a:pt x="3648916" y="152145"/>
                  </a:lnTo>
                  <a:lnTo>
                    <a:pt x="3656316" y="131067"/>
                  </a:lnTo>
                  <a:lnTo>
                    <a:pt x="3670891" y="355753"/>
                  </a:lnTo>
                  <a:lnTo>
                    <a:pt x="3678179" y="149342"/>
                  </a:lnTo>
                  <a:lnTo>
                    <a:pt x="3685467" y="132973"/>
                  </a:lnTo>
                  <a:lnTo>
                    <a:pt x="3707442" y="469330"/>
                  </a:lnTo>
                  <a:lnTo>
                    <a:pt x="3714730" y="825757"/>
                  </a:lnTo>
                  <a:lnTo>
                    <a:pt x="3729417" y="863541"/>
                  </a:lnTo>
                  <a:lnTo>
                    <a:pt x="3743993" y="822954"/>
                  </a:lnTo>
                  <a:lnTo>
                    <a:pt x="3751280" y="846050"/>
                  </a:lnTo>
                  <a:lnTo>
                    <a:pt x="3758680" y="844032"/>
                  </a:lnTo>
                  <a:lnTo>
                    <a:pt x="3765968" y="176475"/>
                  </a:lnTo>
                  <a:lnTo>
                    <a:pt x="3773256" y="103598"/>
                  </a:lnTo>
                  <a:lnTo>
                    <a:pt x="3787943" y="162796"/>
                  </a:lnTo>
                  <a:lnTo>
                    <a:pt x="3795231" y="330975"/>
                  </a:lnTo>
                  <a:lnTo>
                    <a:pt x="3802519" y="773846"/>
                  </a:lnTo>
                  <a:lnTo>
                    <a:pt x="3809807" y="743349"/>
                  </a:lnTo>
                  <a:lnTo>
                    <a:pt x="3824494" y="727989"/>
                  </a:lnTo>
                  <a:lnTo>
                    <a:pt x="3839070" y="706462"/>
                  </a:lnTo>
                  <a:lnTo>
                    <a:pt x="3846357" y="701417"/>
                  </a:lnTo>
                  <a:lnTo>
                    <a:pt x="3861045" y="704556"/>
                  </a:lnTo>
                  <a:lnTo>
                    <a:pt x="3875621" y="701977"/>
                  </a:lnTo>
                  <a:lnTo>
                    <a:pt x="3890308" y="746825"/>
                  </a:lnTo>
                  <a:lnTo>
                    <a:pt x="3904884" y="820375"/>
                  </a:lnTo>
                  <a:lnTo>
                    <a:pt x="3912171" y="839659"/>
                  </a:lnTo>
                  <a:lnTo>
                    <a:pt x="3926859" y="715544"/>
                  </a:lnTo>
                  <a:lnTo>
                    <a:pt x="3934147" y="181184"/>
                  </a:lnTo>
                  <a:lnTo>
                    <a:pt x="3941434" y="103373"/>
                  </a:lnTo>
                  <a:lnTo>
                    <a:pt x="3948722" y="78707"/>
                  </a:lnTo>
                  <a:lnTo>
                    <a:pt x="3963410" y="190266"/>
                  </a:lnTo>
                  <a:lnTo>
                    <a:pt x="3970698" y="400825"/>
                  </a:lnTo>
                  <a:lnTo>
                    <a:pt x="3977985" y="83865"/>
                  </a:lnTo>
                  <a:lnTo>
                    <a:pt x="3985385" y="85434"/>
                  </a:lnTo>
                  <a:lnTo>
                    <a:pt x="3992673" y="135664"/>
                  </a:lnTo>
                  <a:lnTo>
                    <a:pt x="4007248" y="301264"/>
                  </a:lnTo>
                  <a:lnTo>
                    <a:pt x="4014536" y="244195"/>
                  </a:lnTo>
                  <a:lnTo>
                    <a:pt x="4021936" y="90480"/>
                  </a:lnTo>
                  <a:lnTo>
                    <a:pt x="4029224" y="186117"/>
                  </a:lnTo>
                  <a:lnTo>
                    <a:pt x="4043799" y="188696"/>
                  </a:lnTo>
                  <a:lnTo>
                    <a:pt x="4051199" y="407440"/>
                  </a:lnTo>
                  <a:lnTo>
                    <a:pt x="4058487" y="101131"/>
                  </a:lnTo>
                  <a:lnTo>
                    <a:pt x="4065775" y="72428"/>
                  </a:lnTo>
                  <a:lnTo>
                    <a:pt x="4073062" y="242065"/>
                  </a:lnTo>
                  <a:lnTo>
                    <a:pt x="4080350" y="213699"/>
                  </a:lnTo>
                  <a:lnTo>
                    <a:pt x="4095038" y="288370"/>
                  </a:lnTo>
                  <a:lnTo>
                    <a:pt x="4102325" y="305748"/>
                  </a:lnTo>
                  <a:lnTo>
                    <a:pt x="4109613" y="92049"/>
                  </a:lnTo>
                  <a:lnTo>
                    <a:pt x="4117013" y="87452"/>
                  </a:lnTo>
                  <a:lnTo>
                    <a:pt x="4124301" y="425604"/>
                  </a:lnTo>
                  <a:lnTo>
                    <a:pt x="4131588" y="773061"/>
                  </a:lnTo>
                  <a:lnTo>
                    <a:pt x="4146164" y="729559"/>
                  </a:lnTo>
                  <a:lnTo>
                    <a:pt x="4160852" y="710498"/>
                  </a:lnTo>
                  <a:lnTo>
                    <a:pt x="4175427" y="699847"/>
                  </a:lnTo>
                  <a:lnTo>
                    <a:pt x="4190115" y="703211"/>
                  </a:lnTo>
                  <a:lnTo>
                    <a:pt x="4197402" y="711059"/>
                  </a:lnTo>
                  <a:lnTo>
                    <a:pt x="4204690" y="723504"/>
                  </a:lnTo>
                  <a:lnTo>
                    <a:pt x="4219378" y="813424"/>
                  </a:lnTo>
                  <a:lnTo>
                    <a:pt x="4226665" y="837753"/>
                  </a:lnTo>
                  <a:lnTo>
                    <a:pt x="4241241" y="837081"/>
                  </a:lnTo>
                  <a:lnTo>
                    <a:pt x="4255929" y="327051"/>
                  </a:lnTo>
                  <a:lnTo>
                    <a:pt x="4263216" y="85658"/>
                  </a:lnTo>
                  <a:lnTo>
                    <a:pt x="4270504" y="70298"/>
                  </a:lnTo>
                  <a:lnTo>
                    <a:pt x="4277792" y="145754"/>
                  </a:lnTo>
                  <a:lnTo>
                    <a:pt x="4292479" y="280858"/>
                  </a:lnTo>
                  <a:lnTo>
                    <a:pt x="4299767" y="292070"/>
                  </a:lnTo>
                  <a:lnTo>
                    <a:pt x="4307055" y="80613"/>
                  </a:lnTo>
                  <a:lnTo>
                    <a:pt x="4314455" y="150688"/>
                  </a:lnTo>
                  <a:lnTo>
                    <a:pt x="4321742" y="188808"/>
                  </a:lnTo>
                  <a:lnTo>
                    <a:pt x="4336318" y="308439"/>
                  </a:lnTo>
                  <a:lnTo>
                    <a:pt x="4343606" y="132973"/>
                  </a:lnTo>
                  <a:lnTo>
                    <a:pt x="4351006" y="150127"/>
                  </a:lnTo>
                  <a:lnTo>
                    <a:pt x="4358293" y="96422"/>
                  </a:lnTo>
                  <a:lnTo>
                    <a:pt x="4372869" y="453970"/>
                  </a:lnTo>
                  <a:lnTo>
                    <a:pt x="4380269" y="150688"/>
                  </a:lnTo>
                  <a:lnTo>
                    <a:pt x="4387556" y="81398"/>
                  </a:lnTo>
                  <a:lnTo>
                    <a:pt x="4394844" y="134094"/>
                  </a:lnTo>
                  <a:lnTo>
                    <a:pt x="4402132" y="300367"/>
                  </a:lnTo>
                  <a:lnTo>
                    <a:pt x="4409420" y="191947"/>
                  </a:lnTo>
                  <a:lnTo>
                    <a:pt x="4424107" y="311242"/>
                  </a:lnTo>
                  <a:lnTo>
                    <a:pt x="4431395" y="150463"/>
                  </a:lnTo>
                  <a:lnTo>
                    <a:pt x="4438683" y="238140"/>
                  </a:lnTo>
                  <a:lnTo>
                    <a:pt x="4446083" y="673163"/>
                  </a:lnTo>
                  <a:lnTo>
                    <a:pt x="4460658" y="745592"/>
                  </a:lnTo>
                  <a:lnTo>
                    <a:pt x="4467946" y="742564"/>
                  </a:lnTo>
                  <a:lnTo>
                    <a:pt x="4475233" y="712629"/>
                  </a:lnTo>
                  <a:lnTo>
                    <a:pt x="4497209" y="752767"/>
                  </a:lnTo>
                  <a:lnTo>
                    <a:pt x="4511896" y="864550"/>
                  </a:lnTo>
                  <a:lnTo>
                    <a:pt x="4519184" y="844256"/>
                  </a:lnTo>
                  <a:lnTo>
                    <a:pt x="4533760" y="823963"/>
                  </a:lnTo>
                  <a:lnTo>
                    <a:pt x="4541047" y="844144"/>
                  </a:lnTo>
                  <a:lnTo>
                    <a:pt x="4548447" y="783488"/>
                  </a:lnTo>
                  <a:lnTo>
                    <a:pt x="4563023" y="512160"/>
                  </a:lnTo>
                  <a:lnTo>
                    <a:pt x="4570310" y="832484"/>
                  </a:lnTo>
                  <a:lnTo>
                    <a:pt x="4584998" y="838538"/>
                  </a:lnTo>
                  <a:lnTo>
                    <a:pt x="4592286" y="836520"/>
                  </a:lnTo>
                  <a:lnTo>
                    <a:pt x="4606861" y="240271"/>
                  </a:lnTo>
                  <a:lnTo>
                    <a:pt x="4614261" y="79043"/>
                  </a:lnTo>
                  <a:lnTo>
                    <a:pt x="4621549" y="82519"/>
                  </a:lnTo>
                  <a:lnTo>
                    <a:pt x="4628837" y="63907"/>
                  </a:lnTo>
                  <a:lnTo>
                    <a:pt x="4643524" y="454418"/>
                  </a:lnTo>
                  <a:lnTo>
                    <a:pt x="4650812" y="137682"/>
                  </a:lnTo>
                  <a:lnTo>
                    <a:pt x="4658100" y="86668"/>
                  </a:lnTo>
                  <a:lnTo>
                    <a:pt x="4665387" y="84089"/>
                  </a:lnTo>
                  <a:lnTo>
                    <a:pt x="4672675" y="197441"/>
                  </a:lnTo>
                  <a:lnTo>
                    <a:pt x="4687363" y="410692"/>
                  </a:lnTo>
                  <a:lnTo>
                    <a:pt x="4694651" y="87228"/>
                  </a:lnTo>
                  <a:lnTo>
                    <a:pt x="4701938" y="135664"/>
                  </a:lnTo>
                  <a:lnTo>
                    <a:pt x="4709338" y="97095"/>
                  </a:lnTo>
                  <a:lnTo>
                    <a:pt x="4723914" y="512384"/>
                  </a:lnTo>
                  <a:lnTo>
                    <a:pt x="4731201" y="89695"/>
                  </a:lnTo>
                  <a:lnTo>
                    <a:pt x="4738489" y="89022"/>
                  </a:lnTo>
                  <a:lnTo>
                    <a:pt x="4745889" y="195423"/>
                  </a:lnTo>
                  <a:lnTo>
                    <a:pt x="4753177" y="234553"/>
                  </a:lnTo>
                  <a:lnTo>
                    <a:pt x="4767752" y="203832"/>
                  </a:lnTo>
                  <a:lnTo>
                    <a:pt x="4775152" y="347457"/>
                  </a:lnTo>
                  <a:lnTo>
                    <a:pt x="4782440" y="89583"/>
                  </a:lnTo>
                  <a:lnTo>
                    <a:pt x="4789728" y="275925"/>
                  </a:lnTo>
                  <a:lnTo>
                    <a:pt x="4804303" y="736286"/>
                  </a:lnTo>
                  <a:lnTo>
                    <a:pt x="4811703" y="740883"/>
                  </a:lnTo>
                  <a:lnTo>
                    <a:pt x="4818991" y="744022"/>
                  </a:lnTo>
                  <a:lnTo>
                    <a:pt x="4826278" y="737967"/>
                  </a:lnTo>
                  <a:lnTo>
                    <a:pt x="4840966" y="705004"/>
                  </a:lnTo>
                  <a:lnTo>
                    <a:pt x="4855541" y="709377"/>
                  </a:lnTo>
                  <a:lnTo>
                    <a:pt x="4862829" y="704444"/>
                  </a:lnTo>
                  <a:lnTo>
                    <a:pt x="4877517" y="700856"/>
                  </a:lnTo>
                  <a:lnTo>
                    <a:pt x="4892092" y="725074"/>
                  </a:lnTo>
                  <a:lnTo>
                    <a:pt x="4906780" y="809051"/>
                  </a:lnTo>
                  <a:lnTo>
                    <a:pt x="4914068" y="838538"/>
                  </a:lnTo>
                  <a:lnTo>
                    <a:pt x="4921355" y="836520"/>
                  </a:lnTo>
                  <a:lnTo>
                    <a:pt x="4935931" y="141830"/>
                  </a:lnTo>
                  <a:lnTo>
                    <a:pt x="4943331" y="64580"/>
                  </a:lnTo>
                  <a:lnTo>
                    <a:pt x="4950618" y="88237"/>
                  </a:lnTo>
                  <a:lnTo>
                    <a:pt x="4957906" y="71195"/>
                  </a:lnTo>
                  <a:lnTo>
                    <a:pt x="4972594" y="366741"/>
                  </a:lnTo>
                  <a:lnTo>
                    <a:pt x="4979882" y="252604"/>
                  </a:lnTo>
                  <a:lnTo>
                    <a:pt x="4987169" y="91713"/>
                  </a:lnTo>
                  <a:lnTo>
                    <a:pt x="4994457" y="76465"/>
                  </a:lnTo>
                  <a:lnTo>
                    <a:pt x="5009145" y="240383"/>
                  </a:lnTo>
                  <a:lnTo>
                    <a:pt x="5016432" y="248455"/>
                  </a:lnTo>
                  <a:lnTo>
                    <a:pt x="5023720" y="258658"/>
                  </a:lnTo>
                  <a:lnTo>
                    <a:pt x="5031008" y="75007"/>
                  </a:lnTo>
                  <a:lnTo>
                    <a:pt x="5038408" y="87901"/>
                  </a:lnTo>
                  <a:lnTo>
                    <a:pt x="5052983" y="344205"/>
                  </a:lnTo>
                  <a:lnTo>
                    <a:pt x="5060271" y="246213"/>
                  </a:lnTo>
                  <a:lnTo>
                    <a:pt x="5067559" y="93058"/>
                  </a:lnTo>
                  <a:lnTo>
                    <a:pt x="5074959" y="160890"/>
                  </a:lnTo>
                  <a:lnTo>
                    <a:pt x="5089534" y="263031"/>
                  </a:lnTo>
                  <a:lnTo>
                    <a:pt x="5096822" y="250474"/>
                  </a:lnTo>
                  <a:lnTo>
                    <a:pt x="5104222" y="152818"/>
                  </a:lnTo>
                  <a:lnTo>
                    <a:pt x="5111509" y="146203"/>
                  </a:lnTo>
                  <a:lnTo>
                    <a:pt x="5118797" y="93170"/>
                  </a:lnTo>
                  <a:lnTo>
                    <a:pt x="5133373" y="694241"/>
                  </a:lnTo>
                  <a:lnTo>
                    <a:pt x="5148060" y="701641"/>
                  </a:lnTo>
                  <a:lnTo>
                    <a:pt x="5162636" y="702650"/>
                  </a:lnTo>
                  <a:lnTo>
                    <a:pt x="5170036" y="698614"/>
                  </a:lnTo>
                  <a:lnTo>
                    <a:pt x="5184611" y="702201"/>
                  </a:lnTo>
                  <a:lnTo>
                    <a:pt x="5199187" y="702538"/>
                  </a:lnTo>
                  <a:lnTo>
                    <a:pt x="5213874" y="735052"/>
                  </a:lnTo>
                  <a:lnTo>
                    <a:pt x="5221162" y="811293"/>
                  </a:lnTo>
                  <a:lnTo>
                    <a:pt x="5235849" y="837417"/>
                  </a:lnTo>
                  <a:lnTo>
                    <a:pt x="5243137" y="829232"/>
                  </a:lnTo>
                  <a:lnTo>
                    <a:pt x="5257713" y="357547"/>
                  </a:lnTo>
                  <a:lnTo>
                    <a:pt x="5265000" y="79604"/>
                  </a:lnTo>
                  <a:lnTo>
                    <a:pt x="5279688" y="328621"/>
                  </a:lnTo>
                  <a:lnTo>
                    <a:pt x="5286976" y="754449"/>
                  </a:lnTo>
                  <a:lnTo>
                    <a:pt x="5301663" y="824523"/>
                  </a:lnTo>
                  <a:lnTo>
                    <a:pt x="5308951" y="845153"/>
                  </a:lnTo>
                  <a:lnTo>
                    <a:pt x="5323527" y="824748"/>
                  </a:lnTo>
                  <a:lnTo>
                    <a:pt x="5338214" y="883386"/>
                  </a:lnTo>
                  <a:lnTo>
                    <a:pt x="5345502" y="564183"/>
                  </a:lnTo>
                  <a:lnTo>
                    <a:pt x="5352790" y="86780"/>
                  </a:lnTo>
                  <a:lnTo>
                    <a:pt x="5360077" y="80613"/>
                  </a:lnTo>
                  <a:lnTo>
                    <a:pt x="5367477" y="142951"/>
                  </a:lnTo>
                  <a:lnTo>
                    <a:pt x="5382053" y="275700"/>
                  </a:lnTo>
                  <a:lnTo>
                    <a:pt x="5389341" y="329181"/>
                  </a:lnTo>
                  <a:lnTo>
                    <a:pt x="5396628" y="127255"/>
                  </a:lnTo>
                  <a:lnTo>
                    <a:pt x="5404028" y="140485"/>
                  </a:lnTo>
                  <a:lnTo>
                    <a:pt x="5411316" y="92610"/>
                  </a:lnTo>
                  <a:lnTo>
                    <a:pt x="5425891" y="406543"/>
                  </a:lnTo>
                  <a:lnTo>
                    <a:pt x="5433291" y="204953"/>
                  </a:lnTo>
                  <a:lnTo>
                    <a:pt x="5440579" y="98104"/>
                  </a:lnTo>
                  <a:lnTo>
                    <a:pt x="5447867" y="115931"/>
                  </a:lnTo>
                  <a:lnTo>
                    <a:pt x="5462442" y="234441"/>
                  </a:lnTo>
                  <a:lnTo>
                    <a:pt x="5469842" y="362593"/>
                  </a:lnTo>
                  <a:lnTo>
                    <a:pt x="5477130" y="100234"/>
                  </a:lnTo>
                  <a:lnTo>
                    <a:pt x="5484418" y="195087"/>
                  </a:lnTo>
                  <a:lnTo>
                    <a:pt x="5491705" y="458791"/>
                  </a:lnTo>
                  <a:lnTo>
                    <a:pt x="5506393" y="672826"/>
                  </a:lnTo>
                  <a:lnTo>
                    <a:pt x="5520968" y="702426"/>
                  </a:lnTo>
                  <a:lnTo>
                    <a:pt x="5535656" y="705341"/>
                  </a:lnTo>
                  <a:lnTo>
                    <a:pt x="5550231" y="700071"/>
                  </a:lnTo>
                  <a:lnTo>
                    <a:pt x="5557519" y="705565"/>
                  </a:lnTo>
                  <a:lnTo>
                    <a:pt x="5572207" y="699735"/>
                  </a:lnTo>
                  <a:lnTo>
                    <a:pt x="5586782" y="722719"/>
                  </a:lnTo>
                  <a:lnTo>
                    <a:pt x="5601470" y="798175"/>
                  </a:lnTo>
                  <a:lnTo>
                    <a:pt x="5608758" y="837081"/>
                  </a:lnTo>
                  <a:lnTo>
                    <a:pt x="5623333" y="837641"/>
                  </a:lnTo>
                  <a:lnTo>
                    <a:pt x="5630733" y="606452"/>
                  </a:lnTo>
                  <a:lnTo>
                    <a:pt x="5638021" y="95076"/>
                  </a:lnTo>
                  <a:lnTo>
                    <a:pt x="5645308" y="107522"/>
                  </a:lnTo>
                  <a:lnTo>
                    <a:pt x="5659884" y="158872"/>
                  </a:lnTo>
                  <a:lnTo>
                    <a:pt x="5667284" y="206299"/>
                  </a:lnTo>
                  <a:lnTo>
                    <a:pt x="5674572" y="268188"/>
                  </a:lnTo>
                  <a:lnTo>
                    <a:pt x="5681859" y="129833"/>
                  </a:lnTo>
                  <a:lnTo>
                    <a:pt x="5689147" y="156406"/>
                  </a:lnTo>
                  <a:lnTo>
                    <a:pt x="5703835" y="248231"/>
                  </a:lnTo>
                  <a:lnTo>
                    <a:pt x="5711122" y="248680"/>
                  </a:lnTo>
                  <a:lnTo>
                    <a:pt x="5718410" y="136561"/>
                  </a:lnTo>
                  <a:lnTo>
                    <a:pt x="5725698" y="128600"/>
                  </a:lnTo>
                  <a:lnTo>
                    <a:pt x="5733098" y="239710"/>
                  </a:lnTo>
                  <a:lnTo>
                    <a:pt x="5747673" y="229507"/>
                  </a:lnTo>
                  <a:lnTo>
                    <a:pt x="5754961" y="253052"/>
                  </a:lnTo>
                  <a:lnTo>
                    <a:pt x="5762361" y="124564"/>
                  </a:lnTo>
                  <a:lnTo>
                    <a:pt x="5769649" y="182529"/>
                  </a:lnTo>
                  <a:lnTo>
                    <a:pt x="5776936" y="249689"/>
                  </a:lnTo>
                  <a:lnTo>
                    <a:pt x="5784224" y="193966"/>
                  </a:lnTo>
                  <a:lnTo>
                    <a:pt x="5798912" y="196096"/>
                  </a:lnTo>
                  <a:lnTo>
                    <a:pt x="5806199" y="189593"/>
                  </a:lnTo>
                  <a:lnTo>
                    <a:pt x="5813487" y="195984"/>
                  </a:lnTo>
                  <a:lnTo>
                    <a:pt x="5820775" y="478300"/>
                  </a:lnTo>
                  <a:lnTo>
                    <a:pt x="5828175" y="708704"/>
                  </a:lnTo>
                  <a:lnTo>
                    <a:pt x="5842750" y="744022"/>
                  </a:lnTo>
                  <a:lnTo>
                    <a:pt x="5850038" y="740322"/>
                  </a:lnTo>
                  <a:lnTo>
                    <a:pt x="5864726" y="708144"/>
                  </a:lnTo>
                  <a:lnTo>
                    <a:pt x="5879301" y="702426"/>
                  </a:lnTo>
                  <a:lnTo>
                    <a:pt x="5893989" y="701417"/>
                  </a:lnTo>
                  <a:lnTo>
                    <a:pt x="5908564" y="701080"/>
                  </a:lnTo>
                  <a:lnTo>
                    <a:pt x="5915852" y="706238"/>
                  </a:lnTo>
                  <a:lnTo>
                    <a:pt x="5930539" y="785394"/>
                  </a:lnTo>
                  <a:lnTo>
                    <a:pt x="5937827" y="836184"/>
                  </a:lnTo>
                  <a:lnTo>
                    <a:pt x="5952403" y="835287"/>
                  </a:lnTo>
                  <a:lnTo>
                    <a:pt x="5959803" y="613515"/>
                  </a:lnTo>
                  <a:lnTo>
                    <a:pt x="5967090" y="123106"/>
                  </a:lnTo>
                  <a:lnTo>
                    <a:pt x="5974378" y="96310"/>
                  </a:lnTo>
                  <a:lnTo>
                    <a:pt x="5981666" y="71756"/>
                  </a:lnTo>
                  <a:lnTo>
                    <a:pt x="5996353" y="124900"/>
                  </a:lnTo>
                  <a:lnTo>
                    <a:pt x="6003641" y="415849"/>
                  </a:lnTo>
                  <a:lnTo>
                    <a:pt x="6010929" y="141157"/>
                  </a:lnTo>
                  <a:lnTo>
                    <a:pt x="6018217" y="87565"/>
                  </a:lnTo>
                  <a:lnTo>
                    <a:pt x="6025616" y="93843"/>
                  </a:lnTo>
                  <a:lnTo>
                    <a:pt x="6040192" y="353511"/>
                  </a:lnTo>
                  <a:lnTo>
                    <a:pt x="6047480" y="183651"/>
                  </a:lnTo>
                  <a:lnTo>
                    <a:pt x="6054767" y="162572"/>
                  </a:lnTo>
                  <a:lnTo>
                    <a:pt x="6069455" y="562501"/>
                  </a:lnTo>
                  <a:lnTo>
                    <a:pt x="6084030" y="800418"/>
                  </a:lnTo>
                  <a:lnTo>
                    <a:pt x="6098718" y="903679"/>
                  </a:lnTo>
                  <a:lnTo>
                    <a:pt x="6106006" y="805127"/>
                  </a:lnTo>
                  <a:lnTo>
                    <a:pt x="6120581" y="844368"/>
                  </a:lnTo>
                  <a:lnTo>
                    <a:pt x="6127981" y="823402"/>
                  </a:lnTo>
                  <a:lnTo>
                    <a:pt x="6135269" y="177372"/>
                  </a:lnTo>
                  <a:lnTo>
                    <a:pt x="6142557" y="83304"/>
                  </a:lnTo>
                  <a:lnTo>
                    <a:pt x="6149844" y="172327"/>
                  </a:lnTo>
                  <a:lnTo>
                    <a:pt x="6164532" y="243410"/>
                  </a:lnTo>
                  <a:lnTo>
                    <a:pt x="6171820" y="254734"/>
                  </a:lnTo>
                  <a:lnTo>
                    <a:pt x="6179107" y="202038"/>
                  </a:lnTo>
                  <a:lnTo>
                    <a:pt x="6186395" y="89807"/>
                  </a:lnTo>
                  <a:lnTo>
                    <a:pt x="6201083" y="137794"/>
                  </a:lnTo>
                  <a:lnTo>
                    <a:pt x="6215658" y="746488"/>
                  </a:lnTo>
                  <a:lnTo>
                    <a:pt x="6230346" y="698726"/>
                  </a:lnTo>
                  <a:lnTo>
                    <a:pt x="6237634" y="699735"/>
                  </a:lnTo>
                  <a:lnTo>
                    <a:pt x="6252209" y="706574"/>
                  </a:lnTo>
                  <a:lnTo>
                    <a:pt x="6266897" y="695811"/>
                  </a:lnTo>
                  <a:lnTo>
                    <a:pt x="6281472" y="702089"/>
                  </a:lnTo>
                  <a:lnTo>
                    <a:pt x="6296160" y="703435"/>
                  </a:lnTo>
                  <a:lnTo>
                    <a:pt x="6303448" y="755346"/>
                  </a:lnTo>
                  <a:lnTo>
                    <a:pt x="6310735" y="826205"/>
                  </a:lnTo>
                  <a:lnTo>
                    <a:pt x="6325423" y="836072"/>
                  </a:lnTo>
                  <a:lnTo>
                    <a:pt x="6332711" y="669911"/>
                  </a:lnTo>
                  <a:lnTo>
                    <a:pt x="6339998" y="45744"/>
                  </a:lnTo>
                  <a:lnTo>
                    <a:pt x="6347286" y="116715"/>
                  </a:lnTo>
                  <a:lnTo>
                    <a:pt x="6354686" y="69513"/>
                  </a:lnTo>
                  <a:lnTo>
                    <a:pt x="6369261" y="84425"/>
                  </a:lnTo>
                  <a:lnTo>
                    <a:pt x="6376549" y="393762"/>
                  </a:lnTo>
                  <a:lnTo>
                    <a:pt x="6383837" y="162684"/>
                  </a:lnTo>
                  <a:lnTo>
                    <a:pt x="6391237" y="193629"/>
                  </a:lnTo>
                  <a:lnTo>
                    <a:pt x="6398525" y="139588"/>
                  </a:lnTo>
                  <a:lnTo>
                    <a:pt x="6413100" y="127815"/>
                  </a:lnTo>
                  <a:lnTo>
                    <a:pt x="6420500" y="314494"/>
                  </a:lnTo>
                  <a:lnTo>
                    <a:pt x="6427788" y="114249"/>
                  </a:lnTo>
                  <a:lnTo>
                    <a:pt x="6435075" y="296106"/>
                  </a:lnTo>
                  <a:lnTo>
                    <a:pt x="6442363" y="88349"/>
                  </a:lnTo>
                  <a:lnTo>
                    <a:pt x="6449651" y="244419"/>
                  </a:lnTo>
                  <a:lnTo>
                    <a:pt x="6457051" y="358556"/>
                  </a:lnTo>
                  <a:lnTo>
                    <a:pt x="6471626" y="27132"/>
                  </a:lnTo>
                  <a:lnTo>
                    <a:pt x="6478914" y="325369"/>
                  </a:lnTo>
                  <a:lnTo>
                    <a:pt x="6486314" y="95301"/>
                  </a:lnTo>
                  <a:lnTo>
                    <a:pt x="6500889" y="217174"/>
                  </a:lnTo>
                  <a:lnTo>
                    <a:pt x="6508177" y="175914"/>
                  </a:lnTo>
                  <a:lnTo>
                    <a:pt x="6515465" y="317409"/>
                  </a:lnTo>
                  <a:lnTo>
                    <a:pt x="6522865" y="76128"/>
                  </a:lnTo>
                  <a:lnTo>
                    <a:pt x="6537440" y="603088"/>
                  </a:lnTo>
                  <a:lnTo>
                    <a:pt x="6552128" y="706238"/>
                  </a:lnTo>
                  <a:lnTo>
                    <a:pt x="6566703" y="697605"/>
                  </a:lnTo>
                  <a:lnTo>
                    <a:pt x="6581279" y="703659"/>
                  </a:lnTo>
                  <a:lnTo>
                    <a:pt x="6595966" y="699174"/>
                  </a:lnTo>
                  <a:lnTo>
                    <a:pt x="6603254" y="701641"/>
                  </a:lnTo>
                  <a:lnTo>
                    <a:pt x="6617942" y="716104"/>
                  </a:lnTo>
                  <a:lnTo>
                    <a:pt x="6625229" y="814321"/>
                  </a:lnTo>
                  <a:lnTo>
                    <a:pt x="6639805" y="836856"/>
                  </a:lnTo>
                  <a:lnTo>
                    <a:pt x="6647093" y="835511"/>
                  </a:lnTo>
                  <a:lnTo>
                    <a:pt x="6661780" y="273234"/>
                  </a:lnTo>
                  <a:lnTo>
                    <a:pt x="6669068" y="144857"/>
                  </a:lnTo>
                  <a:lnTo>
                    <a:pt x="6676356" y="140036"/>
                  </a:lnTo>
                  <a:lnTo>
                    <a:pt x="6683756" y="72765"/>
                  </a:lnTo>
                  <a:lnTo>
                    <a:pt x="6691043" y="190266"/>
                  </a:lnTo>
                  <a:lnTo>
                    <a:pt x="6698331" y="293303"/>
                  </a:lnTo>
                  <a:lnTo>
                    <a:pt x="6705619" y="127255"/>
                  </a:lnTo>
                  <a:lnTo>
                    <a:pt x="6720306" y="192508"/>
                  </a:lnTo>
                  <a:lnTo>
                    <a:pt x="6727594" y="191163"/>
                  </a:lnTo>
                  <a:lnTo>
                    <a:pt x="6734882" y="191835"/>
                  </a:lnTo>
                  <a:lnTo>
                    <a:pt x="6742170" y="182529"/>
                  </a:lnTo>
                  <a:lnTo>
                    <a:pt x="6749569" y="176363"/>
                  </a:lnTo>
                  <a:lnTo>
                    <a:pt x="6756857" y="147100"/>
                  </a:lnTo>
                  <a:lnTo>
                    <a:pt x="6771433" y="297227"/>
                  </a:lnTo>
                  <a:lnTo>
                    <a:pt x="6778720" y="255855"/>
                  </a:lnTo>
                  <a:lnTo>
                    <a:pt x="6786120" y="81510"/>
                  </a:lnTo>
                  <a:lnTo>
                    <a:pt x="6793408" y="90928"/>
                  </a:lnTo>
                  <a:lnTo>
                    <a:pt x="6807984" y="309897"/>
                  </a:lnTo>
                  <a:lnTo>
                    <a:pt x="6815383" y="204729"/>
                  </a:lnTo>
                  <a:lnTo>
                    <a:pt x="6822671" y="242401"/>
                  </a:lnTo>
                  <a:lnTo>
                    <a:pt x="6829959" y="140933"/>
                  </a:lnTo>
                  <a:lnTo>
                    <a:pt x="6837247" y="142054"/>
                  </a:lnTo>
                  <a:lnTo>
                    <a:pt x="6851934" y="683814"/>
                  </a:lnTo>
                  <a:lnTo>
                    <a:pt x="6859222" y="789206"/>
                  </a:lnTo>
                  <a:lnTo>
                    <a:pt x="6881197" y="861411"/>
                  </a:lnTo>
                  <a:lnTo>
                    <a:pt x="6895773" y="846723"/>
                  </a:lnTo>
                  <a:lnTo>
                    <a:pt x="6903061" y="870941"/>
                  </a:lnTo>
                  <a:lnTo>
                    <a:pt x="6917748" y="842911"/>
                  </a:lnTo>
                  <a:lnTo>
                    <a:pt x="6932324" y="691774"/>
                  </a:lnTo>
                  <a:lnTo>
                    <a:pt x="6939611" y="615309"/>
                  </a:lnTo>
                  <a:lnTo>
                    <a:pt x="6954299" y="705565"/>
                  </a:lnTo>
                  <a:lnTo>
                    <a:pt x="6961587" y="712516"/>
                  </a:lnTo>
                  <a:lnTo>
                    <a:pt x="6976162" y="770258"/>
                  </a:lnTo>
                  <a:lnTo>
                    <a:pt x="6983562" y="834390"/>
                  </a:lnTo>
                  <a:lnTo>
                    <a:pt x="6998138" y="835063"/>
                  </a:lnTo>
                  <a:lnTo>
                    <a:pt x="7005425" y="673835"/>
                  </a:lnTo>
                  <a:lnTo>
                    <a:pt x="7012825" y="24666"/>
                  </a:lnTo>
                  <a:lnTo>
                    <a:pt x="7020113" y="81174"/>
                  </a:lnTo>
                  <a:lnTo>
                    <a:pt x="7027401" y="70971"/>
                  </a:lnTo>
                  <a:lnTo>
                    <a:pt x="7041976" y="190490"/>
                  </a:lnTo>
                  <a:lnTo>
                    <a:pt x="7049376" y="418316"/>
                  </a:lnTo>
                  <a:lnTo>
                    <a:pt x="7056664" y="88125"/>
                  </a:lnTo>
                  <a:lnTo>
                    <a:pt x="7063951" y="76465"/>
                  </a:lnTo>
                  <a:lnTo>
                    <a:pt x="7071239" y="121200"/>
                  </a:lnTo>
                  <a:lnTo>
                    <a:pt x="7085927" y="193629"/>
                  </a:lnTo>
                  <a:lnTo>
                    <a:pt x="7093215" y="352502"/>
                  </a:lnTo>
                  <a:lnTo>
                    <a:pt x="7100502" y="157078"/>
                  </a:lnTo>
                  <a:lnTo>
                    <a:pt x="7107790" y="86331"/>
                  </a:lnTo>
                  <a:lnTo>
                    <a:pt x="7115190" y="84425"/>
                  </a:lnTo>
                  <a:lnTo>
                    <a:pt x="7129765" y="407216"/>
                  </a:lnTo>
                  <a:lnTo>
                    <a:pt x="7137053" y="196208"/>
                  </a:lnTo>
                  <a:lnTo>
                    <a:pt x="7144341" y="85771"/>
                  </a:lnTo>
                  <a:lnTo>
                    <a:pt x="7151741" y="183763"/>
                  </a:lnTo>
                  <a:lnTo>
                    <a:pt x="7159028" y="87789"/>
                  </a:lnTo>
                  <a:lnTo>
                    <a:pt x="7173604" y="364947"/>
                  </a:lnTo>
                  <a:lnTo>
                    <a:pt x="7181004" y="240495"/>
                  </a:lnTo>
                  <a:lnTo>
                    <a:pt x="7188292" y="98889"/>
                  </a:lnTo>
                  <a:lnTo>
                    <a:pt x="7202867" y="357211"/>
                  </a:lnTo>
                  <a:lnTo>
                    <a:pt x="7210155" y="743910"/>
                  </a:lnTo>
                  <a:lnTo>
                    <a:pt x="7217555" y="739537"/>
                  </a:lnTo>
                  <a:lnTo>
                    <a:pt x="7232130" y="711844"/>
                  </a:lnTo>
                  <a:lnTo>
                    <a:pt x="7239418" y="705229"/>
                  </a:lnTo>
                  <a:lnTo>
                    <a:pt x="7254105" y="699623"/>
                  </a:lnTo>
                  <a:lnTo>
                    <a:pt x="7268681" y="702314"/>
                  </a:lnTo>
                  <a:lnTo>
                    <a:pt x="7283369" y="705901"/>
                  </a:lnTo>
                  <a:lnTo>
                    <a:pt x="7290656" y="714983"/>
                  </a:lnTo>
                  <a:lnTo>
                    <a:pt x="7305232" y="740434"/>
                  </a:lnTo>
                  <a:lnTo>
                    <a:pt x="7312632" y="714310"/>
                  </a:lnTo>
                  <a:lnTo>
                    <a:pt x="7327207" y="731689"/>
                  </a:lnTo>
                  <a:lnTo>
                    <a:pt x="7334495" y="775079"/>
                  </a:lnTo>
                  <a:lnTo>
                    <a:pt x="7341783" y="777658"/>
                  </a:lnTo>
                  <a:lnTo>
                    <a:pt x="7349182" y="770706"/>
                  </a:lnTo>
                  <a:lnTo>
                    <a:pt x="7363758" y="373132"/>
                  </a:lnTo>
                  <a:lnTo>
                    <a:pt x="7371046" y="44062"/>
                  </a:lnTo>
                  <a:lnTo>
                    <a:pt x="7378446" y="72989"/>
                  </a:lnTo>
                  <a:lnTo>
                    <a:pt x="7385733" y="121200"/>
                  </a:lnTo>
                  <a:lnTo>
                    <a:pt x="7393021" y="209214"/>
                  </a:lnTo>
                  <a:lnTo>
                    <a:pt x="7407596" y="295321"/>
                  </a:lnTo>
                  <a:lnTo>
                    <a:pt x="7414996" y="248680"/>
                  </a:lnTo>
                  <a:lnTo>
                    <a:pt x="7422284" y="138242"/>
                  </a:lnTo>
                  <a:lnTo>
                    <a:pt x="7429572" y="86107"/>
                  </a:lnTo>
                  <a:lnTo>
                    <a:pt x="7436860" y="197665"/>
                  </a:lnTo>
                  <a:lnTo>
                    <a:pt x="7444259" y="276261"/>
                  </a:lnTo>
                  <a:lnTo>
                    <a:pt x="7451547" y="141494"/>
                  </a:lnTo>
                  <a:lnTo>
                    <a:pt x="7466123" y="243522"/>
                  </a:lnTo>
                  <a:lnTo>
                    <a:pt x="7473410" y="189705"/>
                  </a:lnTo>
                  <a:lnTo>
                    <a:pt x="7480810" y="201253"/>
                  </a:lnTo>
                  <a:lnTo>
                    <a:pt x="7488098" y="226592"/>
                  </a:lnTo>
                  <a:lnTo>
                    <a:pt x="7495386" y="95189"/>
                  </a:lnTo>
                  <a:lnTo>
                    <a:pt x="7510073" y="237131"/>
                  </a:lnTo>
                  <a:lnTo>
                    <a:pt x="7517361" y="208877"/>
                  </a:lnTo>
                  <a:lnTo>
                    <a:pt x="7524649" y="194975"/>
                  </a:lnTo>
                  <a:lnTo>
                    <a:pt x="7531937" y="153491"/>
                  </a:lnTo>
                  <a:lnTo>
                    <a:pt x="7546624" y="533911"/>
                  </a:lnTo>
                  <a:lnTo>
                    <a:pt x="7561200" y="665987"/>
                  </a:lnTo>
                  <a:lnTo>
                    <a:pt x="7568487" y="702089"/>
                  </a:lnTo>
                  <a:lnTo>
                    <a:pt x="7583175" y="698614"/>
                  </a:lnTo>
                  <a:lnTo>
                    <a:pt x="7597750" y="698614"/>
                  </a:lnTo>
                  <a:lnTo>
                    <a:pt x="7612438" y="705229"/>
                  </a:lnTo>
                  <a:lnTo>
                    <a:pt x="7627014" y="700295"/>
                  </a:lnTo>
                  <a:lnTo>
                    <a:pt x="7634301" y="745031"/>
                  </a:lnTo>
                  <a:lnTo>
                    <a:pt x="7648989" y="721150"/>
                  </a:lnTo>
                  <a:lnTo>
                    <a:pt x="7663564" y="823739"/>
                  </a:lnTo>
                  <a:lnTo>
                    <a:pt x="7670852" y="823066"/>
                  </a:lnTo>
                  <a:lnTo>
                    <a:pt x="7685540" y="838202"/>
                  </a:lnTo>
                  <a:lnTo>
                    <a:pt x="7692827" y="824748"/>
                  </a:lnTo>
                  <a:lnTo>
                    <a:pt x="7707515" y="861859"/>
                  </a:lnTo>
                  <a:lnTo>
                    <a:pt x="7714803" y="616991"/>
                  </a:lnTo>
                  <a:lnTo>
                    <a:pt x="7722091" y="78147"/>
                  </a:lnTo>
                  <a:lnTo>
                    <a:pt x="7729378" y="155733"/>
                  </a:lnTo>
                  <a:lnTo>
                    <a:pt x="7736666" y="297900"/>
                  </a:lnTo>
                  <a:lnTo>
                    <a:pt x="7744066" y="306757"/>
                  </a:lnTo>
                  <a:lnTo>
                    <a:pt x="7758641" y="134430"/>
                  </a:lnTo>
                  <a:lnTo>
                    <a:pt x="7765929" y="182754"/>
                  </a:lnTo>
                  <a:lnTo>
                    <a:pt x="7773329" y="95861"/>
                  </a:lnTo>
                  <a:lnTo>
                    <a:pt x="7780617" y="230516"/>
                  </a:lnTo>
                  <a:lnTo>
                    <a:pt x="7787904" y="194078"/>
                  </a:lnTo>
                  <a:lnTo>
                    <a:pt x="7802480" y="256976"/>
                  </a:lnTo>
                  <a:lnTo>
                    <a:pt x="7809880" y="85546"/>
                  </a:lnTo>
                  <a:lnTo>
                    <a:pt x="7817168" y="234777"/>
                  </a:lnTo>
                  <a:lnTo>
                    <a:pt x="7831743" y="335572"/>
                  </a:lnTo>
                  <a:lnTo>
                    <a:pt x="7839143" y="254846"/>
                  </a:lnTo>
                  <a:lnTo>
                    <a:pt x="7846431" y="95637"/>
                  </a:lnTo>
                  <a:lnTo>
                    <a:pt x="7853718" y="107073"/>
                  </a:lnTo>
                  <a:lnTo>
                    <a:pt x="7861006" y="202823"/>
                  </a:lnTo>
                  <a:lnTo>
                    <a:pt x="7875694" y="337702"/>
                  </a:lnTo>
                  <a:lnTo>
                    <a:pt x="7882981" y="150575"/>
                  </a:lnTo>
                  <a:lnTo>
                    <a:pt x="7890269" y="83977"/>
                  </a:lnTo>
                  <a:lnTo>
                    <a:pt x="7897557" y="309336"/>
                  </a:lnTo>
                  <a:lnTo>
                    <a:pt x="7912245" y="693568"/>
                  </a:lnTo>
                  <a:lnTo>
                    <a:pt x="7926820" y="699511"/>
                  </a:lnTo>
                  <a:lnTo>
                    <a:pt x="7941508" y="699847"/>
                  </a:lnTo>
                  <a:lnTo>
                    <a:pt x="7948795" y="701753"/>
                  </a:lnTo>
                  <a:lnTo>
                    <a:pt x="7963371" y="706238"/>
                  </a:lnTo>
                  <a:lnTo>
                    <a:pt x="7978058" y="697605"/>
                  </a:lnTo>
                  <a:lnTo>
                    <a:pt x="7985346" y="729222"/>
                  </a:lnTo>
                  <a:lnTo>
                    <a:pt x="7992634" y="774967"/>
                  </a:lnTo>
                  <a:lnTo>
                    <a:pt x="8007322" y="743910"/>
                  </a:lnTo>
                  <a:lnTo>
                    <a:pt x="8014609" y="755570"/>
                  </a:lnTo>
                  <a:lnTo>
                    <a:pt x="8021897" y="774967"/>
                  </a:lnTo>
                  <a:lnTo>
                    <a:pt x="8036585" y="775864"/>
                  </a:lnTo>
                  <a:lnTo>
                    <a:pt x="8043872" y="637060"/>
                  </a:lnTo>
                  <a:lnTo>
                    <a:pt x="8051160" y="99001"/>
                  </a:lnTo>
                  <a:lnTo>
                    <a:pt x="8058448" y="99561"/>
                  </a:lnTo>
                  <a:lnTo>
                    <a:pt x="8065736" y="69401"/>
                  </a:lnTo>
                  <a:lnTo>
                    <a:pt x="8073135" y="238813"/>
                  </a:lnTo>
                  <a:lnTo>
                    <a:pt x="8080423" y="336469"/>
                  </a:lnTo>
                  <a:lnTo>
                    <a:pt x="8094999" y="273682"/>
                  </a:lnTo>
                  <a:lnTo>
                    <a:pt x="8102399" y="178942"/>
                  </a:lnTo>
                  <a:lnTo>
                    <a:pt x="8109686" y="90143"/>
                  </a:lnTo>
                  <a:lnTo>
                    <a:pt x="8116974" y="67047"/>
                  </a:lnTo>
                  <a:lnTo>
                    <a:pt x="8124262" y="278279"/>
                  </a:lnTo>
                  <a:lnTo>
                    <a:pt x="8138949" y="353960"/>
                  </a:lnTo>
                  <a:lnTo>
                    <a:pt x="8146237" y="85883"/>
                  </a:lnTo>
                  <a:lnTo>
                    <a:pt x="8153525" y="154388"/>
                  </a:lnTo>
                  <a:lnTo>
                    <a:pt x="8160813" y="139700"/>
                  </a:lnTo>
                  <a:lnTo>
                    <a:pt x="8175500" y="228386"/>
                  </a:lnTo>
                  <a:lnTo>
                    <a:pt x="8182788" y="251819"/>
                  </a:lnTo>
                  <a:lnTo>
                    <a:pt x="8190076" y="145979"/>
                  </a:lnTo>
                  <a:lnTo>
                    <a:pt x="8197363" y="195984"/>
                  </a:lnTo>
                  <a:lnTo>
                    <a:pt x="8204763" y="155284"/>
                  </a:lnTo>
                  <a:lnTo>
                    <a:pt x="8219339" y="296106"/>
                  </a:lnTo>
                  <a:lnTo>
                    <a:pt x="8226627" y="132412"/>
                  </a:lnTo>
                  <a:lnTo>
                    <a:pt x="8241314" y="659820"/>
                  </a:lnTo>
                  <a:lnTo>
                    <a:pt x="8255890" y="700408"/>
                  </a:lnTo>
                  <a:lnTo>
                    <a:pt x="8263177" y="698614"/>
                  </a:lnTo>
                  <a:lnTo>
                    <a:pt x="8277865" y="705677"/>
                  </a:lnTo>
                  <a:lnTo>
                    <a:pt x="8292440" y="698277"/>
                  </a:lnTo>
                  <a:lnTo>
                    <a:pt x="8299840" y="708032"/>
                  </a:lnTo>
                  <a:lnTo>
                    <a:pt x="8314416" y="699398"/>
                  </a:lnTo>
                  <a:lnTo>
                    <a:pt x="8321704" y="714535"/>
                  </a:lnTo>
                  <a:lnTo>
                    <a:pt x="8328991" y="709601"/>
                  </a:lnTo>
                  <a:lnTo>
                    <a:pt x="8343679" y="726868"/>
                  </a:lnTo>
                  <a:lnTo>
                    <a:pt x="8358254" y="770146"/>
                  </a:lnTo>
                  <a:lnTo>
                    <a:pt x="8365654" y="775639"/>
                  </a:lnTo>
                  <a:lnTo>
                    <a:pt x="8372942" y="770370"/>
                  </a:lnTo>
                  <a:lnTo>
                    <a:pt x="8380230" y="161451"/>
                  </a:lnTo>
                  <a:lnTo>
                    <a:pt x="8387517" y="79156"/>
                  </a:lnTo>
                  <a:lnTo>
                    <a:pt x="8394805" y="66822"/>
                  </a:lnTo>
                  <a:lnTo>
                    <a:pt x="8402205" y="68841"/>
                  </a:lnTo>
                  <a:lnTo>
                    <a:pt x="8416781" y="389838"/>
                  </a:lnTo>
                  <a:lnTo>
                    <a:pt x="8424068" y="149118"/>
                  </a:lnTo>
                  <a:lnTo>
                    <a:pt x="8438756" y="409010"/>
                  </a:lnTo>
                  <a:lnTo>
                    <a:pt x="8453331" y="753104"/>
                  </a:lnTo>
                  <a:lnTo>
                    <a:pt x="8460619" y="863092"/>
                  </a:lnTo>
                  <a:lnTo>
                    <a:pt x="8475307" y="783039"/>
                  </a:lnTo>
                  <a:lnTo>
                    <a:pt x="8482594" y="885628"/>
                  </a:lnTo>
                  <a:lnTo>
                    <a:pt x="8497282" y="864662"/>
                  </a:lnTo>
                  <a:lnTo>
                    <a:pt x="8504570" y="437040"/>
                  </a:lnTo>
                  <a:lnTo>
                    <a:pt x="8511858" y="95637"/>
                  </a:lnTo>
                  <a:lnTo>
                    <a:pt x="8519145" y="85434"/>
                  </a:lnTo>
                  <a:lnTo>
                    <a:pt x="8533833" y="142615"/>
                  </a:lnTo>
                  <a:lnTo>
                    <a:pt x="8541121" y="459127"/>
                  </a:lnTo>
                  <a:lnTo>
                    <a:pt x="8548408" y="96422"/>
                  </a:lnTo>
                  <a:lnTo>
                    <a:pt x="8555696" y="124452"/>
                  </a:lnTo>
                  <a:lnTo>
                    <a:pt x="8563096" y="173224"/>
                  </a:lnTo>
                  <a:lnTo>
                    <a:pt x="8570384" y="105055"/>
                  </a:lnTo>
                  <a:lnTo>
                    <a:pt x="8584959" y="344654"/>
                  </a:lnTo>
                  <a:lnTo>
                    <a:pt x="8592247" y="238925"/>
                  </a:lnTo>
                  <a:lnTo>
                    <a:pt x="8599647" y="97879"/>
                  </a:lnTo>
                  <a:lnTo>
                    <a:pt x="8614222" y="376608"/>
                  </a:lnTo>
                  <a:lnTo>
                    <a:pt x="8621510" y="679441"/>
                  </a:lnTo>
                  <a:lnTo>
                    <a:pt x="8636198" y="698838"/>
                  </a:lnTo>
                  <a:lnTo>
                    <a:pt x="8650773" y="700071"/>
                  </a:lnTo>
                  <a:lnTo>
                    <a:pt x="8665461" y="696595"/>
                  </a:lnTo>
                  <a:lnTo>
                    <a:pt x="8680036" y="701753"/>
                  </a:lnTo>
                  <a:lnTo>
                    <a:pt x="8687324" y="702650"/>
                  </a:lnTo>
                  <a:lnTo>
                    <a:pt x="8702012" y="732922"/>
                  </a:lnTo>
                  <a:lnTo>
                    <a:pt x="8716587" y="813087"/>
                  </a:lnTo>
                  <a:lnTo>
                    <a:pt x="8723875" y="835063"/>
                  </a:lnTo>
                  <a:lnTo>
                    <a:pt x="8731275" y="827999"/>
                  </a:lnTo>
                  <a:lnTo>
                    <a:pt x="8738562" y="240719"/>
                  </a:lnTo>
                  <a:lnTo>
                    <a:pt x="8745850" y="83192"/>
                  </a:lnTo>
                  <a:lnTo>
                    <a:pt x="8760538" y="143736"/>
                  </a:lnTo>
                  <a:lnTo>
                    <a:pt x="8767825" y="100795"/>
                  </a:lnTo>
                  <a:lnTo>
                    <a:pt x="8775113" y="121088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36232" y="5755668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0" y="0"/>
                  </a:lnTo>
                  <a:lnTo>
                    <a:pt x="8690127" y="0"/>
                  </a:lnTo>
                  <a:lnTo>
                    <a:pt x="8778813" y="0"/>
                  </a:lnTo>
                </a:path>
              </a:pathLst>
            </a:custGeom>
            <a:ln w="1401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36232" y="5281180"/>
              <a:ext cx="8778875" cy="1071245"/>
            </a:xfrm>
            <a:custGeom>
              <a:avLst/>
              <a:gdLst/>
              <a:ahLst/>
              <a:cxnLst/>
              <a:rect l="l" t="t" r="r" b="b"/>
              <a:pathLst>
                <a:path w="8778875" h="1071245">
                  <a:moveTo>
                    <a:pt x="0" y="0"/>
                  </a:moveTo>
                  <a:lnTo>
                    <a:pt x="8778813" y="0"/>
                  </a:lnTo>
                  <a:lnTo>
                    <a:pt x="8778813" y="1071185"/>
                  </a:lnTo>
                  <a:lnTo>
                    <a:pt x="0" y="1071185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450379" y="5378500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1791551" y="0"/>
                  </a:moveTo>
                  <a:lnTo>
                    <a:pt x="0" y="0"/>
                  </a:lnTo>
                  <a:lnTo>
                    <a:pt x="0" y="344766"/>
                  </a:lnTo>
                  <a:lnTo>
                    <a:pt x="1791551" y="344766"/>
                  </a:lnTo>
                  <a:lnTo>
                    <a:pt x="1791551" y="0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450379" y="5378500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0" y="0"/>
                  </a:moveTo>
                  <a:lnTo>
                    <a:pt x="1791551" y="0"/>
                  </a:lnTo>
                  <a:lnTo>
                    <a:pt x="1791551" y="344766"/>
                  </a:lnTo>
                  <a:lnTo>
                    <a:pt x="0" y="344766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884372" y="5200086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232473" y="5271682"/>
            <a:ext cx="586105" cy="11372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200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458788" y="5326221"/>
            <a:ext cx="17748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848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Times New Roman"/>
                <a:cs typeface="Times New Roman"/>
              </a:rPr>
              <a:t>SILK</a:t>
            </a:r>
            <a:endParaRPr sz="2450">
              <a:latin typeface="Times New Roman"/>
              <a:cs typeface="Times New Roman"/>
            </a:endParaRPr>
          </a:p>
        </p:txBody>
      </p:sp>
      <p:graphicFrame>
        <p:nvGraphicFramePr>
          <p:cNvPr id="124" name="object 124"/>
          <p:cNvGraphicFramePr>
            <a:graphicFrameLocks noGrp="1"/>
          </p:cNvGraphicFramePr>
          <p:nvPr/>
        </p:nvGraphicFramePr>
        <p:xfrm>
          <a:off x="11031644" y="5272771"/>
          <a:ext cx="8779509" cy="10711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7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5" name="object 125"/>
          <p:cNvSpPr txBox="1"/>
          <p:nvPr/>
        </p:nvSpPr>
        <p:spPr>
          <a:xfrm>
            <a:off x="10688925" y="5112073"/>
            <a:ext cx="283845" cy="1144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5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1605">
              <a:lnSpc>
                <a:spcPts val="2260"/>
              </a:lnSpc>
            </a:pPr>
            <a:r>
              <a:rPr sz="2000" spc="15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0025450" y="5305294"/>
            <a:ext cx="601980" cy="855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127" name="object 1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37194" y="6039105"/>
            <a:ext cx="8791931" cy="299358"/>
          </a:xfrm>
          <a:prstGeom prst="rect">
            <a:avLst/>
          </a:prstGeom>
        </p:spPr>
      </p:pic>
      <p:grpSp>
        <p:nvGrpSpPr>
          <p:cNvPr id="128" name="object 128"/>
          <p:cNvGrpSpPr/>
          <p:nvPr/>
        </p:nvGrpSpPr>
        <p:grpSpPr>
          <a:xfrm>
            <a:off x="1229819" y="6748099"/>
            <a:ext cx="8791575" cy="1059815"/>
            <a:chOff x="1229819" y="6748099"/>
            <a:chExt cx="8791575" cy="1059815"/>
          </a:xfrm>
        </p:grpSpPr>
        <p:sp>
          <p:nvSpPr>
            <p:cNvPr id="129" name="object 129"/>
            <p:cNvSpPr/>
            <p:nvPr/>
          </p:nvSpPr>
          <p:spPr>
            <a:xfrm>
              <a:off x="1238392" y="738566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65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238392" y="738566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65" y="0"/>
                  </a:moveTo>
                  <a:lnTo>
                    <a:pt x="869012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238392" y="6966335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65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238392" y="6966335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65" y="0"/>
                  </a:moveTo>
                  <a:lnTo>
                    <a:pt x="869012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242090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242090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886711" y="6681441"/>
            <a:ext cx="306070" cy="8642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164956" y="7792739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3426078" y="6748099"/>
            <a:ext cx="17145" cy="1059815"/>
            <a:chOff x="3426078" y="6748099"/>
            <a:chExt cx="17145" cy="1059815"/>
          </a:xfrm>
        </p:grpSpPr>
        <p:sp>
          <p:nvSpPr>
            <p:cNvPr id="138" name="object 138"/>
            <p:cNvSpPr/>
            <p:nvPr/>
          </p:nvSpPr>
          <p:spPr>
            <a:xfrm>
              <a:off x="3434651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434651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3228648" y="7792739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5618751" y="6748099"/>
            <a:ext cx="2209800" cy="1059815"/>
            <a:chOff x="5618751" y="6748099"/>
            <a:chExt cx="2209800" cy="1059815"/>
          </a:xfrm>
        </p:grpSpPr>
        <p:sp>
          <p:nvSpPr>
            <p:cNvPr id="142" name="object 142"/>
            <p:cNvSpPr/>
            <p:nvPr/>
          </p:nvSpPr>
          <p:spPr>
            <a:xfrm>
              <a:off x="562732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62732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81988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81988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7613882" y="7792739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1229819" y="6748099"/>
            <a:ext cx="8791575" cy="1059815"/>
            <a:chOff x="1229819" y="6748099"/>
            <a:chExt cx="8791575" cy="1059815"/>
          </a:xfrm>
        </p:grpSpPr>
        <p:sp>
          <p:nvSpPr>
            <p:cNvPr id="148" name="object 148"/>
            <p:cNvSpPr/>
            <p:nvPr/>
          </p:nvSpPr>
          <p:spPr>
            <a:xfrm>
              <a:off x="10012557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238392" y="6756672"/>
              <a:ext cx="8774430" cy="1042669"/>
            </a:xfrm>
            <a:custGeom>
              <a:avLst/>
              <a:gdLst/>
              <a:ahLst/>
              <a:cxnLst/>
              <a:rect l="l" t="t" r="r" b="b"/>
              <a:pathLst>
                <a:path w="8774430" h="1042670">
                  <a:moveTo>
                    <a:pt x="8774165" y="1042043"/>
                  </a:moveTo>
                  <a:lnTo>
                    <a:pt x="8774165" y="957998"/>
                  </a:lnTo>
                </a:path>
                <a:path w="8774430" h="1042670">
                  <a:moveTo>
                    <a:pt x="8774165" y="0"/>
                  </a:moveTo>
                  <a:lnTo>
                    <a:pt x="8774165" y="84044"/>
                  </a:lnTo>
                </a:path>
                <a:path w="8774430" h="1042670">
                  <a:moveTo>
                    <a:pt x="0" y="0"/>
                  </a:moveTo>
                  <a:lnTo>
                    <a:pt x="8774165" y="0"/>
                  </a:lnTo>
                  <a:lnTo>
                    <a:pt x="8774165" y="1042043"/>
                  </a:lnTo>
                  <a:lnTo>
                    <a:pt x="0" y="104204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5259843" y="7792739"/>
            <a:ext cx="859155" cy="585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2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1950" spc="-25" dirty="0">
                <a:latin typeface="Times New Roman"/>
                <a:cs typeface="Times New Roman"/>
              </a:rPr>
              <a:t>Time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(s)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235158" y="6742128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</a:t>
            </a:r>
            <a:r>
              <a:rPr sz="1850" dirty="0">
                <a:latin typeface="Times New Roman"/>
                <a:cs typeface="Times New Roman"/>
              </a:rPr>
              <a:t>hroughput</a:t>
            </a:r>
            <a:endParaRPr sz="1850">
              <a:latin typeface="Times New Roman"/>
              <a:cs typeface="Times New Roman"/>
            </a:endParaRPr>
          </a:p>
          <a:p>
            <a:pPr marL="180340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1229819" y="6748099"/>
            <a:ext cx="8791575" cy="1059815"/>
            <a:chOff x="1229819" y="6748099"/>
            <a:chExt cx="8791575" cy="1059815"/>
          </a:xfrm>
        </p:grpSpPr>
        <p:pic>
          <p:nvPicPr>
            <p:cNvPr id="153" name="object 1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685" y="6822115"/>
              <a:ext cx="8787276" cy="856920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1238392" y="6756672"/>
              <a:ext cx="8774430" cy="1042669"/>
            </a:xfrm>
            <a:custGeom>
              <a:avLst/>
              <a:gdLst/>
              <a:ahLst/>
              <a:cxnLst/>
              <a:rect l="l" t="t" r="r" b="b"/>
              <a:pathLst>
                <a:path w="8774430" h="1042670">
                  <a:moveTo>
                    <a:pt x="0" y="0"/>
                  </a:moveTo>
                  <a:lnTo>
                    <a:pt x="8774165" y="0"/>
                  </a:lnTo>
                  <a:lnTo>
                    <a:pt x="8774165" y="1042043"/>
                  </a:lnTo>
                  <a:lnTo>
                    <a:pt x="0" y="104204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452426" y="6849568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1790603" y="0"/>
                  </a:moveTo>
                  <a:lnTo>
                    <a:pt x="0" y="0"/>
                  </a:lnTo>
                  <a:lnTo>
                    <a:pt x="0" y="335394"/>
                  </a:lnTo>
                  <a:lnTo>
                    <a:pt x="1790603" y="335394"/>
                  </a:lnTo>
                  <a:lnTo>
                    <a:pt x="1790603" y="0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452426" y="6849569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0" y="0"/>
                  </a:moveTo>
                  <a:lnTo>
                    <a:pt x="1790602" y="0"/>
                  </a:lnTo>
                  <a:lnTo>
                    <a:pt x="1790602" y="335394"/>
                  </a:lnTo>
                  <a:lnTo>
                    <a:pt x="0" y="335394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1452426" y="6849568"/>
            <a:ext cx="1790700" cy="33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115">
              <a:lnSpc>
                <a:spcPts val="2640"/>
              </a:lnSpc>
            </a:pPr>
            <a:r>
              <a:rPr sz="2650" spc="-35" dirty="0">
                <a:latin typeface="Times New Roman"/>
                <a:cs typeface="Times New Roman"/>
              </a:rPr>
              <a:t>P</a:t>
            </a:r>
            <a:r>
              <a:rPr sz="2100" spc="-35" dirty="0">
                <a:latin typeface="Times New Roman"/>
                <a:cs typeface="Times New Roman"/>
              </a:rPr>
              <a:t>AIO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10035484" y="6689322"/>
            <a:ext cx="10069195" cy="1681480"/>
          </a:xfrm>
          <a:custGeom>
            <a:avLst/>
            <a:gdLst/>
            <a:ahLst/>
            <a:cxnLst/>
            <a:rect l="l" t="t" r="r" b="b"/>
            <a:pathLst>
              <a:path w="10069194" h="1681479">
                <a:moveTo>
                  <a:pt x="0" y="1680896"/>
                </a:moveTo>
                <a:lnTo>
                  <a:pt x="10068615" y="1680896"/>
                </a:lnTo>
                <a:lnTo>
                  <a:pt x="10068615" y="0"/>
                </a:lnTo>
                <a:lnTo>
                  <a:pt x="0" y="0"/>
                </a:lnTo>
                <a:lnTo>
                  <a:pt x="0" y="1680896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9" name="object 159"/>
          <p:cNvGraphicFramePr>
            <a:graphicFrameLocks noGrp="1"/>
          </p:cNvGraphicFramePr>
          <p:nvPr/>
        </p:nvGraphicFramePr>
        <p:xfrm>
          <a:off x="11033768" y="6765076"/>
          <a:ext cx="8774428" cy="104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4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4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0" name="object 160"/>
          <p:cNvSpPr txBox="1"/>
          <p:nvPr/>
        </p:nvSpPr>
        <p:spPr>
          <a:xfrm>
            <a:off x="10691218" y="6604456"/>
            <a:ext cx="283210" cy="1122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3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35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0970581" y="7773575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3034274" y="7773575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17419511" y="7773575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19547755" y="7773575"/>
            <a:ext cx="541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1200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10028099" y="6821668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L="38100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5065469" y="7773575"/>
            <a:ext cx="897255" cy="6102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8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(s)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67" name="object 1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39315" y="7421298"/>
            <a:ext cx="8787276" cy="366211"/>
          </a:xfrm>
          <a:prstGeom prst="rect">
            <a:avLst/>
          </a:prstGeom>
        </p:spPr>
      </p:pic>
      <p:sp>
        <p:nvSpPr>
          <p:cNvPr id="168" name="object 168"/>
          <p:cNvSpPr/>
          <p:nvPr/>
        </p:nvSpPr>
        <p:spPr>
          <a:xfrm>
            <a:off x="9711118" y="7798184"/>
            <a:ext cx="584200" cy="351155"/>
          </a:xfrm>
          <a:custGeom>
            <a:avLst/>
            <a:gdLst/>
            <a:ahLst/>
            <a:cxnLst/>
            <a:rect l="l" t="t" r="r" b="b"/>
            <a:pathLst>
              <a:path w="584200" h="351154">
                <a:moveTo>
                  <a:pt x="583887" y="0"/>
                </a:moveTo>
                <a:lnTo>
                  <a:pt x="0" y="0"/>
                </a:lnTo>
                <a:lnTo>
                  <a:pt x="0" y="350576"/>
                </a:lnTo>
                <a:lnTo>
                  <a:pt x="583887" y="350576"/>
                </a:lnTo>
                <a:lnTo>
                  <a:pt x="583887" y="0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 txBox="1"/>
          <p:nvPr/>
        </p:nvSpPr>
        <p:spPr>
          <a:xfrm>
            <a:off x="9742121" y="7779548"/>
            <a:ext cx="541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spc="-1425" baseline="-2777" dirty="0">
                <a:latin typeface="Times New Roman"/>
                <a:cs typeface="Times New Roman"/>
              </a:rPr>
              <a:t>1</a:t>
            </a:r>
            <a:r>
              <a:rPr sz="1900" spc="-5" dirty="0">
                <a:latin typeface="Times New Roman"/>
                <a:cs typeface="Times New Roman"/>
              </a:rPr>
              <a:t>1</a:t>
            </a:r>
            <a:r>
              <a:rPr sz="1900" spc="-944" dirty="0">
                <a:latin typeface="Times New Roman"/>
                <a:cs typeface="Times New Roman"/>
              </a:rPr>
              <a:t>2</a:t>
            </a:r>
            <a:r>
              <a:rPr sz="3000" spc="-97" baseline="-2777" dirty="0">
                <a:latin typeface="Times New Roman"/>
                <a:cs typeface="Times New Roman"/>
              </a:rPr>
              <a:t>2</a:t>
            </a:r>
            <a:r>
              <a:rPr sz="1900" spc="-880" dirty="0">
                <a:latin typeface="Times New Roman"/>
                <a:cs typeface="Times New Roman"/>
              </a:rPr>
              <a:t>0</a:t>
            </a:r>
            <a:r>
              <a:rPr sz="3000" spc="-202" baseline="-2777" dirty="0">
                <a:latin typeface="Times New Roman"/>
                <a:cs typeface="Times New Roman"/>
              </a:rPr>
              <a:t>0</a:t>
            </a:r>
            <a:r>
              <a:rPr sz="1900" spc="-815" dirty="0">
                <a:latin typeface="Times New Roman"/>
                <a:cs typeface="Times New Roman"/>
              </a:rPr>
              <a:t>0</a:t>
            </a:r>
            <a:r>
              <a:rPr sz="3000" spc="15" baseline="-2777" dirty="0">
                <a:latin typeface="Times New Roman"/>
                <a:cs typeface="Times New Roman"/>
              </a:rPr>
              <a:t>0</a:t>
            </a:r>
            <a:endParaRPr sz="3000" baseline="-2777">
              <a:latin typeface="Times New Roman"/>
              <a:cs typeface="Times New Roman"/>
            </a:endParaRPr>
          </a:p>
        </p:txBody>
      </p:sp>
      <p:grpSp>
        <p:nvGrpSpPr>
          <p:cNvPr id="170" name="object 170"/>
          <p:cNvGrpSpPr/>
          <p:nvPr/>
        </p:nvGrpSpPr>
        <p:grpSpPr>
          <a:xfrm>
            <a:off x="3558744" y="3664851"/>
            <a:ext cx="6496050" cy="1062355"/>
            <a:chOff x="3558744" y="3664851"/>
            <a:chExt cx="6496050" cy="1062355"/>
          </a:xfrm>
        </p:grpSpPr>
        <p:sp>
          <p:nvSpPr>
            <p:cNvPr id="171" name="object 171"/>
            <p:cNvSpPr/>
            <p:nvPr/>
          </p:nvSpPr>
          <p:spPr>
            <a:xfrm>
              <a:off x="3558743" y="4006437"/>
              <a:ext cx="6456045" cy="720725"/>
            </a:xfrm>
            <a:custGeom>
              <a:avLst/>
              <a:gdLst/>
              <a:ahLst/>
              <a:cxnLst/>
              <a:rect l="l" t="t" r="r" b="b"/>
              <a:pathLst>
                <a:path w="6456045" h="720725">
                  <a:moveTo>
                    <a:pt x="256997" y="0"/>
                  </a:moveTo>
                  <a:lnTo>
                    <a:pt x="0" y="0"/>
                  </a:lnTo>
                  <a:lnTo>
                    <a:pt x="0" y="678421"/>
                  </a:lnTo>
                  <a:lnTo>
                    <a:pt x="256997" y="678421"/>
                  </a:lnTo>
                  <a:lnTo>
                    <a:pt x="256997" y="0"/>
                  </a:lnTo>
                  <a:close/>
                </a:path>
                <a:path w="6456045" h="720725">
                  <a:moveTo>
                    <a:pt x="602538" y="0"/>
                  </a:moveTo>
                  <a:lnTo>
                    <a:pt x="481660" y="0"/>
                  </a:lnTo>
                  <a:lnTo>
                    <a:pt x="481660" y="605129"/>
                  </a:lnTo>
                  <a:lnTo>
                    <a:pt x="602538" y="605129"/>
                  </a:lnTo>
                  <a:lnTo>
                    <a:pt x="602538" y="0"/>
                  </a:lnTo>
                  <a:close/>
                </a:path>
                <a:path w="6456045" h="720725">
                  <a:moveTo>
                    <a:pt x="895731" y="0"/>
                  </a:moveTo>
                  <a:lnTo>
                    <a:pt x="816724" y="0"/>
                  </a:lnTo>
                  <a:lnTo>
                    <a:pt x="816724" y="636549"/>
                  </a:lnTo>
                  <a:lnTo>
                    <a:pt x="895731" y="636549"/>
                  </a:lnTo>
                  <a:lnTo>
                    <a:pt x="895731" y="0"/>
                  </a:lnTo>
                  <a:close/>
                </a:path>
                <a:path w="6456045" h="720725">
                  <a:moveTo>
                    <a:pt x="1251737" y="0"/>
                  </a:moveTo>
                  <a:lnTo>
                    <a:pt x="1026147" y="0"/>
                  </a:lnTo>
                  <a:lnTo>
                    <a:pt x="1026147" y="657491"/>
                  </a:lnTo>
                  <a:lnTo>
                    <a:pt x="1251737" y="657491"/>
                  </a:lnTo>
                  <a:lnTo>
                    <a:pt x="1251737" y="0"/>
                  </a:lnTo>
                  <a:close/>
                </a:path>
                <a:path w="6456045" h="720725">
                  <a:moveTo>
                    <a:pt x="1785747" y="0"/>
                  </a:moveTo>
                  <a:lnTo>
                    <a:pt x="1664868" y="0"/>
                  </a:lnTo>
                  <a:lnTo>
                    <a:pt x="1664868" y="636549"/>
                  </a:lnTo>
                  <a:lnTo>
                    <a:pt x="1785747" y="636549"/>
                  </a:lnTo>
                  <a:lnTo>
                    <a:pt x="1785747" y="0"/>
                  </a:lnTo>
                  <a:close/>
                </a:path>
                <a:path w="6456045" h="720725">
                  <a:moveTo>
                    <a:pt x="2005634" y="0"/>
                  </a:moveTo>
                  <a:lnTo>
                    <a:pt x="1926640" y="0"/>
                  </a:lnTo>
                  <a:lnTo>
                    <a:pt x="1926640" y="647014"/>
                  </a:lnTo>
                  <a:lnTo>
                    <a:pt x="2005634" y="647014"/>
                  </a:lnTo>
                  <a:lnTo>
                    <a:pt x="2005634" y="0"/>
                  </a:lnTo>
                  <a:close/>
                </a:path>
                <a:path w="6456045" h="720725">
                  <a:moveTo>
                    <a:pt x="2183650" y="0"/>
                  </a:moveTo>
                  <a:lnTo>
                    <a:pt x="2104644" y="0"/>
                  </a:lnTo>
                  <a:lnTo>
                    <a:pt x="2104644" y="510895"/>
                  </a:lnTo>
                  <a:lnTo>
                    <a:pt x="2183650" y="510895"/>
                  </a:lnTo>
                  <a:lnTo>
                    <a:pt x="2183650" y="0"/>
                  </a:lnTo>
                  <a:close/>
                </a:path>
                <a:path w="6456045" h="720725">
                  <a:moveTo>
                    <a:pt x="2330234" y="0"/>
                  </a:moveTo>
                  <a:lnTo>
                    <a:pt x="2251240" y="0"/>
                  </a:lnTo>
                  <a:lnTo>
                    <a:pt x="2251240" y="626071"/>
                  </a:lnTo>
                  <a:lnTo>
                    <a:pt x="2330234" y="626071"/>
                  </a:lnTo>
                  <a:lnTo>
                    <a:pt x="2330234" y="0"/>
                  </a:lnTo>
                  <a:close/>
                </a:path>
                <a:path w="6456045" h="720725">
                  <a:moveTo>
                    <a:pt x="2560599" y="0"/>
                  </a:moveTo>
                  <a:lnTo>
                    <a:pt x="2439708" y="0"/>
                  </a:lnTo>
                  <a:lnTo>
                    <a:pt x="2439708" y="720305"/>
                  </a:lnTo>
                  <a:lnTo>
                    <a:pt x="2560599" y="720305"/>
                  </a:lnTo>
                  <a:lnTo>
                    <a:pt x="2560599" y="0"/>
                  </a:lnTo>
                  <a:close/>
                </a:path>
                <a:path w="6456045" h="720725">
                  <a:moveTo>
                    <a:pt x="2822371" y="0"/>
                  </a:moveTo>
                  <a:lnTo>
                    <a:pt x="2701480" y="0"/>
                  </a:lnTo>
                  <a:lnTo>
                    <a:pt x="2701480" y="657491"/>
                  </a:lnTo>
                  <a:lnTo>
                    <a:pt x="2822371" y="657491"/>
                  </a:lnTo>
                  <a:lnTo>
                    <a:pt x="2822371" y="0"/>
                  </a:lnTo>
                  <a:close/>
                </a:path>
                <a:path w="6456045" h="720725">
                  <a:moveTo>
                    <a:pt x="3387801" y="0"/>
                  </a:moveTo>
                  <a:lnTo>
                    <a:pt x="3172676" y="0"/>
                  </a:lnTo>
                  <a:lnTo>
                    <a:pt x="3172676" y="626071"/>
                  </a:lnTo>
                  <a:lnTo>
                    <a:pt x="3387801" y="626071"/>
                  </a:lnTo>
                  <a:lnTo>
                    <a:pt x="3387801" y="0"/>
                  </a:lnTo>
                  <a:close/>
                </a:path>
                <a:path w="6456045" h="720725">
                  <a:moveTo>
                    <a:pt x="3649573" y="0"/>
                  </a:moveTo>
                  <a:lnTo>
                    <a:pt x="3465855" y="0"/>
                  </a:lnTo>
                  <a:lnTo>
                    <a:pt x="3465855" y="688898"/>
                  </a:lnTo>
                  <a:lnTo>
                    <a:pt x="3649573" y="688898"/>
                  </a:lnTo>
                  <a:lnTo>
                    <a:pt x="3649573" y="0"/>
                  </a:lnTo>
                  <a:close/>
                </a:path>
                <a:path w="6456045" h="720725">
                  <a:moveTo>
                    <a:pt x="3921810" y="0"/>
                  </a:moveTo>
                  <a:lnTo>
                    <a:pt x="3832339" y="0"/>
                  </a:lnTo>
                  <a:lnTo>
                    <a:pt x="3832339" y="615607"/>
                  </a:lnTo>
                  <a:lnTo>
                    <a:pt x="3921810" y="615607"/>
                  </a:lnTo>
                  <a:lnTo>
                    <a:pt x="3921810" y="0"/>
                  </a:lnTo>
                  <a:close/>
                </a:path>
                <a:path w="6456045" h="720725">
                  <a:moveTo>
                    <a:pt x="4162641" y="0"/>
                  </a:moveTo>
                  <a:lnTo>
                    <a:pt x="4073169" y="0"/>
                  </a:lnTo>
                  <a:lnTo>
                    <a:pt x="4073169" y="615607"/>
                  </a:lnTo>
                  <a:lnTo>
                    <a:pt x="4162641" y="615607"/>
                  </a:lnTo>
                  <a:lnTo>
                    <a:pt x="4162641" y="0"/>
                  </a:lnTo>
                  <a:close/>
                </a:path>
                <a:path w="6456045" h="720725">
                  <a:moveTo>
                    <a:pt x="4424413" y="0"/>
                  </a:moveTo>
                  <a:lnTo>
                    <a:pt x="4293057" y="0"/>
                  </a:lnTo>
                  <a:lnTo>
                    <a:pt x="4293057" y="626071"/>
                  </a:lnTo>
                  <a:lnTo>
                    <a:pt x="4424413" y="626071"/>
                  </a:lnTo>
                  <a:lnTo>
                    <a:pt x="4424413" y="0"/>
                  </a:lnTo>
                  <a:close/>
                </a:path>
                <a:path w="6456045" h="720725">
                  <a:moveTo>
                    <a:pt x="5000307" y="0"/>
                  </a:moveTo>
                  <a:lnTo>
                    <a:pt x="4931778" y="0"/>
                  </a:lnTo>
                  <a:lnTo>
                    <a:pt x="4931778" y="542302"/>
                  </a:lnTo>
                  <a:lnTo>
                    <a:pt x="5000307" y="542302"/>
                  </a:lnTo>
                  <a:lnTo>
                    <a:pt x="5000307" y="0"/>
                  </a:lnTo>
                  <a:close/>
                </a:path>
                <a:path w="6456045" h="720725">
                  <a:moveTo>
                    <a:pt x="5199265" y="0"/>
                  </a:moveTo>
                  <a:lnTo>
                    <a:pt x="5130724" y="0"/>
                  </a:lnTo>
                  <a:lnTo>
                    <a:pt x="5130724" y="626071"/>
                  </a:lnTo>
                  <a:lnTo>
                    <a:pt x="5199265" y="626071"/>
                  </a:lnTo>
                  <a:lnTo>
                    <a:pt x="5199265" y="0"/>
                  </a:lnTo>
                  <a:close/>
                </a:path>
                <a:path w="6456045" h="720725">
                  <a:moveTo>
                    <a:pt x="5555272" y="0"/>
                  </a:moveTo>
                  <a:lnTo>
                    <a:pt x="5413438" y="0"/>
                  </a:lnTo>
                  <a:lnTo>
                    <a:pt x="5413438" y="615607"/>
                  </a:lnTo>
                  <a:lnTo>
                    <a:pt x="5555272" y="615607"/>
                  </a:lnTo>
                  <a:lnTo>
                    <a:pt x="5555272" y="0"/>
                  </a:lnTo>
                  <a:close/>
                </a:path>
                <a:path w="6456045" h="720725">
                  <a:moveTo>
                    <a:pt x="5712333" y="0"/>
                  </a:moveTo>
                  <a:lnTo>
                    <a:pt x="5675211" y="0"/>
                  </a:lnTo>
                  <a:lnTo>
                    <a:pt x="5675211" y="521360"/>
                  </a:lnTo>
                  <a:lnTo>
                    <a:pt x="5712333" y="521360"/>
                  </a:lnTo>
                  <a:lnTo>
                    <a:pt x="5712333" y="0"/>
                  </a:lnTo>
                  <a:close/>
                </a:path>
                <a:path w="6456045" h="720725">
                  <a:moveTo>
                    <a:pt x="6089281" y="0"/>
                  </a:moveTo>
                  <a:lnTo>
                    <a:pt x="5832272" y="0"/>
                  </a:lnTo>
                  <a:lnTo>
                    <a:pt x="5832272" y="667956"/>
                  </a:lnTo>
                  <a:lnTo>
                    <a:pt x="6089281" y="667956"/>
                  </a:lnTo>
                  <a:lnTo>
                    <a:pt x="6089281" y="0"/>
                  </a:lnTo>
                  <a:close/>
                </a:path>
                <a:path w="6456045" h="720725">
                  <a:moveTo>
                    <a:pt x="6455765" y="0"/>
                  </a:moveTo>
                  <a:lnTo>
                    <a:pt x="6397701" y="0"/>
                  </a:lnTo>
                  <a:lnTo>
                    <a:pt x="6397701" y="567080"/>
                  </a:lnTo>
                  <a:lnTo>
                    <a:pt x="6455765" y="567080"/>
                  </a:lnTo>
                  <a:lnTo>
                    <a:pt x="6455765" y="0"/>
                  </a:lnTo>
                  <a:close/>
                </a:path>
              </a:pathLst>
            </a:custGeom>
            <a:solidFill>
              <a:srgbClr val="EE220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687247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618140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100847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031740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414974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345866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697688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628580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284058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214950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524887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5455779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3784" y="3664851"/>
              <a:ext cx="284808" cy="310181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058902" y="3666183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989794" y="383681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320674" y="3666183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251566" y="383681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838983" y="3666183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769875" y="383681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116461" y="3666183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7047353" y="383681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7435824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366715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676654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607546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7917484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7848376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524795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55688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723742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654634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043104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973996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519530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9450422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9985484" y="3664851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89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9916376" y="38354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9" name="object 209"/>
          <p:cNvGrpSpPr/>
          <p:nvPr/>
        </p:nvGrpSpPr>
        <p:grpSpPr>
          <a:xfrm>
            <a:off x="10948954" y="8669846"/>
            <a:ext cx="8938895" cy="1099820"/>
            <a:chOff x="10948954" y="8669846"/>
            <a:chExt cx="8938895" cy="1099820"/>
          </a:xfrm>
        </p:grpSpPr>
        <p:pic>
          <p:nvPicPr>
            <p:cNvPr id="210" name="object 2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48954" y="8669846"/>
              <a:ext cx="8938477" cy="1099652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11011780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8812826" y="0"/>
                  </a:moveTo>
                  <a:lnTo>
                    <a:pt x="0" y="0"/>
                  </a:lnTo>
                  <a:lnTo>
                    <a:pt x="0" y="974001"/>
                  </a:lnTo>
                  <a:lnTo>
                    <a:pt x="8812826" y="974001"/>
                  </a:lnTo>
                  <a:lnTo>
                    <a:pt x="8812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1011780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0" y="0"/>
                  </a:moveTo>
                  <a:lnTo>
                    <a:pt x="8812826" y="0"/>
                  </a:lnTo>
                  <a:lnTo>
                    <a:pt x="8812826" y="974001"/>
                  </a:lnTo>
                  <a:lnTo>
                    <a:pt x="0" y="97400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3" name="object 213"/>
          <p:cNvSpPr txBox="1"/>
          <p:nvPr/>
        </p:nvSpPr>
        <p:spPr>
          <a:xfrm>
            <a:off x="11011779" y="8711730"/>
            <a:ext cx="8813165" cy="9740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069" marR="904875">
              <a:lnSpc>
                <a:spcPts val="3390"/>
              </a:lnSpc>
              <a:spcBef>
                <a:spcPts val="535"/>
              </a:spcBef>
            </a:pPr>
            <a:r>
              <a:rPr sz="2850" b="1" spc="15" dirty="0">
                <a:latin typeface="Arial"/>
                <a:cs typeface="Arial"/>
              </a:rPr>
              <a:t>99</a:t>
            </a:r>
            <a:r>
              <a:rPr sz="2850" b="1" spc="22" baseline="20467" dirty="0">
                <a:latin typeface="Arial"/>
                <a:cs typeface="Arial"/>
              </a:rPr>
              <a:t>th </a:t>
            </a:r>
            <a:r>
              <a:rPr sz="2850" b="1" spc="-5" dirty="0">
                <a:latin typeface="Arial"/>
                <a:cs typeface="Arial"/>
              </a:rPr>
              <a:t>latency: </a:t>
            </a:r>
            <a:r>
              <a:rPr sz="2850" spc="25" dirty="0">
                <a:latin typeface="Arial"/>
                <a:cs typeface="Arial"/>
              </a:rPr>
              <a:t>high </a:t>
            </a:r>
            <a:r>
              <a:rPr sz="2850" spc="30" dirty="0">
                <a:latin typeface="Arial"/>
                <a:cs typeface="Arial"/>
              </a:rPr>
              <a:t>latency spikes </a:t>
            </a:r>
            <a:r>
              <a:rPr sz="2850" spc="45" dirty="0">
                <a:latin typeface="Arial"/>
                <a:cs typeface="Arial"/>
              </a:rPr>
              <a:t>throughout </a:t>
            </a:r>
            <a:r>
              <a:rPr sz="2850" spc="30" dirty="0">
                <a:latin typeface="Arial"/>
                <a:cs typeface="Arial"/>
              </a:rPr>
              <a:t>the  </a:t>
            </a:r>
            <a:r>
              <a:rPr sz="2850" spc="5" dirty="0">
                <a:latin typeface="Arial"/>
                <a:cs typeface="Arial"/>
              </a:rPr>
              <a:t>entire </a:t>
            </a:r>
            <a:r>
              <a:rPr sz="2850" spc="35" dirty="0">
                <a:latin typeface="Arial"/>
                <a:cs typeface="Arial"/>
              </a:rPr>
              <a:t>execution</a:t>
            </a:r>
            <a:endParaRPr sz="2850">
              <a:latin typeface="Arial"/>
              <a:cs typeface="Arial"/>
            </a:endParaRPr>
          </a:p>
        </p:txBody>
      </p:sp>
      <p:grpSp>
        <p:nvGrpSpPr>
          <p:cNvPr id="214" name="object 214"/>
          <p:cNvGrpSpPr/>
          <p:nvPr/>
        </p:nvGrpSpPr>
        <p:grpSpPr>
          <a:xfrm>
            <a:off x="1136643" y="8669846"/>
            <a:ext cx="8938895" cy="1099820"/>
            <a:chOff x="1136643" y="8669846"/>
            <a:chExt cx="8938895" cy="1099820"/>
          </a:xfrm>
        </p:grpSpPr>
        <p:pic>
          <p:nvPicPr>
            <p:cNvPr id="215" name="object 2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6643" y="8669846"/>
              <a:ext cx="8938477" cy="1099652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1199469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8812826" y="0"/>
                  </a:moveTo>
                  <a:lnTo>
                    <a:pt x="0" y="0"/>
                  </a:lnTo>
                  <a:lnTo>
                    <a:pt x="0" y="974001"/>
                  </a:lnTo>
                  <a:lnTo>
                    <a:pt x="8812826" y="974001"/>
                  </a:lnTo>
                  <a:lnTo>
                    <a:pt x="8812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199469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0" y="0"/>
                  </a:moveTo>
                  <a:lnTo>
                    <a:pt x="8812826" y="0"/>
                  </a:lnTo>
                  <a:lnTo>
                    <a:pt x="8812826" y="974001"/>
                  </a:lnTo>
                  <a:lnTo>
                    <a:pt x="0" y="97400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8" name="object 218"/>
          <p:cNvSpPr txBox="1"/>
          <p:nvPr/>
        </p:nvSpPr>
        <p:spPr>
          <a:xfrm>
            <a:off x="1199469" y="8711730"/>
            <a:ext cx="8813165" cy="9740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069" marR="861060">
              <a:lnSpc>
                <a:spcPts val="3390"/>
              </a:lnSpc>
              <a:spcBef>
                <a:spcPts val="535"/>
              </a:spcBef>
            </a:pPr>
            <a:r>
              <a:rPr sz="2850" b="1" spc="-15" dirty="0">
                <a:latin typeface="Arial"/>
                <a:cs typeface="Arial"/>
              </a:rPr>
              <a:t>Throughput: </a:t>
            </a:r>
            <a:r>
              <a:rPr sz="2850" spc="-15" dirty="0">
                <a:latin typeface="Arial"/>
                <a:cs typeface="Arial"/>
              </a:rPr>
              <a:t>large </a:t>
            </a:r>
            <a:r>
              <a:rPr sz="2850" spc="60" dirty="0">
                <a:latin typeface="Arial"/>
                <a:cs typeface="Arial"/>
              </a:rPr>
              <a:t>backlog </a:t>
            </a:r>
            <a:r>
              <a:rPr sz="2850" spc="65" dirty="0">
                <a:latin typeface="Arial"/>
                <a:cs typeface="Arial"/>
              </a:rPr>
              <a:t>of </a:t>
            </a:r>
            <a:r>
              <a:rPr sz="2850" spc="55" dirty="0">
                <a:latin typeface="Arial"/>
                <a:cs typeface="Arial"/>
              </a:rPr>
              <a:t>background</a:t>
            </a:r>
            <a:r>
              <a:rPr sz="2850" spc="-85" dirty="0">
                <a:latin typeface="Arial"/>
                <a:cs typeface="Arial"/>
              </a:rPr>
              <a:t> </a:t>
            </a:r>
            <a:r>
              <a:rPr sz="2850" spc="35" dirty="0">
                <a:latin typeface="Arial"/>
                <a:cs typeface="Arial"/>
              </a:rPr>
              <a:t>tasks  </a:t>
            </a:r>
            <a:r>
              <a:rPr sz="2850" spc="15" dirty="0">
                <a:latin typeface="Arial"/>
                <a:cs typeface="Arial"/>
              </a:rPr>
              <a:t>leads </a:t>
            </a:r>
            <a:r>
              <a:rPr sz="2850" spc="90" dirty="0">
                <a:latin typeface="Arial"/>
                <a:cs typeface="Arial"/>
              </a:rPr>
              <a:t>to </a:t>
            </a:r>
            <a:r>
              <a:rPr sz="2850" spc="25" dirty="0">
                <a:latin typeface="Arial"/>
                <a:cs typeface="Arial"/>
              </a:rPr>
              <a:t>high </a:t>
            </a:r>
            <a:r>
              <a:rPr sz="2850" spc="50" dirty="0">
                <a:latin typeface="Arial"/>
                <a:cs typeface="Arial"/>
              </a:rPr>
              <a:t>throughput</a:t>
            </a:r>
            <a:r>
              <a:rPr sz="2850" spc="-95" dirty="0">
                <a:latin typeface="Arial"/>
                <a:cs typeface="Arial"/>
              </a:rPr>
              <a:t> </a:t>
            </a:r>
            <a:r>
              <a:rPr sz="2850" spc="20" dirty="0">
                <a:latin typeface="Arial"/>
                <a:cs typeface="Arial"/>
              </a:rPr>
              <a:t>variability</a:t>
            </a:r>
            <a:endParaRPr sz="2850">
              <a:latin typeface="Arial"/>
              <a:cs typeface="Arial"/>
            </a:endParaRPr>
          </a:p>
        </p:txBody>
      </p:sp>
      <p:sp>
        <p:nvSpPr>
          <p:cNvPr id="219" name="object 2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32</a:t>
            </a:fld>
            <a:endParaRPr spc="1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8949055" cy="168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020"/>
              </a:lnSpc>
              <a:spcBef>
                <a:spcPts val="105"/>
              </a:spcBef>
            </a:pPr>
            <a:r>
              <a:rPr sz="7000" spc="-120" dirty="0"/>
              <a:t>Write-heavy</a:t>
            </a:r>
            <a:r>
              <a:rPr sz="7000" spc="-310" dirty="0"/>
              <a:t> </a:t>
            </a:r>
            <a:r>
              <a:rPr sz="7000" spc="-80" dirty="0"/>
              <a:t>workload</a:t>
            </a:r>
            <a:endParaRPr sz="7000"/>
          </a:p>
          <a:p>
            <a:pPr marL="12700">
              <a:lnSpc>
                <a:spcPts val="5020"/>
              </a:lnSpc>
            </a:pPr>
            <a:r>
              <a:rPr sz="4500" spc="190" dirty="0"/>
              <a:t>10% </a:t>
            </a:r>
            <a:r>
              <a:rPr sz="4500" spc="35" dirty="0"/>
              <a:t>read </a:t>
            </a:r>
            <a:r>
              <a:rPr sz="4500" spc="190" dirty="0"/>
              <a:t>90%</a:t>
            </a:r>
            <a:r>
              <a:rPr sz="4500" spc="-204" dirty="0"/>
              <a:t> </a:t>
            </a:r>
            <a:r>
              <a:rPr sz="4500" spc="60" dirty="0"/>
              <a:t>write</a:t>
            </a:r>
            <a:endParaRPr sz="4500"/>
          </a:p>
        </p:txBody>
      </p:sp>
      <p:sp>
        <p:nvSpPr>
          <p:cNvPr id="3" name="object 3"/>
          <p:cNvSpPr txBox="1"/>
          <p:nvPr/>
        </p:nvSpPr>
        <p:spPr>
          <a:xfrm>
            <a:off x="885075" y="3711213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3173" y="3782808"/>
            <a:ext cx="586105" cy="11372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200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32227" y="3783898"/>
            <a:ext cx="8792210" cy="952500"/>
            <a:chOff x="1232227" y="3783898"/>
            <a:chExt cx="8792210" cy="952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227" y="3783898"/>
              <a:ext cx="8791972" cy="952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51085" y="3889626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1791559" y="0"/>
                  </a:moveTo>
                  <a:lnTo>
                    <a:pt x="0" y="0"/>
                  </a:lnTo>
                  <a:lnTo>
                    <a:pt x="0" y="344767"/>
                  </a:lnTo>
                  <a:lnTo>
                    <a:pt x="1791559" y="344767"/>
                  </a:lnTo>
                  <a:lnTo>
                    <a:pt x="1791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51085" y="3889626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0" y="0"/>
                  </a:moveTo>
                  <a:lnTo>
                    <a:pt x="1791559" y="0"/>
                  </a:lnTo>
                  <a:lnTo>
                    <a:pt x="1791559" y="344767"/>
                  </a:lnTo>
                  <a:lnTo>
                    <a:pt x="0" y="344767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26678" y="3783898"/>
          <a:ext cx="8806180" cy="1088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54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450" spc="10" dirty="0">
                          <a:latin typeface="Times New Roman"/>
                          <a:cs typeface="Times New Roman"/>
                        </a:rPr>
                        <a:t>RocksDB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97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1026786" y="3783898"/>
          <a:ext cx="8806180" cy="1088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8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6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0684064" y="3623199"/>
            <a:ext cx="283845" cy="1144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5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1605">
              <a:lnSpc>
                <a:spcPts val="2260"/>
              </a:lnSpc>
            </a:pPr>
            <a:r>
              <a:rPr sz="2000" spc="15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20587" y="3816420"/>
            <a:ext cx="601980" cy="855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28636" y="3783898"/>
            <a:ext cx="8795672" cy="108800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227659" y="5272608"/>
            <a:ext cx="8796020" cy="1088390"/>
            <a:chOff x="1227659" y="5272608"/>
            <a:chExt cx="8796020" cy="1088390"/>
          </a:xfrm>
        </p:grpSpPr>
        <p:sp>
          <p:nvSpPr>
            <p:cNvPr id="15" name="object 15"/>
            <p:cNvSpPr/>
            <p:nvPr/>
          </p:nvSpPr>
          <p:spPr>
            <a:xfrm>
              <a:off x="1236232" y="5927771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778813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36232" y="5927771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4089" y="0"/>
                  </a:lnTo>
                </a:path>
                <a:path w="8778875">
                  <a:moveTo>
                    <a:pt x="8778813" y="0"/>
                  </a:moveTo>
                  <a:lnTo>
                    <a:pt x="8694724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6232" y="5496673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30">
                  <a:moveTo>
                    <a:pt x="0" y="0"/>
                  </a:moveTo>
                  <a:lnTo>
                    <a:pt x="214147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36232" y="5496673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5">
                  <a:moveTo>
                    <a:pt x="0" y="0"/>
                  </a:moveTo>
                  <a:lnTo>
                    <a:pt x="84089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39932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39932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41931" y="5496673"/>
              <a:ext cx="6773545" cy="0"/>
            </a:xfrm>
            <a:custGeom>
              <a:avLst/>
              <a:gdLst/>
              <a:ahLst/>
              <a:cxnLst/>
              <a:rect l="l" t="t" r="r" b="b"/>
              <a:pathLst>
                <a:path w="6773545">
                  <a:moveTo>
                    <a:pt x="0" y="0"/>
                  </a:moveTo>
                  <a:lnTo>
                    <a:pt x="6773114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30956" y="5496673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84089" y="0"/>
                  </a:moveTo>
                  <a:lnTo>
                    <a:pt x="0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33654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33654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27489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7489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21211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21211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15046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6232" y="5281180"/>
              <a:ext cx="8778875" cy="1071245"/>
            </a:xfrm>
            <a:custGeom>
              <a:avLst/>
              <a:gdLst/>
              <a:ahLst/>
              <a:cxnLst/>
              <a:rect l="l" t="t" r="r" b="b"/>
              <a:pathLst>
                <a:path w="8778875" h="1071245">
                  <a:moveTo>
                    <a:pt x="8778813" y="1071185"/>
                  </a:moveTo>
                  <a:lnTo>
                    <a:pt x="8778813" y="987096"/>
                  </a:lnTo>
                </a:path>
                <a:path w="8778875" h="1071245">
                  <a:moveTo>
                    <a:pt x="8778813" y="0"/>
                  </a:moveTo>
                  <a:lnTo>
                    <a:pt x="8778813" y="84089"/>
                  </a:lnTo>
                </a:path>
                <a:path w="8778875" h="1071245">
                  <a:moveTo>
                    <a:pt x="0" y="0"/>
                  </a:moveTo>
                  <a:lnTo>
                    <a:pt x="8778813" y="0"/>
                  </a:lnTo>
                  <a:lnTo>
                    <a:pt x="8778813" y="1071185"/>
                  </a:lnTo>
                  <a:lnTo>
                    <a:pt x="0" y="1071185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9932" y="5496673"/>
              <a:ext cx="8775700" cy="647065"/>
            </a:xfrm>
            <a:custGeom>
              <a:avLst/>
              <a:gdLst/>
              <a:ahLst/>
              <a:cxnLst/>
              <a:rect l="l" t="t" r="r" b="b"/>
              <a:pathLst>
                <a:path w="8775700" h="647064">
                  <a:moveTo>
                    <a:pt x="0" y="646590"/>
                  </a:moveTo>
                  <a:lnTo>
                    <a:pt x="2193722" y="646590"/>
                  </a:lnTo>
                  <a:lnTo>
                    <a:pt x="2193722" y="0"/>
                  </a:lnTo>
                  <a:lnTo>
                    <a:pt x="2917675" y="0"/>
                  </a:lnTo>
                  <a:lnTo>
                    <a:pt x="2917675" y="646590"/>
                  </a:lnTo>
                  <a:lnTo>
                    <a:pt x="2983489" y="646590"/>
                  </a:lnTo>
                  <a:lnTo>
                    <a:pt x="2983489" y="0"/>
                  </a:lnTo>
                  <a:lnTo>
                    <a:pt x="3707442" y="0"/>
                  </a:lnTo>
                  <a:lnTo>
                    <a:pt x="3707442" y="646590"/>
                  </a:lnTo>
                  <a:lnTo>
                    <a:pt x="3773256" y="646590"/>
                  </a:lnTo>
                  <a:lnTo>
                    <a:pt x="3773256" y="0"/>
                  </a:lnTo>
                  <a:lnTo>
                    <a:pt x="4504497" y="0"/>
                  </a:lnTo>
                  <a:lnTo>
                    <a:pt x="4504497" y="646590"/>
                  </a:lnTo>
                  <a:lnTo>
                    <a:pt x="4570310" y="646590"/>
                  </a:lnTo>
                  <a:lnTo>
                    <a:pt x="4570310" y="0"/>
                  </a:lnTo>
                  <a:lnTo>
                    <a:pt x="5286976" y="0"/>
                  </a:lnTo>
                  <a:lnTo>
                    <a:pt x="5286976" y="646590"/>
                  </a:lnTo>
                  <a:lnTo>
                    <a:pt x="5352790" y="646590"/>
                  </a:lnTo>
                  <a:lnTo>
                    <a:pt x="5352790" y="0"/>
                  </a:lnTo>
                  <a:lnTo>
                    <a:pt x="6076743" y="0"/>
                  </a:lnTo>
                  <a:lnTo>
                    <a:pt x="6076743" y="646590"/>
                  </a:lnTo>
                  <a:lnTo>
                    <a:pt x="6149844" y="646590"/>
                  </a:lnTo>
                  <a:lnTo>
                    <a:pt x="6149844" y="0"/>
                  </a:lnTo>
                  <a:lnTo>
                    <a:pt x="6866510" y="0"/>
                  </a:lnTo>
                  <a:lnTo>
                    <a:pt x="6866510" y="646590"/>
                  </a:lnTo>
                  <a:lnTo>
                    <a:pt x="6939611" y="646590"/>
                  </a:lnTo>
                  <a:lnTo>
                    <a:pt x="6939611" y="0"/>
                  </a:lnTo>
                  <a:lnTo>
                    <a:pt x="7663564" y="0"/>
                  </a:lnTo>
                  <a:lnTo>
                    <a:pt x="7663564" y="646590"/>
                  </a:lnTo>
                  <a:lnTo>
                    <a:pt x="7729378" y="646590"/>
                  </a:lnTo>
                  <a:lnTo>
                    <a:pt x="7729378" y="0"/>
                  </a:lnTo>
                  <a:lnTo>
                    <a:pt x="8453331" y="0"/>
                  </a:lnTo>
                  <a:lnTo>
                    <a:pt x="8453331" y="646590"/>
                  </a:lnTo>
                  <a:lnTo>
                    <a:pt x="8526433" y="646590"/>
                  </a:lnTo>
                  <a:lnTo>
                    <a:pt x="8526433" y="0"/>
                  </a:lnTo>
                  <a:lnTo>
                    <a:pt x="8775113" y="0"/>
                  </a:lnTo>
                </a:path>
              </a:pathLst>
            </a:custGeom>
            <a:ln w="16817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39932" y="5281180"/>
              <a:ext cx="8775700" cy="909955"/>
            </a:xfrm>
            <a:custGeom>
              <a:avLst/>
              <a:gdLst/>
              <a:ahLst/>
              <a:cxnLst/>
              <a:rect l="l" t="t" r="r" b="b"/>
              <a:pathLst>
                <a:path w="8775700" h="909954">
                  <a:moveTo>
                    <a:pt x="0" y="837417"/>
                  </a:moveTo>
                  <a:lnTo>
                    <a:pt x="14575" y="902558"/>
                  </a:lnTo>
                  <a:lnTo>
                    <a:pt x="21863" y="745479"/>
                  </a:lnTo>
                  <a:lnTo>
                    <a:pt x="36550" y="903904"/>
                  </a:lnTo>
                  <a:lnTo>
                    <a:pt x="51126" y="903679"/>
                  </a:lnTo>
                  <a:lnTo>
                    <a:pt x="58414" y="750413"/>
                  </a:lnTo>
                  <a:lnTo>
                    <a:pt x="73101" y="901661"/>
                  </a:lnTo>
                  <a:lnTo>
                    <a:pt x="87677" y="903455"/>
                  </a:lnTo>
                  <a:lnTo>
                    <a:pt x="94964" y="748282"/>
                  </a:lnTo>
                  <a:lnTo>
                    <a:pt x="109652" y="903567"/>
                  </a:lnTo>
                  <a:lnTo>
                    <a:pt x="124227" y="902446"/>
                  </a:lnTo>
                  <a:lnTo>
                    <a:pt x="131627" y="753104"/>
                  </a:lnTo>
                  <a:lnTo>
                    <a:pt x="146203" y="902446"/>
                  </a:lnTo>
                  <a:lnTo>
                    <a:pt x="160778" y="902670"/>
                  </a:lnTo>
                  <a:lnTo>
                    <a:pt x="168178" y="752767"/>
                  </a:lnTo>
                  <a:lnTo>
                    <a:pt x="182754" y="903231"/>
                  </a:lnTo>
                  <a:lnTo>
                    <a:pt x="197441" y="901661"/>
                  </a:lnTo>
                  <a:lnTo>
                    <a:pt x="204729" y="753552"/>
                  </a:lnTo>
                  <a:lnTo>
                    <a:pt x="219304" y="902783"/>
                  </a:lnTo>
                  <a:lnTo>
                    <a:pt x="233992" y="902334"/>
                  </a:lnTo>
                  <a:lnTo>
                    <a:pt x="248568" y="779900"/>
                  </a:lnTo>
                  <a:lnTo>
                    <a:pt x="263255" y="890001"/>
                  </a:lnTo>
                  <a:lnTo>
                    <a:pt x="270543" y="863317"/>
                  </a:lnTo>
                  <a:lnTo>
                    <a:pt x="285118" y="783151"/>
                  </a:lnTo>
                  <a:lnTo>
                    <a:pt x="299806" y="904352"/>
                  </a:lnTo>
                  <a:lnTo>
                    <a:pt x="307094" y="863429"/>
                  </a:lnTo>
                  <a:lnTo>
                    <a:pt x="321669" y="782815"/>
                  </a:lnTo>
                  <a:lnTo>
                    <a:pt x="336357" y="904128"/>
                  </a:lnTo>
                  <a:lnTo>
                    <a:pt x="343645" y="863317"/>
                  </a:lnTo>
                  <a:lnTo>
                    <a:pt x="358220" y="783151"/>
                  </a:lnTo>
                  <a:lnTo>
                    <a:pt x="372908" y="904352"/>
                  </a:lnTo>
                  <a:lnTo>
                    <a:pt x="380195" y="864438"/>
                  </a:lnTo>
                  <a:lnTo>
                    <a:pt x="394883" y="785394"/>
                  </a:lnTo>
                  <a:lnTo>
                    <a:pt x="409458" y="903792"/>
                  </a:lnTo>
                  <a:lnTo>
                    <a:pt x="416746" y="864662"/>
                  </a:lnTo>
                  <a:lnTo>
                    <a:pt x="431434" y="784833"/>
                  </a:lnTo>
                  <a:lnTo>
                    <a:pt x="446009" y="903904"/>
                  </a:lnTo>
                  <a:lnTo>
                    <a:pt x="453297" y="865447"/>
                  </a:lnTo>
                  <a:lnTo>
                    <a:pt x="467985" y="786067"/>
                  </a:lnTo>
                  <a:lnTo>
                    <a:pt x="482560" y="884395"/>
                  </a:lnTo>
                  <a:lnTo>
                    <a:pt x="489848" y="883610"/>
                  </a:lnTo>
                  <a:lnTo>
                    <a:pt x="504535" y="786627"/>
                  </a:lnTo>
                  <a:lnTo>
                    <a:pt x="511823" y="866344"/>
                  </a:lnTo>
                  <a:lnTo>
                    <a:pt x="526511" y="882265"/>
                  </a:lnTo>
                  <a:lnTo>
                    <a:pt x="541086" y="806584"/>
                  </a:lnTo>
                  <a:lnTo>
                    <a:pt x="548374" y="864326"/>
                  </a:lnTo>
                  <a:lnTo>
                    <a:pt x="563062" y="882713"/>
                  </a:lnTo>
                  <a:lnTo>
                    <a:pt x="577637" y="807369"/>
                  </a:lnTo>
                  <a:lnTo>
                    <a:pt x="584925" y="863765"/>
                  </a:lnTo>
                  <a:lnTo>
                    <a:pt x="599612" y="903455"/>
                  </a:lnTo>
                  <a:lnTo>
                    <a:pt x="614188" y="787636"/>
                  </a:lnTo>
                  <a:lnTo>
                    <a:pt x="621476" y="864214"/>
                  </a:lnTo>
                  <a:lnTo>
                    <a:pt x="636163" y="864550"/>
                  </a:lnTo>
                  <a:lnTo>
                    <a:pt x="650739" y="825869"/>
                  </a:lnTo>
                  <a:lnTo>
                    <a:pt x="658139" y="862756"/>
                  </a:lnTo>
                  <a:lnTo>
                    <a:pt x="672714" y="864774"/>
                  </a:lnTo>
                  <a:lnTo>
                    <a:pt x="687290" y="823851"/>
                  </a:lnTo>
                  <a:lnTo>
                    <a:pt x="694689" y="864101"/>
                  </a:lnTo>
                  <a:lnTo>
                    <a:pt x="709265" y="863317"/>
                  </a:lnTo>
                  <a:lnTo>
                    <a:pt x="723953" y="825308"/>
                  </a:lnTo>
                  <a:lnTo>
                    <a:pt x="731240" y="862868"/>
                  </a:lnTo>
                  <a:lnTo>
                    <a:pt x="745816" y="823963"/>
                  </a:lnTo>
                  <a:lnTo>
                    <a:pt x="760503" y="863765"/>
                  </a:lnTo>
                  <a:lnTo>
                    <a:pt x="767791" y="869595"/>
                  </a:lnTo>
                  <a:lnTo>
                    <a:pt x="782367" y="840332"/>
                  </a:lnTo>
                  <a:lnTo>
                    <a:pt x="797054" y="855917"/>
                  </a:lnTo>
                  <a:lnTo>
                    <a:pt x="804342" y="845490"/>
                  </a:lnTo>
                  <a:lnTo>
                    <a:pt x="826317" y="826205"/>
                  </a:lnTo>
                  <a:lnTo>
                    <a:pt x="833605" y="894374"/>
                  </a:lnTo>
                  <a:lnTo>
                    <a:pt x="840893" y="835735"/>
                  </a:lnTo>
                  <a:lnTo>
                    <a:pt x="855580" y="849190"/>
                  </a:lnTo>
                  <a:lnTo>
                    <a:pt x="870156" y="885068"/>
                  </a:lnTo>
                  <a:lnTo>
                    <a:pt x="892131" y="832596"/>
                  </a:lnTo>
                  <a:lnTo>
                    <a:pt x="906707" y="881144"/>
                  </a:lnTo>
                  <a:lnTo>
                    <a:pt x="913994" y="863653"/>
                  </a:lnTo>
                  <a:lnTo>
                    <a:pt x="928682" y="796942"/>
                  </a:lnTo>
                  <a:lnTo>
                    <a:pt x="943258" y="909846"/>
                  </a:lnTo>
                  <a:lnTo>
                    <a:pt x="950545" y="848965"/>
                  </a:lnTo>
                  <a:lnTo>
                    <a:pt x="965233" y="841229"/>
                  </a:lnTo>
                  <a:lnTo>
                    <a:pt x="979808" y="868586"/>
                  </a:lnTo>
                  <a:lnTo>
                    <a:pt x="994496" y="864438"/>
                  </a:lnTo>
                  <a:lnTo>
                    <a:pt x="1001784" y="857599"/>
                  </a:lnTo>
                  <a:lnTo>
                    <a:pt x="1016359" y="878453"/>
                  </a:lnTo>
                  <a:lnTo>
                    <a:pt x="1023759" y="824187"/>
                  </a:lnTo>
                  <a:lnTo>
                    <a:pt x="1038335" y="847059"/>
                  </a:lnTo>
                  <a:lnTo>
                    <a:pt x="1053022" y="883722"/>
                  </a:lnTo>
                  <a:lnTo>
                    <a:pt x="1067598" y="856253"/>
                  </a:lnTo>
                  <a:lnTo>
                    <a:pt x="1074885" y="849750"/>
                  </a:lnTo>
                  <a:lnTo>
                    <a:pt x="1089573" y="857486"/>
                  </a:lnTo>
                  <a:lnTo>
                    <a:pt x="1104148" y="856477"/>
                  </a:lnTo>
                  <a:lnTo>
                    <a:pt x="1111436" y="865223"/>
                  </a:lnTo>
                  <a:lnTo>
                    <a:pt x="1126124" y="820487"/>
                  </a:lnTo>
                  <a:lnTo>
                    <a:pt x="1133412" y="866456"/>
                  </a:lnTo>
                  <a:lnTo>
                    <a:pt x="1147987" y="866120"/>
                  </a:lnTo>
                  <a:lnTo>
                    <a:pt x="1162675" y="857823"/>
                  </a:lnTo>
                  <a:lnTo>
                    <a:pt x="1169962" y="848405"/>
                  </a:lnTo>
                  <a:lnTo>
                    <a:pt x="1184650" y="864101"/>
                  </a:lnTo>
                  <a:lnTo>
                    <a:pt x="1206513" y="863317"/>
                  </a:lnTo>
                  <a:lnTo>
                    <a:pt x="1213801" y="828111"/>
                  </a:lnTo>
                  <a:lnTo>
                    <a:pt x="1228489" y="895271"/>
                  </a:lnTo>
                  <a:lnTo>
                    <a:pt x="1243064" y="827102"/>
                  </a:lnTo>
                  <a:lnTo>
                    <a:pt x="1257752" y="861635"/>
                  </a:lnTo>
                  <a:lnTo>
                    <a:pt x="1265039" y="848405"/>
                  </a:lnTo>
                  <a:lnTo>
                    <a:pt x="1279615" y="821945"/>
                  </a:lnTo>
                  <a:lnTo>
                    <a:pt x="1294302" y="864326"/>
                  </a:lnTo>
                  <a:lnTo>
                    <a:pt x="1301590" y="863092"/>
                  </a:lnTo>
                  <a:lnTo>
                    <a:pt x="1316278" y="803221"/>
                  </a:lnTo>
                  <a:lnTo>
                    <a:pt x="1330853" y="864774"/>
                  </a:lnTo>
                  <a:lnTo>
                    <a:pt x="1338141" y="883386"/>
                  </a:lnTo>
                  <a:lnTo>
                    <a:pt x="1352829" y="803781"/>
                  </a:lnTo>
                  <a:lnTo>
                    <a:pt x="1367404" y="863092"/>
                  </a:lnTo>
                  <a:lnTo>
                    <a:pt x="1374692" y="883386"/>
                  </a:lnTo>
                  <a:lnTo>
                    <a:pt x="1389379" y="802884"/>
                  </a:lnTo>
                  <a:lnTo>
                    <a:pt x="1403955" y="884619"/>
                  </a:lnTo>
                  <a:lnTo>
                    <a:pt x="1411243" y="853674"/>
                  </a:lnTo>
                  <a:lnTo>
                    <a:pt x="1425930" y="822954"/>
                  </a:lnTo>
                  <a:lnTo>
                    <a:pt x="1440506" y="863204"/>
                  </a:lnTo>
                  <a:lnTo>
                    <a:pt x="1447906" y="863429"/>
                  </a:lnTo>
                  <a:lnTo>
                    <a:pt x="1462481" y="802660"/>
                  </a:lnTo>
                  <a:lnTo>
                    <a:pt x="1477057" y="863541"/>
                  </a:lnTo>
                  <a:lnTo>
                    <a:pt x="1484456" y="883722"/>
                  </a:lnTo>
                  <a:lnTo>
                    <a:pt x="1499032" y="802324"/>
                  </a:lnTo>
                  <a:lnTo>
                    <a:pt x="1513720" y="863429"/>
                  </a:lnTo>
                  <a:lnTo>
                    <a:pt x="1521007" y="883498"/>
                  </a:lnTo>
                  <a:lnTo>
                    <a:pt x="1535583" y="802324"/>
                  </a:lnTo>
                  <a:lnTo>
                    <a:pt x="1542870" y="842911"/>
                  </a:lnTo>
                  <a:lnTo>
                    <a:pt x="1557558" y="883834"/>
                  </a:lnTo>
                  <a:lnTo>
                    <a:pt x="1572134" y="822842"/>
                  </a:lnTo>
                  <a:lnTo>
                    <a:pt x="1579533" y="842799"/>
                  </a:lnTo>
                  <a:lnTo>
                    <a:pt x="1594109" y="862980"/>
                  </a:lnTo>
                  <a:lnTo>
                    <a:pt x="1608684" y="849638"/>
                  </a:lnTo>
                  <a:lnTo>
                    <a:pt x="1616084" y="841678"/>
                  </a:lnTo>
                  <a:lnTo>
                    <a:pt x="1630660" y="863877"/>
                  </a:lnTo>
                  <a:lnTo>
                    <a:pt x="1645347" y="843472"/>
                  </a:lnTo>
                  <a:lnTo>
                    <a:pt x="1652635" y="844817"/>
                  </a:lnTo>
                  <a:lnTo>
                    <a:pt x="1667211" y="863765"/>
                  </a:lnTo>
                  <a:lnTo>
                    <a:pt x="1681898" y="844929"/>
                  </a:lnTo>
                  <a:lnTo>
                    <a:pt x="1689186" y="844368"/>
                  </a:lnTo>
                  <a:lnTo>
                    <a:pt x="1703761" y="843696"/>
                  </a:lnTo>
                  <a:lnTo>
                    <a:pt x="1718449" y="843696"/>
                  </a:lnTo>
                  <a:lnTo>
                    <a:pt x="1725737" y="864886"/>
                  </a:lnTo>
                  <a:lnTo>
                    <a:pt x="1740312" y="822057"/>
                  </a:lnTo>
                  <a:lnTo>
                    <a:pt x="1755000" y="865671"/>
                  </a:lnTo>
                  <a:lnTo>
                    <a:pt x="1762288" y="864326"/>
                  </a:lnTo>
                  <a:lnTo>
                    <a:pt x="1776975" y="824523"/>
                  </a:lnTo>
                  <a:lnTo>
                    <a:pt x="1791551" y="864550"/>
                  </a:lnTo>
                  <a:lnTo>
                    <a:pt x="1798838" y="865335"/>
                  </a:lnTo>
                  <a:lnTo>
                    <a:pt x="1813526" y="825981"/>
                  </a:lnTo>
                  <a:lnTo>
                    <a:pt x="1828101" y="865783"/>
                  </a:lnTo>
                  <a:lnTo>
                    <a:pt x="1835389" y="863204"/>
                  </a:lnTo>
                  <a:lnTo>
                    <a:pt x="1850077" y="826205"/>
                  </a:lnTo>
                  <a:lnTo>
                    <a:pt x="1864652" y="844929"/>
                  </a:lnTo>
                  <a:lnTo>
                    <a:pt x="1871940" y="883386"/>
                  </a:lnTo>
                  <a:lnTo>
                    <a:pt x="1886628" y="806360"/>
                  </a:lnTo>
                  <a:lnTo>
                    <a:pt x="1893915" y="844817"/>
                  </a:lnTo>
                  <a:lnTo>
                    <a:pt x="1908603" y="903007"/>
                  </a:lnTo>
                  <a:lnTo>
                    <a:pt x="1923178" y="806584"/>
                  </a:lnTo>
                  <a:lnTo>
                    <a:pt x="1930466" y="844144"/>
                  </a:lnTo>
                  <a:lnTo>
                    <a:pt x="1945154" y="883386"/>
                  </a:lnTo>
                  <a:lnTo>
                    <a:pt x="1959729" y="823963"/>
                  </a:lnTo>
                  <a:lnTo>
                    <a:pt x="1967017" y="843920"/>
                  </a:lnTo>
                  <a:lnTo>
                    <a:pt x="1981705" y="843135"/>
                  </a:lnTo>
                  <a:lnTo>
                    <a:pt x="1996280" y="865559"/>
                  </a:lnTo>
                  <a:lnTo>
                    <a:pt x="2018255" y="886749"/>
                  </a:lnTo>
                  <a:lnTo>
                    <a:pt x="2025543" y="824187"/>
                  </a:lnTo>
                  <a:lnTo>
                    <a:pt x="2040231" y="883386"/>
                  </a:lnTo>
                  <a:lnTo>
                    <a:pt x="2054806" y="805687"/>
                  </a:lnTo>
                  <a:lnTo>
                    <a:pt x="2062094" y="863653"/>
                  </a:lnTo>
                  <a:lnTo>
                    <a:pt x="2076782" y="883386"/>
                  </a:lnTo>
                  <a:lnTo>
                    <a:pt x="2091357" y="803109"/>
                  </a:lnTo>
                  <a:lnTo>
                    <a:pt x="2098645" y="864101"/>
                  </a:lnTo>
                  <a:lnTo>
                    <a:pt x="2113332" y="884171"/>
                  </a:lnTo>
                  <a:lnTo>
                    <a:pt x="2127908" y="807481"/>
                  </a:lnTo>
                  <a:lnTo>
                    <a:pt x="2135196" y="862532"/>
                  </a:lnTo>
                  <a:lnTo>
                    <a:pt x="2149883" y="883722"/>
                  </a:lnTo>
                  <a:lnTo>
                    <a:pt x="2164459" y="783824"/>
                  </a:lnTo>
                  <a:lnTo>
                    <a:pt x="2171859" y="884059"/>
                  </a:lnTo>
                  <a:lnTo>
                    <a:pt x="2179146" y="752094"/>
                  </a:lnTo>
                  <a:lnTo>
                    <a:pt x="2193722" y="550729"/>
                  </a:lnTo>
                  <a:lnTo>
                    <a:pt x="2201010" y="841117"/>
                  </a:lnTo>
                  <a:lnTo>
                    <a:pt x="2208409" y="728325"/>
                  </a:lnTo>
                  <a:lnTo>
                    <a:pt x="2215697" y="52471"/>
                  </a:lnTo>
                  <a:lnTo>
                    <a:pt x="2222985" y="83865"/>
                  </a:lnTo>
                  <a:lnTo>
                    <a:pt x="2237673" y="181184"/>
                  </a:lnTo>
                  <a:lnTo>
                    <a:pt x="2244960" y="128264"/>
                  </a:lnTo>
                  <a:lnTo>
                    <a:pt x="2252248" y="414616"/>
                  </a:lnTo>
                  <a:lnTo>
                    <a:pt x="2259536" y="163469"/>
                  </a:lnTo>
                  <a:lnTo>
                    <a:pt x="2266824" y="72541"/>
                  </a:lnTo>
                  <a:lnTo>
                    <a:pt x="2281511" y="139027"/>
                  </a:lnTo>
                  <a:lnTo>
                    <a:pt x="2288799" y="471236"/>
                  </a:lnTo>
                  <a:lnTo>
                    <a:pt x="2296087" y="86668"/>
                  </a:lnTo>
                  <a:lnTo>
                    <a:pt x="2310774" y="168515"/>
                  </a:lnTo>
                  <a:lnTo>
                    <a:pt x="2318062" y="90143"/>
                  </a:lnTo>
                  <a:lnTo>
                    <a:pt x="2325350" y="246774"/>
                  </a:lnTo>
                  <a:lnTo>
                    <a:pt x="2332637" y="311242"/>
                  </a:lnTo>
                  <a:lnTo>
                    <a:pt x="2340037" y="139364"/>
                  </a:lnTo>
                  <a:lnTo>
                    <a:pt x="2354613" y="79043"/>
                  </a:lnTo>
                  <a:lnTo>
                    <a:pt x="2361901" y="206074"/>
                  </a:lnTo>
                  <a:lnTo>
                    <a:pt x="2369300" y="220986"/>
                  </a:lnTo>
                  <a:lnTo>
                    <a:pt x="2376588" y="346560"/>
                  </a:lnTo>
                  <a:lnTo>
                    <a:pt x="2391164" y="254174"/>
                  </a:lnTo>
                  <a:lnTo>
                    <a:pt x="2398451" y="101579"/>
                  </a:lnTo>
                  <a:lnTo>
                    <a:pt x="2405851" y="108419"/>
                  </a:lnTo>
                  <a:lnTo>
                    <a:pt x="2413139" y="606340"/>
                  </a:lnTo>
                  <a:lnTo>
                    <a:pt x="2427714" y="744134"/>
                  </a:lnTo>
                  <a:lnTo>
                    <a:pt x="2435114" y="710835"/>
                  </a:lnTo>
                  <a:lnTo>
                    <a:pt x="2449690" y="706686"/>
                  </a:lnTo>
                  <a:lnTo>
                    <a:pt x="2464265" y="703435"/>
                  </a:lnTo>
                  <a:lnTo>
                    <a:pt x="2478953" y="707023"/>
                  </a:lnTo>
                  <a:lnTo>
                    <a:pt x="2493528" y="707359"/>
                  </a:lnTo>
                  <a:lnTo>
                    <a:pt x="2500928" y="773846"/>
                  </a:lnTo>
                  <a:lnTo>
                    <a:pt x="2515504" y="838202"/>
                  </a:lnTo>
                  <a:lnTo>
                    <a:pt x="2522791" y="838090"/>
                  </a:lnTo>
                  <a:lnTo>
                    <a:pt x="2530079" y="145082"/>
                  </a:lnTo>
                  <a:lnTo>
                    <a:pt x="2544767" y="98104"/>
                  </a:lnTo>
                  <a:lnTo>
                    <a:pt x="2552055" y="78483"/>
                  </a:lnTo>
                  <a:lnTo>
                    <a:pt x="2559342" y="83528"/>
                  </a:lnTo>
                  <a:lnTo>
                    <a:pt x="2566742" y="471236"/>
                  </a:lnTo>
                  <a:lnTo>
                    <a:pt x="2581318" y="149342"/>
                  </a:lnTo>
                  <a:lnTo>
                    <a:pt x="2588605" y="75680"/>
                  </a:lnTo>
                  <a:lnTo>
                    <a:pt x="2595893" y="93283"/>
                  </a:lnTo>
                  <a:lnTo>
                    <a:pt x="2603293" y="451839"/>
                  </a:lnTo>
                  <a:lnTo>
                    <a:pt x="2617868" y="138803"/>
                  </a:lnTo>
                  <a:lnTo>
                    <a:pt x="2625156" y="189817"/>
                  </a:lnTo>
                  <a:lnTo>
                    <a:pt x="2632556" y="130730"/>
                  </a:lnTo>
                  <a:lnTo>
                    <a:pt x="2639844" y="191611"/>
                  </a:lnTo>
                  <a:lnTo>
                    <a:pt x="2647132" y="299918"/>
                  </a:lnTo>
                  <a:lnTo>
                    <a:pt x="2661707" y="99673"/>
                  </a:lnTo>
                  <a:lnTo>
                    <a:pt x="2669107" y="196432"/>
                  </a:lnTo>
                  <a:lnTo>
                    <a:pt x="2676395" y="339608"/>
                  </a:lnTo>
                  <a:lnTo>
                    <a:pt x="2683682" y="271328"/>
                  </a:lnTo>
                  <a:lnTo>
                    <a:pt x="2698370" y="280409"/>
                  </a:lnTo>
                  <a:lnTo>
                    <a:pt x="2705658" y="158087"/>
                  </a:lnTo>
                  <a:lnTo>
                    <a:pt x="2712945" y="101019"/>
                  </a:lnTo>
                  <a:lnTo>
                    <a:pt x="2720233" y="141718"/>
                  </a:lnTo>
                  <a:lnTo>
                    <a:pt x="2727521" y="677535"/>
                  </a:lnTo>
                  <a:lnTo>
                    <a:pt x="2742209" y="716777"/>
                  </a:lnTo>
                  <a:lnTo>
                    <a:pt x="2756784" y="708592"/>
                  </a:lnTo>
                  <a:lnTo>
                    <a:pt x="2771472" y="708144"/>
                  </a:lnTo>
                  <a:lnTo>
                    <a:pt x="2786047" y="706686"/>
                  </a:lnTo>
                  <a:lnTo>
                    <a:pt x="2793335" y="703547"/>
                  </a:lnTo>
                  <a:lnTo>
                    <a:pt x="2808022" y="711732"/>
                  </a:lnTo>
                  <a:lnTo>
                    <a:pt x="2822598" y="747946"/>
                  </a:lnTo>
                  <a:lnTo>
                    <a:pt x="2829998" y="830914"/>
                  </a:lnTo>
                  <a:lnTo>
                    <a:pt x="2837286" y="839996"/>
                  </a:lnTo>
                  <a:lnTo>
                    <a:pt x="2851861" y="339720"/>
                  </a:lnTo>
                  <a:lnTo>
                    <a:pt x="2859149" y="36999"/>
                  </a:lnTo>
                  <a:lnTo>
                    <a:pt x="2866549" y="79828"/>
                  </a:lnTo>
                  <a:lnTo>
                    <a:pt x="2873836" y="69289"/>
                  </a:lnTo>
                  <a:lnTo>
                    <a:pt x="2888412" y="473815"/>
                  </a:lnTo>
                  <a:lnTo>
                    <a:pt x="2895812" y="143176"/>
                  </a:lnTo>
                  <a:lnTo>
                    <a:pt x="2910387" y="601406"/>
                  </a:lnTo>
                  <a:lnTo>
                    <a:pt x="2924963" y="801090"/>
                  </a:lnTo>
                  <a:lnTo>
                    <a:pt x="2932363" y="843135"/>
                  </a:lnTo>
                  <a:lnTo>
                    <a:pt x="2946938" y="843135"/>
                  </a:lnTo>
                  <a:lnTo>
                    <a:pt x="2954226" y="843023"/>
                  </a:lnTo>
                  <a:lnTo>
                    <a:pt x="2968913" y="781245"/>
                  </a:lnTo>
                  <a:lnTo>
                    <a:pt x="2976201" y="175578"/>
                  </a:lnTo>
                  <a:lnTo>
                    <a:pt x="2983489" y="72765"/>
                  </a:lnTo>
                  <a:lnTo>
                    <a:pt x="2990777" y="282540"/>
                  </a:lnTo>
                  <a:lnTo>
                    <a:pt x="3005464" y="309000"/>
                  </a:lnTo>
                  <a:lnTo>
                    <a:pt x="3012752" y="196656"/>
                  </a:lnTo>
                  <a:lnTo>
                    <a:pt x="3020040" y="94180"/>
                  </a:lnTo>
                  <a:lnTo>
                    <a:pt x="3027440" y="93619"/>
                  </a:lnTo>
                  <a:lnTo>
                    <a:pt x="3042015" y="276373"/>
                  </a:lnTo>
                  <a:lnTo>
                    <a:pt x="3049303" y="281643"/>
                  </a:lnTo>
                  <a:lnTo>
                    <a:pt x="3056590" y="153378"/>
                  </a:lnTo>
                  <a:lnTo>
                    <a:pt x="3063990" y="202823"/>
                  </a:lnTo>
                  <a:lnTo>
                    <a:pt x="3078566" y="254286"/>
                  </a:lnTo>
                  <a:lnTo>
                    <a:pt x="3085854" y="237804"/>
                  </a:lnTo>
                  <a:lnTo>
                    <a:pt x="3093253" y="209886"/>
                  </a:lnTo>
                  <a:lnTo>
                    <a:pt x="3107829" y="768688"/>
                  </a:lnTo>
                  <a:lnTo>
                    <a:pt x="3122404" y="705117"/>
                  </a:lnTo>
                  <a:lnTo>
                    <a:pt x="3129804" y="704332"/>
                  </a:lnTo>
                  <a:lnTo>
                    <a:pt x="3144380" y="706238"/>
                  </a:lnTo>
                  <a:lnTo>
                    <a:pt x="3159067" y="703435"/>
                  </a:lnTo>
                  <a:lnTo>
                    <a:pt x="3173643" y="703995"/>
                  </a:lnTo>
                  <a:lnTo>
                    <a:pt x="3188218" y="729783"/>
                  </a:lnTo>
                  <a:lnTo>
                    <a:pt x="3195618" y="797839"/>
                  </a:lnTo>
                  <a:lnTo>
                    <a:pt x="3210194" y="840444"/>
                  </a:lnTo>
                  <a:lnTo>
                    <a:pt x="3217481" y="820263"/>
                  </a:lnTo>
                  <a:lnTo>
                    <a:pt x="3232169" y="118958"/>
                  </a:lnTo>
                  <a:lnTo>
                    <a:pt x="3239457" y="114697"/>
                  </a:lnTo>
                  <a:lnTo>
                    <a:pt x="3246744" y="132524"/>
                  </a:lnTo>
                  <a:lnTo>
                    <a:pt x="3254032" y="158312"/>
                  </a:lnTo>
                  <a:lnTo>
                    <a:pt x="3268720" y="295321"/>
                  </a:lnTo>
                  <a:lnTo>
                    <a:pt x="3276008" y="270879"/>
                  </a:lnTo>
                  <a:lnTo>
                    <a:pt x="3283295" y="85546"/>
                  </a:lnTo>
                  <a:lnTo>
                    <a:pt x="3290695" y="81398"/>
                  </a:lnTo>
                  <a:lnTo>
                    <a:pt x="3297983" y="362256"/>
                  </a:lnTo>
                  <a:lnTo>
                    <a:pt x="3312558" y="228162"/>
                  </a:lnTo>
                  <a:lnTo>
                    <a:pt x="3319846" y="73886"/>
                  </a:lnTo>
                  <a:lnTo>
                    <a:pt x="3327246" y="216501"/>
                  </a:lnTo>
                  <a:lnTo>
                    <a:pt x="3334534" y="90143"/>
                  </a:lnTo>
                  <a:lnTo>
                    <a:pt x="3349109" y="413046"/>
                  </a:lnTo>
                  <a:lnTo>
                    <a:pt x="3356509" y="199684"/>
                  </a:lnTo>
                  <a:lnTo>
                    <a:pt x="3363797" y="82519"/>
                  </a:lnTo>
                  <a:lnTo>
                    <a:pt x="3371085" y="121200"/>
                  </a:lnTo>
                  <a:lnTo>
                    <a:pt x="3378372" y="300367"/>
                  </a:lnTo>
                  <a:lnTo>
                    <a:pt x="3385660" y="204056"/>
                  </a:lnTo>
                  <a:lnTo>
                    <a:pt x="3400348" y="397574"/>
                  </a:lnTo>
                  <a:lnTo>
                    <a:pt x="3407635" y="105840"/>
                  </a:lnTo>
                  <a:lnTo>
                    <a:pt x="3414923" y="181520"/>
                  </a:lnTo>
                  <a:lnTo>
                    <a:pt x="3422323" y="707135"/>
                  </a:lnTo>
                  <a:lnTo>
                    <a:pt x="3429611" y="744246"/>
                  </a:lnTo>
                  <a:lnTo>
                    <a:pt x="3444186" y="707135"/>
                  </a:lnTo>
                  <a:lnTo>
                    <a:pt x="3458874" y="704332"/>
                  </a:lnTo>
                  <a:lnTo>
                    <a:pt x="3473449" y="705229"/>
                  </a:lnTo>
                  <a:lnTo>
                    <a:pt x="3480737" y="706574"/>
                  </a:lnTo>
                  <a:lnTo>
                    <a:pt x="3495425" y="706013"/>
                  </a:lnTo>
                  <a:lnTo>
                    <a:pt x="3510000" y="705565"/>
                  </a:lnTo>
                  <a:lnTo>
                    <a:pt x="3524688" y="777209"/>
                  </a:lnTo>
                  <a:lnTo>
                    <a:pt x="3531975" y="836969"/>
                  </a:lnTo>
                  <a:lnTo>
                    <a:pt x="3546551" y="838090"/>
                  </a:lnTo>
                  <a:lnTo>
                    <a:pt x="3553839" y="492763"/>
                  </a:lnTo>
                  <a:lnTo>
                    <a:pt x="3560005" y="0"/>
                  </a:lnTo>
                </a:path>
                <a:path w="8775700" h="909954">
                  <a:moveTo>
                    <a:pt x="3565051" y="0"/>
                  </a:moveTo>
                  <a:lnTo>
                    <a:pt x="3568526" y="80837"/>
                  </a:lnTo>
                  <a:lnTo>
                    <a:pt x="3575814" y="181184"/>
                  </a:lnTo>
                  <a:lnTo>
                    <a:pt x="3590502" y="302945"/>
                  </a:lnTo>
                  <a:lnTo>
                    <a:pt x="3597789" y="235113"/>
                  </a:lnTo>
                  <a:lnTo>
                    <a:pt x="3605077" y="94516"/>
                  </a:lnTo>
                  <a:lnTo>
                    <a:pt x="3612365" y="138915"/>
                  </a:lnTo>
                  <a:lnTo>
                    <a:pt x="3627052" y="191611"/>
                  </a:lnTo>
                  <a:lnTo>
                    <a:pt x="3634340" y="360799"/>
                  </a:lnTo>
                  <a:lnTo>
                    <a:pt x="3641628" y="85210"/>
                  </a:lnTo>
                  <a:lnTo>
                    <a:pt x="3648916" y="152145"/>
                  </a:lnTo>
                  <a:lnTo>
                    <a:pt x="3656316" y="131067"/>
                  </a:lnTo>
                  <a:lnTo>
                    <a:pt x="3670891" y="355753"/>
                  </a:lnTo>
                  <a:lnTo>
                    <a:pt x="3678179" y="149342"/>
                  </a:lnTo>
                  <a:lnTo>
                    <a:pt x="3685467" y="132973"/>
                  </a:lnTo>
                  <a:lnTo>
                    <a:pt x="3707442" y="469330"/>
                  </a:lnTo>
                  <a:lnTo>
                    <a:pt x="3714730" y="825757"/>
                  </a:lnTo>
                  <a:lnTo>
                    <a:pt x="3729417" y="863541"/>
                  </a:lnTo>
                  <a:lnTo>
                    <a:pt x="3743993" y="822954"/>
                  </a:lnTo>
                  <a:lnTo>
                    <a:pt x="3751280" y="846050"/>
                  </a:lnTo>
                  <a:lnTo>
                    <a:pt x="3758680" y="844032"/>
                  </a:lnTo>
                  <a:lnTo>
                    <a:pt x="3765968" y="176475"/>
                  </a:lnTo>
                  <a:lnTo>
                    <a:pt x="3773256" y="103598"/>
                  </a:lnTo>
                  <a:lnTo>
                    <a:pt x="3787943" y="162796"/>
                  </a:lnTo>
                  <a:lnTo>
                    <a:pt x="3795231" y="330975"/>
                  </a:lnTo>
                  <a:lnTo>
                    <a:pt x="3802519" y="773846"/>
                  </a:lnTo>
                  <a:lnTo>
                    <a:pt x="3809807" y="743349"/>
                  </a:lnTo>
                  <a:lnTo>
                    <a:pt x="3824494" y="727989"/>
                  </a:lnTo>
                  <a:lnTo>
                    <a:pt x="3839070" y="706462"/>
                  </a:lnTo>
                  <a:lnTo>
                    <a:pt x="3846357" y="701417"/>
                  </a:lnTo>
                  <a:lnTo>
                    <a:pt x="3861045" y="704556"/>
                  </a:lnTo>
                  <a:lnTo>
                    <a:pt x="3875621" y="701977"/>
                  </a:lnTo>
                  <a:lnTo>
                    <a:pt x="3890308" y="746825"/>
                  </a:lnTo>
                  <a:lnTo>
                    <a:pt x="3904884" y="820375"/>
                  </a:lnTo>
                  <a:lnTo>
                    <a:pt x="3912171" y="839659"/>
                  </a:lnTo>
                  <a:lnTo>
                    <a:pt x="3926859" y="715544"/>
                  </a:lnTo>
                  <a:lnTo>
                    <a:pt x="3934147" y="181184"/>
                  </a:lnTo>
                  <a:lnTo>
                    <a:pt x="3941434" y="103373"/>
                  </a:lnTo>
                  <a:lnTo>
                    <a:pt x="3948722" y="78707"/>
                  </a:lnTo>
                  <a:lnTo>
                    <a:pt x="3963410" y="190266"/>
                  </a:lnTo>
                  <a:lnTo>
                    <a:pt x="3970698" y="400825"/>
                  </a:lnTo>
                  <a:lnTo>
                    <a:pt x="3977985" y="83865"/>
                  </a:lnTo>
                  <a:lnTo>
                    <a:pt x="3985385" y="85434"/>
                  </a:lnTo>
                  <a:lnTo>
                    <a:pt x="3992673" y="135664"/>
                  </a:lnTo>
                  <a:lnTo>
                    <a:pt x="4007248" y="301264"/>
                  </a:lnTo>
                  <a:lnTo>
                    <a:pt x="4014536" y="244195"/>
                  </a:lnTo>
                  <a:lnTo>
                    <a:pt x="4021936" y="90480"/>
                  </a:lnTo>
                  <a:lnTo>
                    <a:pt x="4029224" y="186117"/>
                  </a:lnTo>
                  <a:lnTo>
                    <a:pt x="4043799" y="188696"/>
                  </a:lnTo>
                  <a:lnTo>
                    <a:pt x="4051199" y="407440"/>
                  </a:lnTo>
                  <a:lnTo>
                    <a:pt x="4058487" y="101131"/>
                  </a:lnTo>
                  <a:lnTo>
                    <a:pt x="4065775" y="72428"/>
                  </a:lnTo>
                  <a:lnTo>
                    <a:pt x="4073062" y="242065"/>
                  </a:lnTo>
                  <a:lnTo>
                    <a:pt x="4080350" y="213699"/>
                  </a:lnTo>
                  <a:lnTo>
                    <a:pt x="4095038" y="288370"/>
                  </a:lnTo>
                  <a:lnTo>
                    <a:pt x="4102325" y="305748"/>
                  </a:lnTo>
                  <a:lnTo>
                    <a:pt x="4109613" y="92049"/>
                  </a:lnTo>
                  <a:lnTo>
                    <a:pt x="4117013" y="87452"/>
                  </a:lnTo>
                  <a:lnTo>
                    <a:pt x="4124301" y="425604"/>
                  </a:lnTo>
                  <a:lnTo>
                    <a:pt x="4131588" y="773061"/>
                  </a:lnTo>
                  <a:lnTo>
                    <a:pt x="4146164" y="729559"/>
                  </a:lnTo>
                  <a:lnTo>
                    <a:pt x="4160852" y="710498"/>
                  </a:lnTo>
                  <a:lnTo>
                    <a:pt x="4175427" y="699847"/>
                  </a:lnTo>
                  <a:lnTo>
                    <a:pt x="4190115" y="703211"/>
                  </a:lnTo>
                  <a:lnTo>
                    <a:pt x="4197402" y="711059"/>
                  </a:lnTo>
                  <a:lnTo>
                    <a:pt x="4204690" y="723504"/>
                  </a:lnTo>
                  <a:lnTo>
                    <a:pt x="4219378" y="813424"/>
                  </a:lnTo>
                  <a:lnTo>
                    <a:pt x="4226665" y="837753"/>
                  </a:lnTo>
                  <a:lnTo>
                    <a:pt x="4241241" y="837081"/>
                  </a:lnTo>
                  <a:lnTo>
                    <a:pt x="4255929" y="327051"/>
                  </a:lnTo>
                  <a:lnTo>
                    <a:pt x="4263216" y="85658"/>
                  </a:lnTo>
                  <a:lnTo>
                    <a:pt x="4270504" y="70298"/>
                  </a:lnTo>
                  <a:lnTo>
                    <a:pt x="4277792" y="145754"/>
                  </a:lnTo>
                  <a:lnTo>
                    <a:pt x="4292479" y="280858"/>
                  </a:lnTo>
                  <a:lnTo>
                    <a:pt x="4299767" y="292070"/>
                  </a:lnTo>
                  <a:lnTo>
                    <a:pt x="4307055" y="80613"/>
                  </a:lnTo>
                  <a:lnTo>
                    <a:pt x="4314455" y="150688"/>
                  </a:lnTo>
                  <a:lnTo>
                    <a:pt x="4321742" y="188808"/>
                  </a:lnTo>
                  <a:lnTo>
                    <a:pt x="4336318" y="308439"/>
                  </a:lnTo>
                  <a:lnTo>
                    <a:pt x="4343606" y="132973"/>
                  </a:lnTo>
                  <a:lnTo>
                    <a:pt x="4351006" y="150127"/>
                  </a:lnTo>
                  <a:lnTo>
                    <a:pt x="4358293" y="96422"/>
                  </a:lnTo>
                  <a:lnTo>
                    <a:pt x="4372869" y="453970"/>
                  </a:lnTo>
                  <a:lnTo>
                    <a:pt x="4380269" y="150688"/>
                  </a:lnTo>
                  <a:lnTo>
                    <a:pt x="4387556" y="81398"/>
                  </a:lnTo>
                  <a:lnTo>
                    <a:pt x="4394844" y="134094"/>
                  </a:lnTo>
                  <a:lnTo>
                    <a:pt x="4402132" y="300367"/>
                  </a:lnTo>
                  <a:lnTo>
                    <a:pt x="4409420" y="191947"/>
                  </a:lnTo>
                  <a:lnTo>
                    <a:pt x="4424107" y="311242"/>
                  </a:lnTo>
                  <a:lnTo>
                    <a:pt x="4431395" y="150463"/>
                  </a:lnTo>
                  <a:lnTo>
                    <a:pt x="4438683" y="238140"/>
                  </a:lnTo>
                  <a:lnTo>
                    <a:pt x="4446083" y="673163"/>
                  </a:lnTo>
                  <a:lnTo>
                    <a:pt x="4460658" y="745592"/>
                  </a:lnTo>
                  <a:lnTo>
                    <a:pt x="4467946" y="742564"/>
                  </a:lnTo>
                  <a:lnTo>
                    <a:pt x="4475233" y="712629"/>
                  </a:lnTo>
                  <a:lnTo>
                    <a:pt x="4497209" y="752767"/>
                  </a:lnTo>
                  <a:lnTo>
                    <a:pt x="4511896" y="864550"/>
                  </a:lnTo>
                  <a:lnTo>
                    <a:pt x="4519184" y="844256"/>
                  </a:lnTo>
                  <a:lnTo>
                    <a:pt x="4533760" y="823963"/>
                  </a:lnTo>
                  <a:lnTo>
                    <a:pt x="4541047" y="844144"/>
                  </a:lnTo>
                  <a:lnTo>
                    <a:pt x="4548447" y="783488"/>
                  </a:lnTo>
                  <a:lnTo>
                    <a:pt x="4563023" y="512160"/>
                  </a:lnTo>
                  <a:lnTo>
                    <a:pt x="4570310" y="832484"/>
                  </a:lnTo>
                  <a:lnTo>
                    <a:pt x="4584998" y="838538"/>
                  </a:lnTo>
                  <a:lnTo>
                    <a:pt x="4592286" y="836520"/>
                  </a:lnTo>
                  <a:lnTo>
                    <a:pt x="4606861" y="240271"/>
                  </a:lnTo>
                  <a:lnTo>
                    <a:pt x="4614261" y="79043"/>
                  </a:lnTo>
                  <a:lnTo>
                    <a:pt x="4621549" y="82519"/>
                  </a:lnTo>
                  <a:lnTo>
                    <a:pt x="4628837" y="63907"/>
                  </a:lnTo>
                  <a:lnTo>
                    <a:pt x="4643524" y="454418"/>
                  </a:lnTo>
                  <a:lnTo>
                    <a:pt x="4650812" y="137682"/>
                  </a:lnTo>
                  <a:lnTo>
                    <a:pt x="4658100" y="86668"/>
                  </a:lnTo>
                  <a:lnTo>
                    <a:pt x="4665387" y="84089"/>
                  </a:lnTo>
                  <a:lnTo>
                    <a:pt x="4672675" y="197441"/>
                  </a:lnTo>
                  <a:lnTo>
                    <a:pt x="4687363" y="410692"/>
                  </a:lnTo>
                  <a:lnTo>
                    <a:pt x="4694651" y="87228"/>
                  </a:lnTo>
                  <a:lnTo>
                    <a:pt x="4701938" y="135664"/>
                  </a:lnTo>
                  <a:lnTo>
                    <a:pt x="4709338" y="97095"/>
                  </a:lnTo>
                  <a:lnTo>
                    <a:pt x="4723914" y="512384"/>
                  </a:lnTo>
                  <a:lnTo>
                    <a:pt x="4731201" y="89695"/>
                  </a:lnTo>
                  <a:lnTo>
                    <a:pt x="4738489" y="89022"/>
                  </a:lnTo>
                  <a:lnTo>
                    <a:pt x="4745889" y="195423"/>
                  </a:lnTo>
                  <a:lnTo>
                    <a:pt x="4753177" y="234553"/>
                  </a:lnTo>
                  <a:lnTo>
                    <a:pt x="4767752" y="203832"/>
                  </a:lnTo>
                  <a:lnTo>
                    <a:pt x="4775152" y="347457"/>
                  </a:lnTo>
                  <a:lnTo>
                    <a:pt x="4782440" y="89583"/>
                  </a:lnTo>
                  <a:lnTo>
                    <a:pt x="4789728" y="275925"/>
                  </a:lnTo>
                  <a:lnTo>
                    <a:pt x="4804303" y="736286"/>
                  </a:lnTo>
                  <a:lnTo>
                    <a:pt x="4811703" y="740883"/>
                  </a:lnTo>
                  <a:lnTo>
                    <a:pt x="4818991" y="744022"/>
                  </a:lnTo>
                  <a:lnTo>
                    <a:pt x="4826278" y="737967"/>
                  </a:lnTo>
                  <a:lnTo>
                    <a:pt x="4840966" y="705004"/>
                  </a:lnTo>
                  <a:lnTo>
                    <a:pt x="4855541" y="709377"/>
                  </a:lnTo>
                  <a:lnTo>
                    <a:pt x="4862829" y="704444"/>
                  </a:lnTo>
                  <a:lnTo>
                    <a:pt x="4877517" y="700856"/>
                  </a:lnTo>
                  <a:lnTo>
                    <a:pt x="4892092" y="725074"/>
                  </a:lnTo>
                  <a:lnTo>
                    <a:pt x="4906780" y="809051"/>
                  </a:lnTo>
                  <a:lnTo>
                    <a:pt x="4914068" y="838538"/>
                  </a:lnTo>
                  <a:lnTo>
                    <a:pt x="4921355" y="836520"/>
                  </a:lnTo>
                  <a:lnTo>
                    <a:pt x="4935931" y="141830"/>
                  </a:lnTo>
                  <a:lnTo>
                    <a:pt x="4943331" y="64580"/>
                  </a:lnTo>
                  <a:lnTo>
                    <a:pt x="4950618" y="88237"/>
                  </a:lnTo>
                  <a:lnTo>
                    <a:pt x="4957906" y="71195"/>
                  </a:lnTo>
                  <a:lnTo>
                    <a:pt x="4972594" y="366741"/>
                  </a:lnTo>
                  <a:lnTo>
                    <a:pt x="4979882" y="252604"/>
                  </a:lnTo>
                  <a:lnTo>
                    <a:pt x="4987169" y="91713"/>
                  </a:lnTo>
                  <a:lnTo>
                    <a:pt x="4994457" y="76465"/>
                  </a:lnTo>
                  <a:lnTo>
                    <a:pt x="5009145" y="240383"/>
                  </a:lnTo>
                  <a:lnTo>
                    <a:pt x="5016432" y="248455"/>
                  </a:lnTo>
                  <a:lnTo>
                    <a:pt x="5023720" y="258658"/>
                  </a:lnTo>
                  <a:lnTo>
                    <a:pt x="5031008" y="75007"/>
                  </a:lnTo>
                  <a:lnTo>
                    <a:pt x="5038408" y="87901"/>
                  </a:lnTo>
                  <a:lnTo>
                    <a:pt x="5052983" y="344205"/>
                  </a:lnTo>
                  <a:lnTo>
                    <a:pt x="5060271" y="246213"/>
                  </a:lnTo>
                  <a:lnTo>
                    <a:pt x="5067559" y="93058"/>
                  </a:lnTo>
                  <a:lnTo>
                    <a:pt x="5074959" y="160890"/>
                  </a:lnTo>
                  <a:lnTo>
                    <a:pt x="5089534" y="263031"/>
                  </a:lnTo>
                  <a:lnTo>
                    <a:pt x="5096822" y="250474"/>
                  </a:lnTo>
                  <a:lnTo>
                    <a:pt x="5104222" y="152818"/>
                  </a:lnTo>
                  <a:lnTo>
                    <a:pt x="5111509" y="146203"/>
                  </a:lnTo>
                  <a:lnTo>
                    <a:pt x="5118797" y="93170"/>
                  </a:lnTo>
                  <a:lnTo>
                    <a:pt x="5133373" y="694241"/>
                  </a:lnTo>
                  <a:lnTo>
                    <a:pt x="5148060" y="701641"/>
                  </a:lnTo>
                  <a:lnTo>
                    <a:pt x="5162636" y="702650"/>
                  </a:lnTo>
                  <a:lnTo>
                    <a:pt x="5170036" y="698614"/>
                  </a:lnTo>
                  <a:lnTo>
                    <a:pt x="5184611" y="702201"/>
                  </a:lnTo>
                  <a:lnTo>
                    <a:pt x="5199187" y="702538"/>
                  </a:lnTo>
                  <a:lnTo>
                    <a:pt x="5213874" y="735052"/>
                  </a:lnTo>
                  <a:lnTo>
                    <a:pt x="5221162" y="811293"/>
                  </a:lnTo>
                  <a:lnTo>
                    <a:pt x="5235849" y="837417"/>
                  </a:lnTo>
                  <a:lnTo>
                    <a:pt x="5243137" y="829232"/>
                  </a:lnTo>
                  <a:lnTo>
                    <a:pt x="5257713" y="357547"/>
                  </a:lnTo>
                  <a:lnTo>
                    <a:pt x="5265000" y="79604"/>
                  </a:lnTo>
                  <a:lnTo>
                    <a:pt x="5279688" y="328621"/>
                  </a:lnTo>
                  <a:lnTo>
                    <a:pt x="5286976" y="754449"/>
                  </a:lnTo>
                  <a:lnTo>
                    <a:pt x="5301663" y="824523"/>
                  </a:lnTo>
                  <a:lnTo>
                    <a:pt x="5308951" y="845153"/>
                  </a:lnTo>
                  <a:lnTo>
                    <a:pt x="5323527" y="824748"/>
                  </a:lnTo>
                  <a:lnTo>
                    <a:pt x="5338214" y="883386"/>
                  </a:lnTo>
                  <a:lnTo>
                    <a:pt x="5345502" y="564183"/>
                  </a:lnTo>
                  <a:lnTo>
                    <a:pt x="5352790" y="86780"/>
                  </a:lnTo>
                  <a:lnTo>
                    <a:pt x="5360077" y="80613"/>
                  </a:lnTo>
                  <a:lnTo>
                    <a:pt x="5367477" y="142951"/>
                  </a:lnTo>
                  <a:lnTo>
                    <a:pt x="5382053" y="275700"/>
                  </a:lnTo>
                  <a:lnTo>
                    <a:pt x="5389341" y="329181"/>
                  </a:lnTo>
                  <a:lnTo>
                    <a:pt x="5396628" y="127255"/>
                  </a:lnTo>
                  <a:lnTo>
                    <a:pt x="5404028" y="140485"/>
                  </a:lnTo>
                  <a:lnTo>
                    <a:pt x="5411316" y="92610"/>
                  </a:lnTo>
                  <a:lnTo>
                    <a:pt x="5425891" y="406543"/>
                  </a:lnTo>
                  <a:lnTo>
                    <a:pt x="5433291" y="204953"/>
                  </a:lnTo>
                  <a:lnTo>
                    <a:pt x="5440579" y="98104"/>
                  </a:lnTo>
                  <a:lnTo>
                    <a:pt x="5447867" y="115931"/>
                  </a:lnTo>
                  <a:lnTo>
                    <a:pt x="5462442" y="234441"/>
                  </a:lnTo>
                  <a:lnTo>
                    <a:pt x="5469842" y="362593"/>
                  </a:lnTo>
                  <a:lnTo>
                    <a:pt x="5477130" y="100234"/>
                  </a:lnTo>
                  <a:lnTo>
                    <a:pt x="5484418" y="195087"/>
                  </a:lnTo>
                  <a:lnTo>
                    <a:pt x="5491705" y="458791"/>
                  </a:lnTo>
                  <a:lnTo>
                    <a:pt x="5506393" y="672826"/>
                  </a:lnTo>
                  <a:lnTo>
                    <a:pt x="5520968" y="702426"/>
                  </a:lnTo>
                  <a:lnTo>
                    <a:pt x="5535656" y="705341"/>
                  </a:lnTo>
                  <a:lnTo>
                    <a:pt x="5550231" y="700071"/>
                  </a:lnTo>
                  <a:lnTo>
                    <a:pt x="5557519" y="705565"/>
                  </a:lnTo>
                  <a:lnTo>
                    <a:pt x="5572207" y="699735"/>
                  </a:lnTo>
                  <a:lnTo>
                    <a:pt x="5586782" y="722719"/>
                  </a:lnTo>
                  <a:lnTo>
                    <a:pt x="5601470" y="798175"/>
                  </a:lnTo>
                  <a:lnTo>
                    <a:pt x="5608758" y="837081"/>
                  </a:lnTo>
                  <a:lnTo>
                    <a:pt x="5623333" y="837641"/>
                  </a:lnTo>
                  <a:lnTo>
                    <a:pt x="5630733" y="606452"/>
                  </a:lnTo>
                  <a:lnTo>
                    <a:pt x="5638021" y="95076"/>
                  </a:lnTo>
                  <a:lnTo>
                    <a:pt x="5645308" y="107522"/>
                  </a:lnTo>
                  <a:lnTo>
                    <a:pt x="5659884" y="158872"/>
                  </a:lnTo>
                  <a:lnTo>
                    <a:pt x="5667284" y="206299"/>
                  </a:lnTo>
                  <a:lnTo>
                    <a:pt x="5674572" y="268188"/>
                  </a:lnTo>
                  <a:lnTo>
                    <a:pt x="5681859" y="129833"/>
                  </a:lnTo>
                  <a:lnTo>
                    <a:pt x="5689147" y="156406"/>
                  </a:lnTo>
                  <a:lnTo>
                    <a:pt x="5703835" y="248231"/>
                  </a:lnTo>
                  <a:lnTo>
                    <a:pt x="5711122" y="248680"/>
                  </a:lnTo>
                  <a:lnTo>
                    <a:pt x="5718410" y="136561"/>
                  </a:lnTo>
                  <a:lnTo>
                    <a:pt x="5725698" y="128600"/>
                  </a:lnTo>
                  <a:lnTo>
                    <a:pt x="5733098" y="239710"/>
                  </a:lnTo>
                  <a:lnTo>
                    <a:pt x="5747673" y="229507"/>
                  </a:lnTo>
                  <a:lnTo>
                    <a:pt x="5754961" y="253052"/>
                  </a:lnTo>
                  <a:lnTo>
                    <a:pt x="5762361" y="124564"/>
                  </a:lnTo>
                  <a:lnTo>
                    <a:pt x="5769649" y="182529"/>
                  </a:lnTo>
                  <a:lnTo>
                    <a:pt x="5776936" y="249689"/>
                  </a:lnTo>
                  <a:lnTo>
                    <a:pt x="5784224" y="193966"/>
                  </a:lnTo>
                  <a:lnTo>
                    <a:pt x="5798912" y="196096"/>
                  </a:lnTo>
                  <a:lnTo>
                    <a:pt x="5806199" y="189593"/>
                  </a:lnTo>
                  <a:lnTo>
                    <a:pt x="5813487" y="195984"/>
                  </a:lnTo>
                  <a:lnTo>
                    <a:pt x="5820775" y="478300"/>
                  </a:lnTo>
                  <a:lnTo>
                    <a:pt x="5828175" y="708704"/>
                  </a:lnTo>
                  <a:lnTo>
                    <a:pt x="5842750" y="744022"/>
                  </a:lnTo>
                  <a:lnTo>
                    <a:pt x="5850038" y="740322"/>
                  </a:lnTo>
                  <a:lnTo>
                    <a:pt x="5864726" y="708144"/>
                  </a:lnTo>
                  <a:lnTo>
                    <a:pt x="5879301" y="702426"/>
                  </a:lnTo>
                  <a:lnTo>
                    <a:pt x="5893989" y="701417"/>
                  </a:lnTo>
                  <a:lnTo>
                    <a:pt x="5908564" y="701080"/>
                  </a:lnTo>
                  <a:lnTo>
                    <a:pt x="5915852" y="706238"/>
                  </a:lnTo>
                  <a:lnTo>
                    <a:pt x="5930539" y="785394"/>
                  </a:lnTo>
                  <a:lnTo>
                    <a:pt x="5937827" y="836184"/>
                  </a:lnTo>
                  <a:lnTo>
                    <a:pt x="5952403" y="835287"/>
                  </a:lnTo>
                  <a:lnTo>
                    <a:pt x="5959803" y="613515"/>
                  </a:lnTo>
                  <a:lnTo>
                    <a:pt x="5967090" y="123106"/>
                  </a:lnTo>
                  <a:lnTo>
                    <a:pt x="5974378" y="96310"/>
                  </a:lnTo>
                  <a:lnTo>
                    <a:pt x="5981666" y="71756"/>
                  </a:lnTo>
                  <a:lnTo>
                    <a:pt x="5996353" y="124900"/>
                  </a:lnTo>
                  <a:lnTo>
                    <a:pt x="6003641" y="415849"/>
                  </a:lnTo>
                  <a:lnTo>
                    <a:pt x="6010929" y="141157"/>
                  </a:lnTo>
                  <a:lnTo>
                    <a:pt x="6018217" y="87565"/>
                  </a:lnTo>
                  <a:lnTo>
                    <a:pt x="6025616" y="93843"/>
                  </a:lnTo>
                  <a:lnTo>
                    <a:pt x="6040192" y="353511"/>
                  </a:lnTo>
                  <a:lnTo>
                    <a:pt x="6047480" y="183651"/>
                  </a:lnTo>
                  <a:lnTo>
                    <a:pt x="6054767" y="162572"/>
                  </a:lnTo>
                  <a:lnTo>
                    <a:pt x="6069455" y="562501"/>
                  </a:lnTo>
                  <a:lnTo>
                    <a:pt x="6084030" y="800418"/>
                  </a:lnTo>
                  <a:lnTo>
                    <a:pt x="6098718" y="903679"/>
                  </a:lnTo>
                  <a:lnTo>
                    <a:pt x="6106006" y="805127"/>
                  </a:lnTo>
                  <a:lnTo>
                    <a:pt x="6120581" y="844368"/>
                  </a:lnTo>
                  <a:lnTo>
                    <a:pt x="6127981" y="823402"/>
                  </a:lnTo>
                  <a:lnTo>
                    <a:pt x="6135269" y="177372"/>
                  </a:lnTo>
                  <a:lnTo>
                    <a:pt x="6142557" y="83304"/>
                  </a:lnTo>
                  <a:lnTo>
                    <a:pt x="6149844" y="172327"/>
                  </a:lnTo>
                  <a:lnTo>
                    <a:pt x="6164532" y="243410"/>
                  </a:lnTo>
                  <a:lnTo>
                    <a:pt x="6171820" y="254734"/>
                  </a:lnTo>
                  <a:lnTo>
                    <a:pt x="6179107" y="202038"/>
                  </a:lnTo>
                  <a:lnTo>
                    <a:pt x="6186395" y="89807"/>
                  </a:lnTo>
                  <a:lnTo>
                    <a:pt x="6201083" y="137794"/>
                  </a:lnTo>
                  <a:lnTo>
                    <a:pt x="6215658" y="746488"/>
                  </a:lnTo>
                  <a:lnTo>
                    <a:pt x="6230346" y="698726"/>
                  </a:lnTo>
                  <a:lnTo>
                    <a:pt x="6237634" y="699735"/>
                  </a:lnTo>
                  <a:lnTo>
                    <a:pt x="6252209" y="706574"/>
                  </a:lnTo>
                  <a:lnTo>
                    <a:pt x="6266897" y="695811"/>
                  </a:lnTo>
                  <a:lnTo>
                    <a:pt x="6281472" y="702089"/>
                  </a:lnTo>
                  <a:lnTo>
                    <a:pt x="6296160" y="703435"/>
                  </a:lnTo>
                  <a:lnTo>
                    <a:pt x="6303448" y="755346"/>
                  </a:lnTo>
                  <a:lnTo>
                    <a:pt x="6310735" y="826205"/>
                  </a:lnTo>
                  <a:lnTo>
                    <a:pt x="6325423" y="836072"/>
                  </a:lnTo>
                  <a:lnTo>
                    <a:pt x="6332711" y="669911"/>
                  </a:lnTo>
                  <a:lnTo>
                    <a:pt x="6339998" y="45744"/>
                  </a:lnTo>
                  <a:lnTo>
                    <a:pt x="6347286" y="116715"/>
                  </a:lnTo>
                  <a:lnTo>
                    <a:pt x="6354686" y="69513"/>
                  </a:lnTo>
                  <a:lnTo>
                    <a:pt x="6369261" y="84425"/>
                  </a:lnTo>
                  <a:lnTo>
                    <a:pt x="6376549" y="393762"/>
                  </a:lnTo>
                  <a:lnTo>
                    <a:pt x="6383837" y="162684"/>
                  </a:lnTo>
                  <a:lnTo>
                    <a:pt x="6391237" y="193629"/>
                  </a:lnTo>
                  <a:lnTo>
                    <a:pt x="6398525" y="139588"/>
                  </a:lnTo>
                  <a:lnTo>
                    <a:pt x="6413100" y="127815"/>
                  </a:lnTo>
                  <a:lnTo>
                    <a:pt x="6420500" y="314494"/>
                  </a:lnTo>
                  <a:lnTo>
                    <a:pt x="6427788" y="114249"/>
                  </a:lnTo>
                  <a:lnTo>
                    <a:pt x="6435075" y="296106"/>
                  </a:lnTo>
                  <a:lnTo>
                    <a:pt x="6442363" y="88349"/>
                  </a:lnTo>
                  <a:lnTo>
                    <a:pt x="6449651" y="244419"/>
                  </a:lnTo>
                  <a:lnTo>
                    <a:pt x="6457051" y="358556"/>
                  </a:lnTo>
                  <a:lnTo>
                    <a:pt x="6471626" y="27132"/>
                  </a:lnTo>
                  <a:lnTo>
                    <a:pt x="6478914" y="325369"/>
                  </a:lnTo>
                  <a:lnTo>
                    <a:pt x="6486314" y="95301"/>
                  </a:lnTo>
                  <a:lnTo>
                    <a:pt x="6500889" y="217174"/>
                  </a:lnTo>
                  <a:lnTo>
                    <a:pt x="6508177" y="175914"/>
                  </a:lnTo>
                  <a:lnTo>
                    <a:pt x="6515465" y="317409"/>
                  </a:lnTo>
                  <a:lnTo>
                    <a:pt x="6522865" y="76128"/>
                  </a:lnTo>
                  <a:lnTo>
                    <a:pt x="6537440" y="603088"/>
                  </a:lnTo>
                  <a:lnTo>
                    <a:pt x="6552128" y="706238"/>
                  </a:lnTo>
                  <a:lnTo>
                    <a:pt x="6566703" y="697605"/>
                  </a:lnTo>
                  <a:lnTo>
                    <a:pt x="6581279" y="703659"/>
                  </a:lnTo>
                  <a:lnTo>
                    <a:pt x="6595966" y="699174"/>
                  </a:lnTo>
                  <a:lnTo>
                    <a:pt x="6603254" y="701641"/>
                  </a:lnTo>
                  <a:lnTo>
                    <a:pt x="6617942" y="716104"/>
                  </a:lnTo>
                  <a:lnTo>
                    <a:pt x="6625229" y="814321"/>
                  </a:lnTo>
                  <a:lnTo>
                    <a:pt x="6639805" y="836856"/>
                  </a:lnTo>
                  <a:lnTo>
                    <a:pt x="6647093" y="835511"/>
                  </a:lnTo>
                  <a:lnTo>
                    <a:pt x="6661780" y="273234"/>
                  </a:lnTo>
                  <a:lnTo>
                    <a:pt x="6669068" y="144857"/>
                  </a:lnTo>
                  <a:lnTo>
                    <a:pt x="6676356" y="140036"/>
                  </a:lnTo>
                  <a:lnTo>
                    <a:pt x="6683756" y="72765"/>
                  </a:lnTo>
                  <a:lnTo>
                    <a:pt x="6691043" y="190266"/>
                  </a:lnTo>
                  <a:lnTo>
                    <a:pt x="6698331" y="293303"/>
                  </a:lnTo>
                  <a:lnTo>
                    <a:pt x="6705619" y="127255"/>
                  </a:lnTo>
                  <a:lnTo>
                    <a:pt x="6720306" y="192508"/>
                  </a:lnTo>
                  <a:lnTo>
                    <a:pt x="6727594" y="191163"/>
                  </a:lnTo>
                  <a:lnTo>
                    <a:pt x="6734882" y="191835"/>
                  </a:lnTo>
                  <a:lnTo>
                    <a:pt x="6742170" y="182529"/>
                  </a:lnTo>
                  <a:lnTo>
                    <a:pt x="6749569" y="176363"/>
                  </a:lnTo>
                  <a:lnTo>
                    <a:pt x="6756857" y="147100"/>
                  </a:lnTo>
                  <a:lnTo>
                    <a:pt x="6771433" y="297227"/>
                  </a:lnTo>
                  <a:lnTo>
                    <a:pt x="6778720" y="255855"/>
                  </a:lnTo>
                  <a:lnTo>
                    <a:pt x="6786120" y="81510"/>
                  </a:lnTo>
                  <a:lnTo>
                    <a:pt x="6793408" y="90928"/>
                  </a:lnTo>
                  <a:lnTo>
                    <a:pt x="6807984" y="309897"/>
                  </a:lnTo>
                  <a:lnTo>
                    <a:pt x="6815383" y="204729"/>
                  </a:lnTo>
                  <a:lnTo>
                    <a:pt x="6822671" y="242401"/>
                  </a:lnTo>
                  <a:lnTo>
                    <a:pt x="6829959" y="140933"/>
                  </a:lnTo>
                  <a:lnTo>
                    <a:pt x="6837247" y="142054"/>
                  </a:lnTo>
                  <a:lnTo>
                    <a:pt x="6851934" y="683814"/>
                  </a:lnTo>
                  <a:lnTo>
                    <a:pt x="6859222" y="789206"/>
                  </a:lnTo>
                  <a:lnTo>
                    <a:pt x="6881197" y="861411"/>
                  </a:lnTo>
                  <a:lnTo>
                    <a:pt x="6895773" y="846723"/>
                  </a:lnTo>
                  <a:lnTo>
                    <a:pt x="6903061" y="870941"/>
                  </a:lnTo>
                  <a:lnTo>
                    <a:pt x="6917748" y="842911"/>
                  </a:lnTo>
                  <a:lnTo>
                    <a:pt x="6932324" y="691774"/>
                  </a:lnTo>
                  <a:lnTo>
                    <a:pt x="6939611" y="615309"/>
                  </a:lnTo>
                  <a:lnTo>
                    <a:pt x="6954299" y="705565"/>
                  </a:lnTo>
                  <a:lnTo>
                    <a:pt x="6961587" y="712516"/>
                  </a:lnTo>
                  <a:lnTo>
                    <a:pt x="6976162" y="770258"/>
                  </a:lnTo>
                  <a:lnTo>
                    <a:pt x="6983562" y="834390"/>
                  </a:lnTo>
                  <a:lnTo>
                    <a:pt x="6998138" y="835063"/>
                  </a:lnTo>
                  <a:lnTo>
                    <a:pt x="7005425" y="673835"/>
                  </a:lnTo>
                  <a:lnTo>
                    <a:pt x="7012825" y="24666"/>
                  </a:lnTo>
                  <a:lnTo>
                    <a:pt x="7020113" y="81174"/>
                  </a:lnTo>
                  <a:lnTo>
                    <a:pt x="7027401" y="70971"/>
                  </a:lnTo>
                  <a:lnTo>
                    <a:pt x="7041976" y="190490"/>
                  </a:lnTo>
                  <a:lnTo>
                    <a:pt x="7049376" y="418316"/>
                  </a:lnTo>
                  <a:lnTo>
                    <a:pt x="7056664" y="88125"/>
                  </a:lnTo>
                  <a:lnTo>
                    <a:pt x="7063951" y="76465"/>
                  </a:lnTo>
                  <a:lnTo>
                    <a:pt x="7071239" y="121200"/>
                  </a:lnTo>
                  <a:lnTo>
                    <a:pt x="7085927" y="193629"/>
                  </a:lnTo>
                  <a:lnTo>
                    <a:pt x="7093215" y="352502"/>
                  </a:lnTo>
                  <a:lnTo>
                    <a:pt x="7100502" y="157078"/>
                  </a:lnTo>
                  <a:lnTo>
                    <a:pt x="7107790" y="86331"/>
                  </a:lnTo>
                  <a:lnTo>
                    <a:pt x="7115190" y="84425"/>
                  </a:lnTo>
                  <a:lnTo>
                    <a:pt x="7129765" y="407216"/>
                  </a:lnTo>
                  <a:lnTo>
                    <a:pt x="7137053" y="196208"/>
                  </a:lnTo>
                  <a:lnTo>
                    <a:pt x="7144341" y="85771"/>
                  </a:lnTo>
                  <a:lnTo>
                    <a:pt x="7151741" y="183763"/>
                  </a:lnTo>
                  <a:lnTo>
                    <a:pt x="7159028" y="87789"/>
                  </a:lnTo>
                  <a:lnTo>
                    <a:pt x="7173604" y="364947"/>
                  </a:lnTo>
                  <a:lnTo>
                    <a:pt x="7181004" y="240495"/>
                  </a:lnTo>
                  <a:lnTo>
                    <a:pt x="7188292" y="98889"/>
                  </a:lnTo>
                  <a:lnTo>
                    <a:pt x="7202867" y="357211"/>
                  </a:lnTo>
                  <a:lnTo>
                    <a:pt x="7210155" y="743910"/>
                  </a:lnTo>
                  <a:lnTo>
                    <a:pt x="7217555" y="739537"/>
                  </a:lnTo>
                  <a:lnTo>
                    <a:pt x="7232130" y="711844"/>
                  </a:lnTo>
                  <a:lnTo>
                    <a:pt x="7239418" y="705229"/>
                  </a:lnTo>
                  <a:lnTo>
                    <a:pt x="7254105" y="699623"/>
                  </a:lnTo>
                  <a:lnTo>
                    <a:pt x="7268681" y="702314"/>
                  </a:lnTo>
                  <a:lnTo>
                    <a:pt x="7283369" y="705901"/>
                  </a:lnTo>
                  <a:lnTo>
                    <a:pt x="7290656" y="714983"/>
                  </a:lnTo>
                  <a:lnTo>
                    <a:pt x="7305232" y="740434"/>
                  </a:lnTo>
                  <a:lnTo>
                    <a:pt x="7312632" y="714310"/>
                  </a:lnTo>
                  <a:lnTo>
                    <a:pt x="7327207" y="731689"/>
                  </a:lnTo>
                  <a:lnTo>
                    <a:pt x="7334495" y="775079"/>
                  </a:lnTo>
                  <a:lnTo>
                    <a:pt x="7341783" y="777658"/>
                  </a:lnTo>
                  <a:lnTo>
                    <a:pt x="7349182" y="770706"/>
                  </a:lnTo>
                  <a:lnTo>
                    <a:pt x="7363758" y="373132"/>
                  </a:lnTo>
                  <a:lnTo>
                    <a:pt x="7371046" y="44062"/>
                  </a:lnTo>
                  <a:lnTo>
                    <a:pt x="7378446" y="72989"/>
                  </a:lnTo>
                  <a:lnTo>
                    <a:pt x="7385733" y="121200"/>
                  </a:lnTo>
                  <a:lnTo>
                    <a:pt x="7393021" y="209214"/>
                  </a:lnTo>
                  <a:lnTo>
                    <a:pt x="7407596" y="295321"/>
                  </a:lnTo>
                  <a:lnTo>
                    <a:pt x="7414996" y="248680"/>
                  </a:lnTo>
                  <a:lnTo>
                    <a:pt x="7422284" y="138242"/>
                  </a:lnTo>
                  <a:lnTo>
                    <a:pt x="7429572" y="86107"/>
                  </a:lnTo>
                  <a:lnTo>
                    <a:pt x="7436860" y="197665"/>
                  </a:lnTo>
                  <a:lnTo>
                    <a:pt x="7444259" y="276261"/>
                  </a:lnTo>
                  <a:lnTo>
                    <a:pt x="7451547" y="141494"/>
                  </a:lnTo>
                  <a:lnTo>
                    <a:pt x="7466123" y="243522"/>
                  </a:lnTo>
                  <a:lnTo>
                    <a:pt x="7473410" y="189705"/>
                  </a:lnTo>
                  <a:lnTo>
                    <a:pt x="7480810" y="201253"/>
                  </a:lnTo>
                  <a:lnTo>
                    <a:pt x="7488098" y="226592"/>
                  </a:lnTo>
                  <a:lnTo>
                    <a:pt x="7495386" y="95189"/>
                  </a:lnTo>
                  <a:lnTo>
                    <a:pt x="7510073" y="237131"/>
                  </a:lnTo>
                  <a:lnTo>
                    <a:pt x="7517361" y="208877"/>
                  </a:lnTo>
                  <a:lnTo>
                    <a:pt x="7524649" y="194975"/>
                  </a:lnTo>
                  <a:lnTo>
                    <a:pt x="7531937" y="153491"/>
                  </a:lnTo>
                  <a:lnTo>
                    <a:pt x="7546624" y="533911"/>
                  </a:lnTo>
                  <a:lnTo>
                    <a:pt x="7561200" y="665987"/>
                  </a:lnTo>
                  <a:lnTo>
                    <a:pt x="7568487" y="702089"/>
                  </a:lnTo>
                  <a:lnTo>
                    <a:pt x="7583175" y="698614"/>
                  </a:lnTo>
                  <a:lnTo>
                    <a:pt x="7597750" y="698614"/>
                  </a:lnTo>
                  <a:lnTo>
                    <a:pt x="7612438" y="705229"/>
                  </a:lnTo>
                  <a:lnTo>
                    <a:pt x="7627014" y="700295"/>
                  </a:lnTo>
                  <a:lnTo>
                    <a:pt x="7634301" y="745031"/>
                  </a:lnTo>
                  <a:lnTo>
                    <a:pt x="7648989" y="721150"/>
                  </a:lnTo>
                  <a:lnTo>
                    <a:pt x="7663564" y="823739"/>
                  </a:lnTo>
                  <a:lnTo>
                    <a:pt x="7670852" y="823066"/>
                  </a:lnTo>
                  <a:lnTo>
                    <a:pt x="7685540" y="838202"/>
                  </a:lnTo>
                  <a:lnTo>
                    <a:pt x="7692827" y="824748"/>
                  </a:lnTo>
                  <a:lnTo>
                    <a:pt x="7707515" y="861859"/>
                  </a:lnTo>
                  <a:lnTo>
                    <a:pt x="7714803" y="616991"/>
                  </a:lnTo>
                  <a:lnTo>
                    <a:pt x="7722091" y="78147"/>
                  </a:lnTo>
                  <a:lnTo>
                    <a:pt x="7729378" y="155733"/>
                  </a:lnTo>
                  <a:lnTo>
                    <a:pt x="7736666" y="297900"/>
                  </a:lnTo>
                  <a:lnTo>
                    <a:pt x="7744066" y="306757"/>
                  </a:lnTo>
                  <a:lnTo>
                    <a:pt x="7758641" y="134430"/>
                  </a:lnTo>
                  <a:lnTo>
                    <a:pt x="7765929" y="182754"/>
                  </a:lnTo>
                  <a:lnTo>
                    <a:pt x="7773329" y="95861"/>
                  </a:lnTo>
                  <a:lnTo>
                    <a:pt x="7780617" y="230516"/>
                  </a:lnTo>
                  <a:lnTo>
                    <a:pt x="7787904" y="194078"/>
                  </a:lnTo>
                  <a:lnTo>
                    <a:pt x="7802480" y="256976"/>
                  </a:lnTo>
                  <a:lnTo>
                    <a:pt x="7809880" y="85546"/>
                  </a:lnTo>
                  <a:lnTo>
                    <a:pt x="7817168" y="234777"/>
                  </a:lnTo>
                  <a:lnTo>
                    <a:pt x="7831743" y="335572"/>
                  </a:lnTo>
                  <a:lnTo>
                    <a:pt x="7839143" y="254846"/>
                  </a:lnTo>
                  <a:lnTo>
                    <a:pt x="7846431" y="95637"/>
                  </a:lnTo>
                  <a:lnTo>
                    <a:pt x="7853718" y="107073"/>
                  </a:lnTo>
                  <a:lnTo>
                    <a:pt x="7861006" y="202823"/>
                  </a:lnTo>
                  <a:lnTo>
                    <a:pt x="7875694" y="337702"/>
                  </a:lnTo>
                  <a:lnTo>
                    <a:pt x="7882981" y="150575"/>
                  </a:lnTo>
                  <a:lnTo>
                    <a:pt x="7890269" y="83977"/>
                  </a:lnTo>
                  <a:lnTo>
                    <a:pt x="7897557" y="309336"/>
                  </a:lnTo>
                  <a:lnTo>
                    <a:pt x="7912245" y="693568"/>
                  </a:lnTo>
                  <a:lnTo>
                    <a:pt x="7926820" y="699511"/>
                  </a:lnTo>
                  <a:lnTo>
                    <a:pt x="7941508" y="699847"/>
                  </a:lnTo>
                  <a:lnTo>
                    <a:pt x="7948795" y="701753"/>
                  </a:lnTo>
                  <a:lnTo>
                    <a:pt x="7963371" y="706238"/>
                  </a:lnTo>
                  <a:lnTo>
                    <a:pt x="7978058" y="697605"/>
                  </a:lnTo>
                  <a:lnTo>
                    <a:pt x="7985346" y="729222"/>
                  </a:lnTo>
                  <a:lnTo>
                    <a:pt x="7992634" y="774967"/>
                  </a:lnTo>
                  <a:lnTo>
                    <a:pt x="8007322" y="743910"/>
                  </a:lnTo>
                  <a:lnTo>
                    <a:pt x="8014609" y="755570"/>
                  </a:lnTo>
                  <a:lnTo>
                    <a:pt x="8021897" y="774967"/>
                  </a:lnTo>
                  <a:lnTo>
                    <a:pt x="8036585" y="775864"/>
                  </a:lnTo>
                  <a:lnTo>
                    <a:pt x="8043872" y="637060"/>
                  </a:lnTo>
                  <a:lnTo>
                    <a:pt x="8051160" y="99001"/>
                  </a:lnTo>
                  <a:lnTo>
                    <a:pt x="8058448" y="99561"/>
                  </a:lnTo>
                  <a:lnTo>
                    <a:pt x="8065736" y="69401"/>
                  </a:lnTo>
                  <a:lnTo>
                    <a:pt x="8073135" y="238813"/>
                  </a:lnTo>
                  <a:lnTo>
                    <a:pt x="8080423" y="336469"/>
                  </a:lnTo>
                  <a:lnTo>
                    <a:pt x="8094999" y="273682"/>
                  </a:lnTo>
                  <a:lnTo>
                    <a:pt x="8102399" y="178942"/>
                  </a:lnTo>
                  <a:lnTo>
                    <a:pt x="8109686" y="90143"/>
                  </a:lnTo>
                  <a:lnTo>
                    <a:pt x="8116974" y="67047"/>
                  </a:lnTo>
                  <a:lnTo>
                    <a:pt x="8124262" y="278279"/>
                  </a:lnTo>
                  <a:lnTo>
                    <a:pt x="8138949" y="353960"/>
                  </a:lnTo>
                  <a:lnTo>
                    <a:pt x="8146237" y="85883"/>
                  </a:lnTo>
                  <a:lnTo>
                    <a:pt x="8153525" y="154388"/>
                  </a:lnTo>
                  <a:lnTo>
                    <a:pt x="8160813" y="139700"/>
                  </a:lnTo>
                  <a:lnTo>
                    <a:pt x="8175500" y="228386"/>
                  </a:lnTo>
                  <a:lnTo>
                    <a:pt x="8182788" y="251819"/>
                  </a:lnTo>
                  <a:lnTo>
                    <a:pt x="8190076" y="145979"/>
                  </a:lnTo>
                  <a:lnTo>
                    <a:pt x="8197363" y="195984"/>
                  </a:lnTo>
                  <a:lnTo>
                    <a:pt x="8204763" y="155284"/>
                  </a:lnTo>
                  <a:lnTo>
                    <a:pt x="8219339" y="296106"/>
                  </a:lnTo>
                  <a:lnTo>
                    <a:pt x="8226627" y="132412"/>
                  </a:lnTo>
                  <a:lnTo>
                    <a:pt x="8241314" y="659820"/>
                  </a:lnTo>
                  <a:lnTo>
                    <a:pt x="8255890" y="700408"/>
                  </a:lnTo>
                  <a:lnTo>
                    <a:pt x="8263177" y="698614"/>
                  </a:lnTo>
                  <a:lnTo>
                    <a:pt x="8277865" y="705677"/>
                  </a:lnTo>
                  <a:lnTo>
                    <a:pt x="8292440" y="698277"/>
                  </a:lnTo>
                  <a:lnTo>
                    <a:pt x="8299840" y="708032"/>
                  </a:lnTo>
                  <a:lnTo>
                    <a:pt x="8314416" y="699398"/>
                  </a:lnTo>
                  <a:lnTo>
                    <a:pt x="8321704" y="714535"/>
                  </a:lnTo>
                  <a:lnTo>
                    <a:pt x="8328991" y="709601"/>
                  </a:lnTo>
                  <a:lnTo>
                    <a:pt x="8343679" y="726868"/>
                  </a:lnTo>
                  <a:lnTo>
                    <a:pt x="8358254" y="770146"/>
                  </a:lnTo>
                  <a:lnTo>
                    <a:pt x="8365654" y="775639"/>
                  </a:lnTo>
                  <a:lnTo>
                    <a:pt x="8372942" y="770370"/>
                  </a:lnTo>
                  <a:lnTo>
                    <a:pt x="8380230" y="161451"/>
                  </a:lnTo>
                  <a:lnTo>
                    <a:pt x="8387517" y="79156"/>
                  </a:lnTo>
                  <a:lnTo>
                    <a:pt x="8394805" y="66822"/>
                  </a:lnTo>
                  <a:lnTo>
                    <a:pt x="8402205" y="68841"/>
                  </a:lnTo>
                  <a:lnTo>
                    <a:pt x="8416781" y="389838"/>
                  </a:lnTo>
                  <a:lnTo>
                    <a:pt x="8424068" y="149118"/>
                  </a:lnTo>
                  <a:lnTo>
                    <a:pt x="8438756" y="409010"/>
                  </a:lnTo>
                  <a:lnTo>
                    <a:pt x="8453331" y="753104"/>
                  </a:lnTo>
                  <a:lnTo>
                    <a:pt x="8460619" y="863092"/>
                  </a:lnTo>
                  <a:lnTo>
                    <a:pt x="8475307" y="783039"/>
                  </a:lnTo>
                  <a:lnTo>
                    <a:pt x="8482594" y="885628"/>
                  </a:lnTo>
                  <a:lnTo>
                    <a:pt x="8497282" y="864662"/>
                  </a:lnTo>
                  <a:lnTo>
                    <a:pt x="8504570" y="437040"/>
                  </a:lnTo>
                  <a:lnTo>
                    <a:pt x="8511858" y="95637"/>
                  </a:lnTo>
                  <a:lnTo>
                    <a:pt x="8519145" y="85434"/>
                  </a:lnTo>
                  <a:lnTo>
                    <a:pt x="8533833" y="142615"/>
                  </a:lnTo>
                  <a:lnTo>
                    <a:pt x="8541121" y="459127"/>
                  </a:lnTo>
                  <a:lnTo>
                    <a:pt x="8548408" y="96422"/>
                  </a:lnTo>
                  <a:lnTo>
                    <a:pt x="8555696" y="124452"/>
                  </a:lnTo>
                  <a:lnTo>
                    <a:pt x="8563096" y="173224"/>
                  </a:lnTo>
                  <a:lnTo>
                    <a:pt x="8570384" y="105055"/>
                  </a:lnTo>
                  <a:lnTo>
                    <a:pt x="8584959" y="344654"/>
                  </a:lnTo>
                  <a:lnTo>
                    <a:pt x="8592247" y="238925"/>
                  </a:lnTo>
                  <a:lnTo>
                    <a:pt x="8599647" y="97879"/>
                  </a:lnTo>
                  <a:lnTo>
                    <a:pt x="8614222" y="376608"/>
                  </a:lnTo>
                  <a:lnTo>
                    <a:pt x="8621510" y="679441"/>
                  </a:lnTo>
                  <a:lnTo>
                    <a:pt x="8636198" y="698838"/>
                  </a:lnTo>
                  <a:lnTo>
                    <a:pt x="8650773" y="700071"/>
                  </a:lnTo>
                  <a:lnTo>
                    <a:pt x="8665461" y="696595"/>
                  </a:lnTo>
                  <a:lnTo>
                    <a:pt x="8680036" y="701753"/>
                  </a:lnTo>
                  <a:lnTo>
                    <a:pt x="8687324" y="702650"/>
                  </a:lnTo>
                  <a:lnTo>
                    <a:pt x="8702012" y="732922"/>
                  </a:lnTo>
                  <a:lnTo>
                    <a:pt x="8716587" y="813087"/>
                  </a:lnTo>
                  <a:lnTo>
                    <a:pt x="8723875" y="835063"/>
                  </a:lnTo>
                  <a:lnTo>
                    <a:pt x="8731275" y="827999"/>
                  </a:lnTo>
                  <a:lnTo>
                    <a:pt x="8738562" y="240719"/>
                  </a:lnTo>
                  <a:lnTo>
                    <a:pt x="8745850" y="83192"/>
                  </a:lnTo>
                  <a:lnTo>
                    <a:pt x="8760538" y="143736"/>
                  </a:lnTo>
                  <a:lnTo>
                    <a:pt x="8767825" y="100795"/>
                  </a:lnTo>
                  <a:lnTo>
                    <a:pt x="8775113" y="121088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36232" y="5755668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0" y="0"/>
                  </a:lnTo>
                  <a:lnTo>
                    <a:pt x="8690127" y="0"/>
                  </a:lnTo>
                  <a:lnTo>
                    <a:pt x="8778813" y="0"/>
                  </a:lnTo>
                </a:path>
              </a:pathLst>
            </a:custGeom>
            <a:ln w="1401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36232" y="5281180"/>
              <a:ext cx="8778875" cy="1071245"/>
            </a:xfrm>
            <a:custGeom>
              <a:avLst/>
              <a:gdLst/>
              <a:ahLst/>
              <a:cxnLst/>
              <a:rect l="l" t="t" r="r" b="b"/>
              <a:pathLst>
                <a:path w="8778875" h="1071245">
                  <a:moveTo>
                    <a:pt x="0" y="0"/>
                  </a:moveTo>
                  <a:lnTo>
                    <a:pt x="8778813" y="0"/>
                  </a:lnTo>
                  <a:lnTo>
                    <a:pt x="8778813" y="1071185"/>
                  </a:lnTo>
                  <a:lnTo>
                    <a:pt x="0" y="1071185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50379" y="5378500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1791551" y="0"/>
                  </a:moveTo>
                  <a:lnTo>
                    <a:pt x="0" y="0"/>
                  </a:lnTo>
                  <a:lnTo>
                    <a:pt x="0" y="344766"/>
                  </a:lnTo>
                  <a:lnTo>
                    <a:pt x="1791551" y="344766"/>
                  </a:lnTo>
                  <a:lnTo>
                    <a:pt x="1791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50379" y="5378500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0" y="0"/>
                  </a:moveTo>
                  <a:lnTo>
                    <a:pt x="1791551" y="0"/>
                  </a:lnTo>
                  <a:lnTo>
                    <a:pt x="1791551" y="344766"/>
                  </a:lnTo>
                  <a:lnTo>
                    <a:pt x="0" y="344766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4372" y="5200086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2473" y="5271682"/>
            <a:ext cx="586105" cy="11372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200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58788" y="5326221"/>
            <a:ext cx="17748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848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Times New Roman"/>
                <a:cs typeface="Times New Roman"/>
              </a:rPr>
              <a:t>SILK</a:t>
            </a:r>
            <a:endParaRPr sz="2450">
              <a:latin typeface="Times New Roman"/>
              <a:cs typeface="Times New Roman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11001134" y="5270326"/>
          <a:ext cx="8860155" cy="1118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1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2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5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7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10688925" y="5112073"/>
            <a:ext cx="283845" cy="1144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5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1605">
              <a:lnSpc>
                <a:spcPts val="2260"/>
              </a:lnSpc>
            </a:pPr>
            <a:r>
              <a:rPr sz="2000" spc="15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025450" y="5305294"/>
            <a:ext cx="601980" cy="855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7194" y="6039105"/>
            <a:ext cx="8791931" cy="299358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1229819" y="6748099"/>
            <a:ext cx="8791575" cy="1059815"/>
            <a:chOff x="1229819" y="6748099"/>
            <a:chExt cx="8791575" cy="1059815"/>
          </a:xfrm>
        </p:grpSpPr>
        <p:sp>
          <p:nvSpPr>
            <p:cNvPr id="45" name="object 45"/>
            <p:cNvSpPr/>
            <p:nvPr/>
          </p:nvSpPr>
          <p:spPr>
            <a:xfrm>
              <a:off x="1238392" y="738566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65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38392" y="738566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65" y="0"/>
                  </a:moveTo>
                  <a:lnTo>
                    <a:pt x="869012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38392" y="6966335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65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38392" y="6966335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65" y="0"/>
                  </a:moveTo>
                  <a:lnTo>
                    <a:pt x="869012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42090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42090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86711" y="6681441"/>
            <a:ext cx="306070" cy="8642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64956" y="7792739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426078" y="6748099"/>
            <a:ext cx="17145" cy="1059815"/>
            <a:chOff x="3426078" y="6748099"/>
            <a:chExt cx="17145" cy="1059815"/>
          </a:xfrm>
        </p:grpSpPr>
        <p:sp>
          <p:nvSpPr>
            <p:cNvPr id="54" name="object 54"/>
            <p:cNvSpPr/>
            <p:nvPr/>
          </p:nvSpPr>
          <p:spPr>
            <a:xfrm>
              <a:off x="3434651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34651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228648" y="7792739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618751" y="6748099"/>
            <a:ext cx="2209800" cy="1059815"/>
            <a:chOff x="5618751" y="6748099"/>
            <a:chExt cx="2209800" cy="1059815"/>
          </a:xfrm>
        </p:grpSpPr>
        <p:sp>
          <p:nvSpPr>
            <p:cNvPr id="58" name="object 58"/>
            <p:cNvSpPr/>
            <p:nvPr/>
          </p:nvSpPr>
          <p:spPr>
            <a:xfrm>
              <a:off x="562732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62732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81988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81988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613882" y="7792739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229819" y="6748099"/>
            <a:ext cx="8791575" cy="1059815"/>
            <a:chOff x="1229819" y="6748099"/>
            <a:chExt cx="8791575" cy="1059815"/>
          </a:xfrm>
        </p:grpSpPr>
        <p:sp>
          <p:nvSpPr>
            <p:cNvPr id="64" name="object 64"/>
            <p:cNvSpPr/>
            <p:nvPr/>
          </p:nvSpPr>
          <p:spPr>
            <a:xfrm>
              <a:off x="10012557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38392" y="6756672"/>
              <a:ext cx="8774430" cy="1042669"/>
            </a:xfrm>
            <a:custGeom>
              <a:avLst/>
              <a:gdLst/>
              <a:ahLst/>
              <a:cxnLst/>
              <a:rect l="l" t="t" r="r" b="b"/>
              <a:pathLst>
                <a:path w="8774430" h="1042670">
                  <a:moveTo>
                    <a:pt x="8774165" y="1042043"/>
                  </a:moveTo>
                  <a:lnTo>
                    <a:pt x="8774165" y="957998"/>
                  </a:lnTo>
                </a:path>
                <a:path w="8774430" h="1042670">
                  <a:moveTo>
                    <a:pt x="8774165" y="0"/>
                  </a:moveTo>
                  <a:lnTo>
                    <a:pt x="8774165" y="84044"/>
                  </a:lnTo>
                </a:path>
                <a:path w="8774430" h="1042670">
                  <a:moveTo>
                    <a:pt x="0" y="0"/>
                  </a:moveTo>
                  <a:lnTo>
                    <a:pt x="8774165" y="0"/>
                  </a:lnTo>
                  <a:lnTo>
                    <a:pt x="8774165" y="1042043"/>
                  </a:lnTo>
                  <a:lnTo>
                    <a:pt x="0" y="104204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5259843" y="7792739"/>
            <a:ext cx="859155" cy="585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2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1950" spc="-25" dirty="0">
                <a:latin typeface="Times New Roman"/>
                <a:cs typeface="Times New Roman"/>
              </a:rPr>
              <a:t>Time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(s)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5158" y="6742128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</a:t>
            </a:r>
            <a:r>
              <a:rPr sz="1850" dirty="0">
                <a:latin typeface="Times New Roman"/>
                <a:cs typeface="Times New Roman"/>
              </a:rPr>
              <a:t>hroughput</a:t>
            </a:r>
            <a:endParaRPr sz="1850">
              <a:latin typeface="Times New Roman"/>
              <a:cs typeface="Times New Roman"/>
            </a:endParaRPr>
          </a:p>
          <a:p>
            <a:pPr marL="180340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229819" y="6748099"/>
            <a:ext cx="8791575" cy="1059815"/>
            <a:chOff x="1229819" y="6748099"/>
            <a:chExt cx="8791575" cy="1059815"/>
          </a:xfrm>
        </p:grpSpPr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685" y="6822115"/>
              <a:ext cx="8787276" cy="85692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238392" y="6756672"/>
              <a:ext cx="8774430" cy="1042669"/>
            </a:xfrm>
            <a:custGeom>
              <a:avLst/>
              <a:gdLst/>
              <a:ahLst/>
              <a:cxnLst/>
              <a:rect l="l" t="t" r="r" b="b"/>
              <a:pathLst>
                <a:path w="8774430" h="1042670">
                  <a:moveTo>
                    <a:pt x="0" y="0"/>
                  </a:moveTo>
                  <a:lnTo>
                    <a:pt x="8774165" y="0"/>
                  </a:lnTo>
                  <a:lnTo>
                    <a:pt x="8774165" y="1042043"/>
                  </a:lnTo>
                  <a:lnTo>
                    <a:pt x="0" y="104204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52426" y="6849568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1790603" y="0"/>
                  </a:moveTo>
                  <a:lnTo>
                    <a:pt x="0" y="0"/>
                  </a:lnTo>
                  <a:lnTo>
                    <a:pt x="0" y="335394"/>
                  </a:lnTo>
                  <a:lnTo>
                    <a:pt x="1790603" y="335394"/>
                  </a:lnTo>
                  <a:lnTo>
                    <a:pt x="1790603" y="0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52426" y="6849569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0" y="0"/>
                  </a:moveTo>
                  <a:lnTo>
                    <a:pt x="1790602" y="0"/>
                  </a:lnTo>
                  <a:lnTo>
                    <a:pt x="1790602" y="335394"/>
                  </a:lnTo>
                  <a:lnTo>
                    <a:pt x="0" y="335394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452426" y="6849568"/>
            <a:ext cx="1790700" cy="33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115">
              <a:lnSpc>
                <a:spcPts val="2640"/>
              </a:lnSpc>
            </a:pPr>
            <a:r>
              <a:rPr sz="2650" spc="-35" dirty="0">
                <a:latin typeface="Times New Roman"/>
                <a:cs typeface="Times New Roman"/>
              </a:rPr>
              <a:t>P</a:t>
            </a:r>
            <a:r>
              <a:rPr sz="2100" spc="-35" dirty="0">
                <a:latin typeface="Times New Roman"/>
                <a:cs typeface="Times New Roman"/>
              </a:rPr>
              <a:t>AIO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035484" y="6689322"/>
            <a:ext cx="10069195" cy="1681480"/>
          </a:xfrm>
          <a:custGeom>
            <a:avLst/>
            <a:gdLst/>
            <a:ahLst/>
            <a:cxnLst/>
            <a:rect l="l" t="t" r="r" b="b"/>
            <a:pathLst>
              <a:path w="10069194" h="1681479">
                <a:moveTo>
                  <a:pt x="0" y="1680896"/>
                </a:moveTo>
                <a:lnTo>
                  <a:pt x="10068615" y="1680896"/>
                </a:lnTo>
                <a:lnTo>
                  <a:pt x="10068615" y="0"/>
                </a:lnTo>
                <a:lnTo>
                  <a:pt x="0" y="0"/>
                </a:lnTo>
                <a:lnTo>
                  <a:pt x="0" y="1680896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11033768" y="6765076"/>
          <a:ext cx="8801735" cy="1059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4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4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6" name="object 76"/>
          <p:cNvSpPr txBox="1"/>
          <p:nvPr/>
        </p:nvSpPr>
        <p:spPr>
          <a:xfrm>
            <a:off x="10691218" y="6604456"/>
            <a:ext cx="283210" cy="1122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3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35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0970581" y="7773575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3034274" y="7773575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7419511" y="7773575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9547755" y="7773575"/>
            <a:ext cx="541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1200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0028099" y="6821668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L="38100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5065469" y="7773575"/>
            <a:ext cx="897255" cy="6102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8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(s)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3" name="object 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39315" y="7421298"/>
            <a:ext cx="8787276" cy="366211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9711118" y="7798184"/>
            <a:ext cx="584200" cy="351155"/>
          </a:xfrm>
          <a:custGeom>
            <a:avLst/>
            <a:gdLst/>
            <a:ahLst/>
            <a:cxnLst/>
            <a:rect l="l" t="t" r="r" b="b"/>
            <a:pathLst>
              <a:path w="584200" h="351154">
                <a:moveTo>
                  <a:pt x="583887" y="0"/>
                </a:moveTo>
                <a:lnTo>
                  <a:pt x="0" y="0"/>
                </a:lnTo>
                <a:lnTo>
                  <a:pt x="0" y="350576"/>
                </a:lnTo>
                <a:lnTo>
                  <a:pt x="583887" y="350576"/>
                </a:lnTo>
                <a:lnTo>
                  <a:pt x="583887" y="0"/>
                </a:lnTo>
                <a:close/>
              </a:path>
            </a:pathLst>
          </a:custGeom>
          <a:solidFill>
            <a:srgbClr val="FFFFF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9742121" y="7779548"/>
            <a:ext cx="541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spc="-1425" baseline="-2777" dirty="0">
                <a:latin typeface="Times New Roman"/>
                <a:cs typeface="Times New Roman"/>
              </a:rPr>
              <a:t>1</a:t>
            </a:r>
            <a:r>
              <a:rPr sz="1900" spc="-5" dirty="0">
                <a:latin typeface="Times New Roman"/>
                <a:cs typeface="Times New Roman"/>
              </a:rPr>
              <a:t>1</a:t>
            </a:r>
            <a:r>
              <a:rPr sz="1900" spc="-944" dirty="0">
                <a:latin typeface="Times New Roman"/>
                <a:cs typeface="Times New Roman"/>
              </a:rPr>
              <a:t>2</a:t>
            </a:r>
            <a:r>
              <a:rPr sz="3000" spc="-97" baseline="-2777" dirty="0">
                <a:latin typeface="Times New Roman"/>
                <a:cs typeface="Times New Roman"/>
              </a:rPr>
              <a:t>2</a:t>
            </a:r>
            <a:r>
              <a:rPr sz="1900" spc="-880" dirty="0">
                <a:latin typeface="Times New Roman"/>
                <a:cs typeface="Times New Roman"/>
              </a:rPr>
              <a:t>0</a:t>
            </a:r>
            <a:r>
              <a:rPr sz="3000" spc="-202" baseline="-2777" dirty="0">
                <a:latin typeface="Times New Roman"/>
                <a:cs typeface="Times New Roman"/>
              </a:rPr>
              <a:t>0</a:t>
            </a:r>
            <a:r>
              <a:rPr sz="1900" spc="-815" dirty="0">
                <a:latin typeface="Times New Roman"/>
                <a:cs typeface="Times New Roman"/>
              </a:rPr>
              <a:t>0</a:t>
            </a:r>
            <a:r>
              <a:rPr sz="3000" spc="15" baseline="-2777" dirty="0">
                <a:latin typeface="Times New Roman"/>
                <a:cs typeface="Times New Roman"/>
              </a:rPr>
              <a:t>0</a:t>
            </a:r>
            <a:endParaRPr sz="3000" baseline="-2777">
              <a:latin typeface="Times New Roman"/>
              <a:cs typeface="Times New Roman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10948954" y="8669846"/>
            <a:ext cx="8938895" cy="1099820"/>
            <a:chOff x="10948954" y="8669846"/>
            <a:chExt cx="8938895" cy="1099820"/>
          </a:xfrm>
        </p:grpSpPr>
        <p:pic>
          <p:nvPicPr>
            <p:cNvPr id="87" name="object 8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48954" y="8669846"/>
              <a:ext cx="8938477" cy="1099652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1011780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8812826" y="0"/>
                  </a:moveTo>
                  <a:lnTo>
                    <a:pt x="0" y="0"/>
                  </a:lnTo>
                  <a:lnTo>
                    <a:pt x="0" y="974001"/>
                  </a:lnTo>
                  <a:lnTo>
                    <a:pt x="8812826" y="974001"/>
                  </a:lnTo>
                  <a:lnTo>
                    <a:pt x="8812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011780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0" y="0"/>
                  </a:moveTo>
                  <a:lnTo>
                    <a:pt x="8812826" y="0"/>
                  </a:lnTo>
                  <a:lnTo>
                    <a:pt x="8812826" y="974001"/>
                  </a:lnTo>
                  <a:lnTo>
                    <a:pt x="0" y="97400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11011779" y="8711730"/>
            <a:ext cx="8813165" cy="9740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069" marR="613410">
              <a:lnSpc>
                <a:spcPts val="3390"/>
              </a:lnSpc>
              <a:spcBef>
                <a:spcPts val="535"/>
              </a:spcBef>
            </a:pPr>
            <a:r>
              <a:rPr sz="2850" b="1" spc="15" dirty="0">
                <a:latin typeface="Arial"/>
                <a:cs typeface="Arial"/>
              </a:rPr>
              <a:t>99</a:t>
            </a:r>
            <a:r>
              <a:rPr sz="2850" b="1" spc="22" baseline="20467" dirty="0">
                <a:latin typeface="Arial"/>
                <a:cs typeface="Arial"/>
              </a:rPr>
              <a:t>th </a:t>
            </a:r>
            <a:r>
              <a:rPr sz="2850" b="1" spc="-5" dirty="0">
                <a:latin typeface="Arial"/>
                <a:cs typeface="Arial"/>
              </a:rPr>
              <a:t>latency: </a:t>
            </a:r>
            <a:r>
              <a:rPr sz="2850" spc="-10" dirty="0">
                <a:latin typeface="Arial"/>
                <a:cs typeface="Arial"/>
              </a:rPr>
              <a:t>SILK </a:t>
            </a:r>
            <a:r>
              <a:rPr sz="2850" spc="15" dirty="0">
                <a:latin typeface="Arial"/>
                <a:cs typeface="Arial"/>
              </a:rPr>
              <a:t>pauses </a:t>
            </a:r>
            <a:r>
              <a:rPr sz="2850" spc="25" dirty="0">
                <a:latin typeface="Arial"/>
                <a:cs typeface="Arial"/>
              </a:rPr>
              <a:t>high </a:t>
            </a:r>
            <a:r>
              <a:rPr sz="2850" spc="-10" dirty="0">
                <a:latin typeface="Arial"/>
                <a:cs typeface="Arial"/>
              </a:rPr>
              <a:t>level </a:t>
            </a:r>
            <a:r>
              <a:rPr sz="2850" spc="65" dirty="0">
                <a:latin typeface="Arial"/>
                <a:cs typeface="Arial"/>
              </a:rPr>
              <a:t>compactions  </a:t>
            </a:r>
            <a:r>
              <a:rPr sz="2850" spc="35" dirty="0">
                <a:latin typeface="Arial"/>
                <a:cs typeface="Arial"/>
              </a:rPr>
              <a:t>and </a:t>
            </a:r>
            <a:r>
              <a:rPr sz="2850" spc="25" dirty="0">
                <a:latin typeface="Arial"/>
                <a:cs typeface="Arial"/>
              </a:rPr>
              <a:t>only </a:t>
            </a:r>
            <a:r>
              <a:rPr sz="2850" spc="-5" dirty="0">
                <a:latin typeface="Arial"/>
                <a:cs typeface="Arial"/>
              </a:rPr>
              <a:t>serves </a:t>
            </a:r>
            <a:r>
              <a:rPr sz="2850" spc="25" dirty="0">
                <a:latin typeface="Arial"/>
                <a:cs typeface="Arial"/>
              </a:rPr>
              <a:t>high </a:t>
            </a:r>
            <a:r>
              <a:rPr sz="2850" spc="45" dirty="0">
                <a:latin typeface="Arial"/>
                <a:cs typeface="Arial"/>
              </a:rPr>
              <a:t>priority</a:t>
            </a:r>
            <a:r>
              <a:rPr sz="2850" spc="-35" dirty="0">
                <a:latin typeface="Arial"/>
                <a:cs typeface="Arial"/>
              </a:rPr>
              <a:t> </a:t>
            </a:r>
            <a:r>
              <a:rPr sz="2850" spc="35" dirty="0">
                <a:latin typeface="Arial"/>
                <a:cs typeface="Arial"/>
              </a:rPr>
              <a:t>operations</a:t>
            </a:r>
            <a:endParaRPr sz="285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1136643" y="8669846"/>
            <a:ext cx="8938895" cy="1099820"/>
            <a:chOff x="1136643" y="8669846"/>
            <a:chExt cx="8938895" cy="1099820"/>
          </a:xfrm>
        </p:grpSpPr>
        <p:pic>
          <p:nvPicPr>
            <p:cNvPr id="92" name="object 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6643" y="8669846"/>
              <a:ext cx="8938477" cy="109965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199469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8812826" y="0"/>
                  </a:moveTo>
                  <a:lnTo>
                    <a:pt x="0" y="0"/>
                  </a:lnTo>
                  <a:lnTo>
                    <a:pt x="0" y="974001"/>
                  </a:lnTo>
                  <a:lnTo>
                    <a:pt x="8812826" y="974001"/>
                  </a:lnTo>
                  <a:lnTo>
                    <a:pt x="8812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199469" y="8711730"/>
              <a:ext cx="8813165" cy="974090"/>
            </a:xfrm>
            <a:custGeom>
              <a:avLst/>
              <a:gdLst/>
              <a:ahLst/>
              <a:cxnLst/>
              <a:rect l="l" t="t" r="r" b="b"/>
              <a:pathLst>
                <a:path w="8813165" h="974090">
                  <a:moveTo>
                    <a:pt x="0" y="0"/>
                  </a:moveTo>
                  <a:lnTo>
                    <a:pt x="8812826" y="0"/>
                  </a:lnTo>
                  <a:lnTo>
                    <a:pt x="8812826" y="974001"/>
                  </a:lnTo>
                  <a:lnTo>
                    <a:pt x="0" y="97400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199469" y="8711730"/>
            <a:ext cx="8813165" cy="9740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069" marR="326390">
              <a:lnSpc>
                <a:spcPts val="3390"/>
              </a:lnSpc>
              <a:spcBef>
                <a:spcPts val="535"/>
              </a:spcBef>
            </a:pPr>
            <a:r>
              <a:rPr sz="2850" b="1" spc="-15" dirty="0">
                <a:latin typeface="Arial"/>
                <a:cs typeface="Arial"/>
              </a:rPr>
              <a:t>Throughput: </a:t>
            </a:r>
            <a:r>
              <a:rPr sz="2850" spc="15" dirty="0">
                <a:latin typeface="Arial"/>
                <a:cs typeface="Arial"/>
              </a:rPr>
              <a:t>suffers </a:t>
            </a:r>
            <a:r>
              <a:rPr sz="2850" spc="55" dirty="0">
                <a:latin typeface="Arial"/>
                <a:cs typeface="Arial"/>
              </a:rPr>
              <a:t>periodic </a:t>
            </a:r>
            <a:r>
              <a:rPr sz="2850" spc="50" dirty="0">
                <a:latin typeface="Arial"/>
                <a:cs typeface="Arial"/>
              </a:rPr>
              <a:t>throughput </a:t>
            </a:r>
            <a:r>
              <a:rPr sz="2850" spc="55" dirty="0">
                <a:latin typeface="Arial"/>
                <a:cs typeface="Arial"/>
              </a:rPr>
              <a:t>drops</a:t>
            </a:r>
            <a:r>
              <a:rPr sz="2850" spc="-70" dirty="0">
                <a:latin typeface="Arial"/>
                <a:cs typeface="Arial"/>
              </a:rPr>
              <a:t> </a:t>
            </a:r>
            <a:r>
              <a:rPr sz="2850" spc="35" dirty="0">
                <a:latin typeface="Arial"/>
                <a:cs typeface="Arial"/>
              </a:rPr>
              <a:t>due  </a:t>
            </a:r>
            <a:r>
              <a:rPr sz="2850" spc="90" dirty="0">
                <a:latin typeface="Arial"/>
                <a:cs typeface="Arial"/>
              </a:rPr>
              <a:t>to </a:t>
            </a:r>
            <a:r>
              <a:rPr sz="2850" spc="55" dirty="0">
                <a:latin typeface="Arial"/>
                <a:cs typeface="Arial"/>
              </a:rPr>
              <a:t>constant</a:t>
            </a:r>
            <a:r>
              <a:rPr sz="2850" spc="-75" dirty="0">
                <a:latin typeface="Arial"/>
                <a:cs typeface="Arial"/>
              </a:rPr>
              <a:t> </a:t>
            </a:r>
            <a:r>
              <a:rPr sz="2850" spc="15" dirty="0">
                <a:latin typeface="Arial"/>
                <a:cs typeface="Arial"/>
              </a:rPr>
              <a:t>flushes</a:t>
            </a:r>
            <a:endParaRPr sz="285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707954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022080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399032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723629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00582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419943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00551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425148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802101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126698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14121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828247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510427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838687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210404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545472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911953" y="5036537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339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3" name="object 113"/>
          <p:cNvGrpSpPr/>
          <p:nvPr/>
        </p:nvGrpSpPr>
        <p:grpSpPr>
          <a:xfrm>
            <a:off x="3638846" y="5207171"/>
            <a:ext cx="6342380" cy="797560"/>
            <a:chOff x="3638846" y="5207171"/>
            <a:chExt cx="6342380" cy="797560"/>
          </a:xfrm>
        </p:grpSpPr>
        <p:sp>
          <p:nvSpPr>
            <p:cNvPr id="114" name="object 114"/>
            <p:cNvSpPr/>
            <p:nvPr/>
          </p:nvSpPr>
          <p:spPr>
            <a:xfrm>
              <a:off x="3652977" y="5482837"/>
              <a:ext cx="6319520" cy="521970"/>
            </a:xfrm>
            <a:custGeom>
              <a:avLst/>
              <a:gdLst/>
              <a:ahLst/>
              <a:cxnLst/>
              <a:rect l="l" t="t" r="r" b="b"/>
              <a:pathLst>
                <a:path w="6319520" h="521970">
                  <a:moveTo>
                    <a:pt x="109943" y="0"/>
                  </a:moveTo>
                  <a:lnTo>
                    <a:pt x="0" y="0"/>
                  </a:lnTo>
                  <a:lnTo>
                    <a:pt x="0" y="521360"/>
                  </a:lnTo>
                  <a:lnTo>
                    <a:pt x="109943" y="521360"/>
                  </a:lnTo>
                  <a:lnTo>
                    <a:pt x="109943" y="0"/>
                  </a:lnTo>
                  <a:close/>
                </a:path>
                <a:path w="6319520" h="521970">
                  <a:moveTo>
                    <a:pt x="424065" y="0"/>
                  </a:moveTo>
                  <a:lnTo>
                    <a:pt x="314121" y="0"/>
                  </a:lnTo>
                  <a:lnTo>
                    <a:pt x="314121" y="521360"/>
                  </a:lnTo>
                  <a:lnTo>
                    <a:pt x="424065" y="521360"/>
                  </a:lnTo>
                  <a:lnTo>
                    <a:pt x="424065" y="0"/>
                  </a:lnTo>
                  <a:close/>
                </a:path>
                <a:path w="6319520" h="521970">
                  <a:moveTo>
                    <a:pt x="801027" y="0"/>
                  </a:moveTo>
                  <a:lnTo>
                    <a:pt x="691083" y="0"/>
                  </a:lnTo>
                  <a:lnTo>
                    <a:pt x="691083" y="521360"/>
                  </a:lnTo>
                  <a:lnTo>
                    <a:pt x="801027" y="521360"/>
                  </a:lnTo>
                  <a:lnTo>
                    <a:pt x="801027" y="0"/>
                  </a:lnTo>
                  <a:close/>
                </a:path>
                <a:path w="6319520" h="521970">
                  <a:moveTo>
                    <a:pt x="1125626" y="0"/>
                  </a:moveTo>
                  <a:lnTo>
                    <a:pt x="1015669" y="0"/>
                  </a:lnTo>
                  <a:lnTo>
                    <a:pt x="1015669" y="521360"/>
                  </a:lnTo>
                  <a:lnTo>
                    <a:pt x="1125626" y="521360"/>
                  </a:lnTo>
                  <a:lnTo>
                    <a:pt x="1125626" y="0"/>
                  </a:lnTo>
                  <a:close/>
                </a:path>
                <a:path w="6319520" h="521970">
                  <a:moveTo>
                    <a:pt x="1502575" y="0"/>
                  </a:moveTo>
                  <a:lnTo>
                    <a:pt x="1392631" y="0"/>
                  </a:lnTo>
                  <a:lnTo>
                    <a:pt x="1392631" y="521360"/>
                  </a:lnTo>
                  <a:lnTo>
                    <a:pt x="1502575" y="521360"/>
                  </a:lnTo>
                  <a:lnTo>
                    <a:pt x="1502575" y="0"/>
                  </a:lnTo>
                  <a:close/>
                </a:path>
                <a:path w="6319520" h="521970">
                  <a:moveTo>
                    <a:pt x="1827174" y="0"/>
                  </a:moveTo>
                  <a:lnTo>
                    <a:pt x="1706753" y="0"/>
                  </a:lnTo>
                  <a:lnTo>
                    <a:pt x="1706753" y="521360"/>
                  </a:lnTo>
                  <a:lnTo>
                    <a:pt x="1827174" y="521360"/>
                  </a:lnTo>
                  <a:lnTo>
                    <a:pt x="1827174" y="0"/>
                  </a:lnTo>
                  <a:close/>
                </a:path>
                <a:path w="6319520" h="521970">
                  <a:moveTo>
                    <a:pt x="2507780" y="0"/>
                  </a:moveTo>
                  <a:lnTo>
                    <a:pt x="2387358" y="0"/>
                  </a:lnTo>
                  <a:lnTo>
                    <a:pt x="2387358" y="521360"/>
                  </a:lnTo>
                  <a:lnTo>
                    <a:pt x="2507780" y="521360"/>
                  </a:lnTo>
                  <a:lnTo>
                    <a:pt x="2507780" y="0"/>
                  </a:lnTo>
                  <a:close/>
                </a:path>
                <a:path w="6319520" h="521970">
                  <a:moveTo>
                    <a:pt x="2832379" y="0"/>
                  </a:moveTo>
                  <a:lnTo>
                    <a:pt x="2711958" y="0"/>
                  </a:lnTo>
                  <a:lnTo>
                    <a:pt x="2711958" y="521360"/>
                  </a:lnTo>
                  <a:lnTo>
                    <a:pt x="2832379" y="521360"/>
                  </a:lnTo>
                  <a:lnTo>
                    <a:pt x="2832379" y="0"/>
                  </a:lnTo>
                  <a:close/>
                </a:path>
                <a:path w="6319520" h="521970">
                  <a:moveTo>
                    <a:pt x="3209328" y="0"/>
                  </a:moveTo>
                  <a:lnTo>
                    <a:pt x="3088906" y="0"/>
                  </a:lnTo>
                  <a:lnTo>
                    <a:pt x="3088906" y="510882"/>
                  </a:lnTo>
                  <a:lnTo>
                    <a:pt x="3209328" y="510882"/>
                  </a:lnTo>
                  <a:lnTo>
                    <a:pt x="3209328" y="0"/>
                  </a:lnTo>
                  <a:close/>
                </a:path>
                <a:path w="6319520" h="521970">
                  <a:moveTo>
                    <a:pt x="3533927" y="0"/>
                  </a:moveTo>
                  <a:lnTo>
                    <a:pt x="3413506" y="0"/>
                  </a:lnTo>
                  <a:lnTo>
                    <a:pt x="3413506" y="510882"/>
                  </a:lnTo>
                  <a:lnTo>
                    <a:pt x="3533927" y="510882"/>
                  </a:lnTo>
                  <a:lnTo>
                    <a:pt x="3533927" y="0"/>
                  </a:lnTo>
                  <a:close/>
                </a:path>
                <a:path w="6319520" h="521970">
                  <a:moveTo>
                    <a:pt x="3921341" y="0"/>
                  </a:moveTo>
                  <a:lnTo>
                    <a:pt x="3800932" y="0"/>
                  </a:lnTo>
                  <a:lnTo>
                    <a:pt x="3800932" y="510882"/>
                  </a:lnTo>
                  <a:lnTo>
                    <a:pt x="3921341" y="510882"/>
                  </a:lnTo>
                  <a:lnTo>
                    <a:pt x="3921341" y="0"/>
                  </a:lnTo>
                  <a:close/>
                </a:path>
                <a:path w="6319520" h="521970">
                  <a:moveTo>
                    <a:pt x="4235475" y="0"/>
                  </a:moveTo>
                  <a:lnTo>
                    <a:pt x="4115054" y="0"/>
                  </a:lnTo>
                  <a:lnTo>
                    <a:pt x="4115054" y="510882"/>
                  </a:lnTo>
                  <a:lnTo>
                    <a:pt x="4235475" y="510882"/>
                  </a:lnTo>
                  <a:lnTo>
                    <a:pt x="4235475" y="0"/>
                  </a:lnTo>
                  <a:close/>
                </a:path>
                <a:path w="6319520" h="521970">
                  <a:moveTo>
                    <a:pt x="4937023" y="0"/>
                  </a:moveTo>
                  <a:lnTo>
                    <a:pt x="4795659" y="0"/>
                  </a:lnTo>
                  <a:lnTo>
                    <a:pt x="4795659" y="521360"/>
                  </a:lnTo>
                  <a:lnTo>
                    <a:pt x="4937023" y="521360"/>
                  </a:lnTo>
                  <a:lnTo>
                    <a:pt x="4937023" y="0"/>
                  </a:lnTo>
                  <a:close/>
                </a:path>
                <a:path w="6319520" h="521970">
                  <a:moveTo>
                    <a:pt x="5240680" y="0"/>
                  </a:moveTo>
                  <a:lnTo>
                    <a:pt x="5130736" y="0"/>
                  </a:lnTo>
                  <a:lnTo>
                    <a:pt x="5130736" y="510882"/>
                  </a:lnTo>
                  <a:lnTo>
                    <a:pt x="5240680" y="510882"/>
                  </a:lnTo>
                  <a:lnTo>
                    <a:pt x="5240680" y="0"/>
                  </a:lnTo>
                  <a:close/>
                </a:path>
                <a:path w="6319520" h="521970">
                  <a:moveTo>
                    <a:pt x="5628106" y="0"/>
                  </a:moveTo>
                  <a:lnTo>
                    <a:pt x="5486743" y="0"/>
                  </a:lnTo>
                  <a:lnTo>
                    <a:pt x="5486743" y="500418"/>
                  </a:lnTo>
                  <a:lnTo>
                    <a:pt x="5628106" y="500418"/>
                  </a:lnTo>
                  <a:lnTo>
                    <a:pt x="5628106" y="0"/>
                  </a:lnTo>
                  <a:close/>
                </a:path>
                <a:path w="6319520" h="521970">
                  <a:moveTo>
                    <a:pt x="5963170" y="0"/>
                  </a:moveTo>
                  <a:lnTo>
                    <a:pt x="5821807" y="0"/>
                  </a:lnTo>
                  <a:lnTo>
                    <a:pt x="5821807" y="500418"/>
                  </a:lnTo>
                  <a:lnTo>
                    <a:pt x="5963170" y="500418"/>
                  </a:lnTo>
                  <a:lnTo>
                    <a:pt x="5963170" y="0"/>
                  </a:lnTo>
                  <a:close/>
                </a:path>
                <a:path w="6319520" h="521970">
                  <a:moveTo>
                    <a:pt x="6319177" y="0"/>
                  </a:moveTo>
                  <a:lnTo>
                    <a:pt x="6198768" y="0"/>
                  </a:lnTo>
                  <a:lnTo>
                    <a:pt x="6198768" y="500418"/>
                  </a:lnTo>
                  <a:lnTo>
                    <a:pt x="6319177" y="500418"/>
                  </a:lnTo>
                  <a:lnTo>
                    <a:pt x="6319177" y="0"/>
                  </a:lnTo>
                  <a:close/>
                </a:path>
              </a:pathLst>
            </a:custGeom>
            <a:solidFill>
              <a:srgbClr val="EE220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638842" y="5207171"/>
              <a:ext cx="6342380" cy="138430"/>
            </a:xfrm>
            <a:custGeom>
              <a:avLst/>
              <a:gdLst/>
              <a:ahLst/>
              <a:cxnLst/>
              <a:rect l="l" t="t" r="r" b="b"/>
              <a:pathLst>
                <a:path w="6342380" h="138429">
                  <a:moveTo>
                    <a:pt x="138214" y="0"/>
                  </a:moveTo>
                  <a:lnTo>
                    <a:pt x="0" y="0"/>
                  </a:lnTo>
                  <a:lnTo>
                    <a:pt x="69100" y="138226"/>
                  </a:lnTo>
                  <a:lnTo>
                    <a:pt x="138214" y="0"/>
                  </a:lnTo>
                  <a:close/>
                </a:path>
                <a:path w="6342380" h="138429">
                  <a:moveTo>
                    <a:pt x="452335" y="0"/>
                  </a:moveTo>
                  <a:lnTo>
                    <a:pt x="314121" y="0"/>
                  </a:lnTo>
                  <a:lnTo>
                    <a:pt x="383235" y="138226"/>
                  </a:lnTo>
                  <a:lnTo>
                    <a:pt x="452335" y="0"/>
                  </a:lnTo>
                  <a:close/>
                </a:path>
                <a:path w="6342380" h="138429">
                  <a:moveTo>
                    <a:pt x="829297" y="0"/>
                  </a:moveTo>
                  <a:lnTo>
                    <a:pt x="691070" y="0"/>
                  </a:lnTo>
                  <a:lnTo>
                    <a:pt x="760183" y="138226"/>
                  </a:lnTo>
                  <a:lnTo>
                    <a:pt x="829297" y="0"/>
                  </a:lnTo>
                  <a:close/>
                </a:path>
                <a:path w="6342380" h="138429">
                  <a:moveTo>
                    <a:pt x="1153883" y="0"/>
                  </a:moveTo>
                  <a:lnTo>
                    <a:pt x="1015669" y="0"/>
                  </a:lnTo>
                  <a:lnTo>
                    <a:pt x="1084783" y="138226"/>
                  </a:lnTo>
                  <a:lnTo>
                    <a:pt x="1153883" y="0"/>
                  </a:lnTo>
                  <a:close/>
                </a:path>
                <a:path w="6342380" h="138429">
                  <a:moveTo>
                    <a:pt x="1530845" y="0"/>
                  </a:moveTo>
                  <a:lnTo>
                    <a:pt x="1392631" y="0"/>
                  </a:lnTo>
                  <a:lnTo>
                    <a:pt x="1461731" y="138226"/>
                  </a:lnTo>
                  <a:lnTo>
                    <a:pt x="1530845" y="0"/>
                  </a:lnTo>
                  <a:close/>
                </a:path>
                <a:path w="6342380" h="138429">
                  <a:moveTo>
                    <a:pt x="1850199" y="0"/>
                  </a:moveTo>
                  <a:lnTo>
                    <a:pt x="1711985" y="0"/>
                  </a:lnTo>
                  <a:lnTo>
                    <a:pt x="1781098" y="138226"/>
                  </a:lnTo>
                  <a:lnTo>
                    <a:pt x="1850199" y="0"/>
                  </a:lnTo>
                  <a:close/>
                </a:path>
                <a:path w="6342380" h="138429">
                  <a:moveTo>
                    <a:pt x="2530805" y="0"/>
                  </a:moveTo>
                  <a:lnTo>
                    <a:pt x="2392591" y="0"/>
                  </a:lnTo>
                  <a:lnTo>
                    <a:pt x="2461704" y="138226"/>
                  </a:lnTo>
                  <a:lnTo>
                    <a:pt x="2530805" y="0"/>
                  </a:lnTo>
                  <a:close/>
                </a:path>
                <a:path w="6342380" h="138429">
                  <a:moveTo>
                    <a:pt x="2855404" y="0"/>
                  </a:moveTo>
                  <a:lnTo>
                    <a:pt x="2717190" y="0"/>
                  </a:lnTo>
                  <a:lnTo>
                    <a:pt x="2786303" y="138226"/>
                  </a:lnTo>
                  <a:lnTo>
                    <a:pt x="2855404" y="0"/>
                  </a:lnTo>
                  <a:close/>
                </a:path>
                <a:path w="6342380" h="138429">
                  <a:moveTo>
                    <a:pt x="3232366" y="0"/>
                  </a:moveTo>
                  <a:lnTo>
                    <a:pt x="3094139" y="0"/>
                  </a:lnTo>
                  <a:lnTo>
                    <a:pt x="3163252" y="138226"/>
                  </a:lnTo>
                  <a:lnTo>
                    <a:pt x="3232366" y="0"/>
                  </a:lnTo>
                  <a:close/>
                </a:path>
                <a:path w="6342380" h="138429">
                  <a:moveTo>
                    <a:pt x="3556952" y="0"/>
                  </a:moveTo>
                  <a:lnTo>
                    <a:pt x="3418738" y="0"/>
                  </a:lnTo>
                  <a:lnTo>
                    <a:pt x="3487851" y="138226"/>
                  </a:lnTo>
                  <a:lnTo>
                    <a:pt x="3556952" y="0"/>
                  </a:lnTo>
                  <a:close/>
                </a:path>
                <a:path w="6342380" h="138429">
                  <a:moveTo>
                    <a:pt x="3944378" y="0"/>
                  </a:moveTo>
                  <a:lnTo>
                    <a:pt x="3806164" y="0"/>
                  </a:lnTo>
                  <a:lnTo>
                    <a:pt x="3875278" y="138226"/>
                  </a:lnTo>
                  <a:lnTo>
                    <a:pt x="3944378" y="0"/>
                  </a:lnTo>
                  <a:close/>
                </a:path>
                <a:path w="6342380" h="138429">
                  <a:moveTo>
                    <a:pt x="4258513" y="0"/>
                  </a:moveTo>
                  <a:lnTo>
                    <a:pt x="4120286" y="0"/>
                  </a:lnTo>
                  <a:lnTo>
                    <a:pt x="4189399" y="138226"/>
                  </a:lnTo>
                  <a:lnTo>
                    <a:pt x="4258513" y="0"/>
                  </a:lnTo>
                  <a:close/>
                </a:path>
                <a:path w="6342380" h="138429">
                  <a:moveTo>
                    <a:pt x="4940681" y="0"/>
                  </a:moveTo>
                  <a:lnTo>
                    <a:pt x="4802467" y="0"/>
                  </a:lnTo>
                  <a:lnTo>
                    <a:pt x="4871580" y="138226"/>
                  </a:lnTo>
                  <a:lnTo>
                    <a:pt x="4940681" y="0"/>
                  </a:lnTo>
                  <a:close/>
                </a:path>
                <a:path w="6342380" h="138429">
                  <a:moveTo>
                    <a:pt x="5268950" y="0"/>
                  </a:moveTo>
                  <a:lnTo>
                    <a:pt x="5130736" y="0"/>
                  </a:lnTo>
                  <a:lnTo>
                    <a:pt x="5199837" y="138226"/>
                  </a:lnTo>
                  <a:lnTo>
                    <a:pt x="5268950" y="0"/>
                  </a:lnTo>
                  <a:close/>
                </a:path>
                <a:path w="6342380" h="138429">
                  <a:moveTo>
                    <a:pt x="5640667" y="0"/>
                  </a:moveTo>
                  <a:lnTo>
                    <a:pt x="5502453" y="0"/>
                  </a:lnTo>
                  <a:lnTo>
                    <a:pt x="5571553" y="138226"/>
                  </a:lnTo>
                  <a:lnTo>
                    <a:pt x="5640667" y="0"/>
                  </a:lnTo>
                  <a:close/>
                </a:path>
                <a:path w="6342380" h="138429">
                  <a:moveTo>
                    <a:pt x="5975731" y="0"/>
                  </a:moveTo>
                  <a:lnTo>
                    <a:pt x="5837517" y="0"/>
                  </a:lnTo>
                  <a:lnTo>
                    <a:pt x="5906630" y="138226"/>
                  </a:lnTo>
                  <a:lnTo>
                    <a:pt x="5975731" y="0"/>
                  </a:lnTo>
                  <a:close/>
                </a:path>
                <a:path w="6342380" h="138429">
                  <a:moveTo>
                    <a:pt x="6342215" y="0"/>
                  </a:moveTo>
                  <a:lnTo>
                    <a:pt x="6204001" y="0"/>
                  </a:lnTo>
                  <a:lnTo>
                    <a:pt x="6273101" y="138226"/>
                  </a:lnTo>
                  <a:lnTo>
                    <a:pt x="6342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33</a:t>
            </a:fld>
            <a:endParaRPr spc="1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8949055" cy="168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020"/>
              </a:lnSpc>
              <a:spcBef>
                <a:spcPts val="105"/>
              </a:spcBef>
            </a:pPr>
            <a:r>
              <a:rPr sz="7000" spc="-120" dirty="0"/>
              <a:t>Write-heavy</a:t>
            </a:r>
            <a:r>
              <a:rPr sz="7000" spc="-310" dirty="0"/>
              <a:t> </a:t>
            </a:r>
            <a:r>
              <a:rPr sz="7000" spc="-80" dirty="0"/>
              <a:t>workload</a:t>
            </a:r>
            <a:endParaRPr sz="7000"/>
          </a:p>
          <a:p>
            <a:pPr marL="12700">
              <a:lnSpc>
                <a:spcPts val="5020"/>
              </a:lnSpc>
            </a:pPr>
            <a:r>
              <a:rPr sz="4500" spc="190" dirty="0"/>
              <a:t>10% </a:t>
            </a:r>
            <a:r>
              <a:rPr sz="4500" spc="35" dirty="0"/>
              <a:t>read </a:t>
            </a:r>
            <a:r>
              <a:rPr sz="4500" spc="190" dirty="0"/>
              <a:t>90%</a:t>
            </a:r>
            <a:r>
              <a:rPr sz="4500" spc="-204" dirty="0"/>
              <a:t> </a:t>
            </a:r>
            <a:r>
              <a:rPr sz="4500" spc="60" dirty="0"/>
              <a:t>write</a:t>
            </a:r>
            <a:endParaRPr sz="4500"/>
          </a:p>
        </p:txBody>
      </p:sp>
      <p:sp>
        <p:nvSpPr>
          <p:cNvPr id="3" name="object 3"/>
          <p:cNvSpPr txBox="1"/>
          <p:nvPr/>
        </p:nvSpPr>
        <p:spPr>
          <a:xfrm>
            <a:off x="885075" y="3711213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3173" y="3782808"/>
            <a:ext cx="586105" cy="11372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200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32227" y="3783898"/>
            <a:ext cx="8792210" cy="952500"/>
            <a:chOff x="1232227" y="3783898"/>
            <a:chExt cx="8792210" cy="952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227" y="3783898"/>
              <a:ext cx="8791972" cy="952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51085" y="3889626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1791559" y="0"/>
                  </a:moveTo>
                  <a:lnTo>
                    <a:pt x="0" y="0"/>
                  </a:lnTo>
                  <a:lnTo>
                    <a:pt x="0" y="344767"/>
                  </a:lnTo>
                  <a:lnTo>
                    <a:pt x="1791559" y="344767"/>
                  </a:lnTo>
                  <a:lnTo>
                    <a:pt x="1791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51085" y="3889626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0" y="0"/>
                  </a:moveTo>
                  <a:lnTo>
                    <a:pt x="1791559" y="0"/>
                  </a:lnTo>
                  <a:lnTo>
                    <a:pt x="1791559" y="344767"/>
                  </a:lnTo>
                  <a:lnTo>
                    <a:pt x="0" y="344767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26678" y="3783898"/>
          <a:ext cx="8778874" cy="1071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54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450" spc="10" dirty="0">
                          <a:latin typeface="Times New Roman"/>
                          <a:cs typeface="Times New Roman"/>
                        </a:rPr>
                        <a:t>RocksDB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</a:txBody>
                  <a:tcPr marL="0" marR="0" marT="6032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32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97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1026786" y="3783898"/>
          <a:ext cx="8779509" cy="1071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8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6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0684064" y="3623199"/>
            <a:ext cx="283845" cy="1144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5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1605">
              <a:lnSpc>
                <a:spcPts val="2260"/>
              </a:lnSpc>
            </a:pPr>
            <a:r>
              <a:rPr sz="2000" spc="15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20587" y="3816420"/>
            <a:ext cx="601980" cy="855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28636" y="3783898"/>
            <a:ext cx="8795672" cy="108800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227823" y="5272771"/>
            <a:ext cx="8796020" cy="1088390"/>
            <a:chOff x="1227823" y="5272771"/>
            <a:chExt cx="8796020" cy="1088390"/>
          </a:xfrm>
        </p:grpSpPr>
        <p:sp>
          <p:nvSpPr>
            <p:cNvPr id="15" name="object 15"/>
            <p:cNvSpPr/>
            <p:nvPr/>
          </p:nvSpPr>
          <p:spPr>
            <a:xfrm>
              <a:off x="1236232" y="5927771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778813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36232" y="5927771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84089" y="0"/>
                  </a:lnTo>
                </a:path>
                <a:path w="8778875">
                  <a:moveTo>
                    <a:pt x="8778813" y="0"/>
                  </a:moveTo>
                  <a:lnTo>
                    <a:pt x="8694724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6232" y="5496673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30">
                  <a:moveTo>
                    <a:pt x="0" y="0"/>
                  </a:moveTo>
                  <a:lnTo>
                    <a:pt x="214147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36232" y="5496673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5">
                  <a:moveTo>
                    <a:pt x="0" y="0"/>
                  </a:moveTo>
                  <a:lnTo>
                    <a:pt x="84089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39932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39932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41931" y="5496673"/>
              <a:ext cx="6773545" cy="0"/>
            </a:xfrm>
            <a:custGeom>
              <a:avLst/>
              <a:gdLst/>
              <a:ahLst/>
              <a:cxnLst/>
              <a:rect l="l" t="t" r="r" b="b"/>
              <a:pathLst>
                <a:path w="6773545">
                  <a:moveTo>
                    <a:pt x="0" y="0"/>
                  </a:moveTo>
                  <a:lnTo>
                    <a:pt x="6773114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30956" y="5496673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84089" y="0"/>
                  </a:moveTo>
                  <a:lnTo>
                    <a:pt x="0" y="0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33654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33654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27489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27489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21211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21211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987096"/>
                  </a:lnTo>
                </a:path>
                <a:path h="1071245">
                  <a:moveTo>
                    <a:pt x="0" y="0"/>
                  </a:moveTo>
                  <a:lnTo>
                    <a:pt x="0" y="84089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15046" y="5281180"/>
              <a:ext cx="0" cy="1071245"/>
            </a:xfrm>
            <a:custGeom>
              <a:avLst/>
              <a:gdLst/>
              <a:ahLst/>
              <a:cxnLst/>
              <a:rect l="l" t="t" r="r" b="b"/>
              <a:pathLst>
                <a:path h="1071245">
                  <a:moveTo>
                    <a:pt x="0" y="1071185"/>
                  </a:moveTo>
                  <a:lnTo>
                    <a:pt x="0" y="0"/>
                  </a:lnTo>
                </a:path>
              </a:pathLst>
            </a:custGeom>
            <a:ln w="5605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6232" y="5281180"/>
              <a:ext cx="8778875" cy="1071245"/>
            </a:xfrm>
            <a:custGeom>
              <a:avLst/>
              <a:gdLst/>
              <a:ahLst/>
              <a:cxnLst/>
              <a:rect l="l" t="t" r="r" b="b"/>
              <a:pathLst>
                <a:path w="8778875" h="1071245">
                  <a:moveTo>
                    <a:pt x="8778813" y="1071185"/>
                  </a:moveTo>
                  <a:lnTo>
                    <a:pt x="8778813" y="987096"/>
                  </a:lnTo>
                </a:path>
                <a:path w="8778875" h="1071245">
                  <a:moveTo>
                    <a:pt x="8778813" y="0"/>
                  </a:moveTo>
                  <a:lnTo>
                    <a:pt x="8778813" y="84089"/>
                  </a:lnTo>
                </a:path>
                <a:path w="8778875" h="1071245">
                  <a:moveTo>
                    <a:pt x="0" y="0"/>
                  </a:moveTo>
                  <a:lnTo>
                    <a:pt x="8778813" y="0"/>
                  </a:lnTo>
                  <a:lnTo>
                    <a:pt x="8778813" y="1071185"/>
                  </a:lnTo>
                  <a:lnTo>
                    <a:pt x="0" y="1071185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9932" y="5496673"/>
              <a:ext cx="8775700" cy="647065"/>
            </a:xfrm>
            <a:custGeom>
              <a:avLst/>
              <a:gdLst/>
              <a:ahLst/>
              <a:cxnLst/>
              <a:rect l="l" t="t" r="r" b="b"/>
              <a:pathLst>
                <a:path w="8775700" h="647064">
                  <a:moveTo>
                    <a:pt x="0" y="646590"/>
                  </a:moveTo>
                  <a:lnTo>
                    <a:pt x="2193722" y="646590"/>
                  </a:lnTo>
                  <a:lnTo>
                    <a:pt x="2193722" y="0"/>
                  </a:lnTo>
                  <a:lnTo>
                    <a:pt x="2917675" y="0"/>
                  </a:lnTo>
                  <a:lnTo>
                    <a:pt x="2917675" y="646590"/>
                  </a:lnTo>
                  <a:lnTo>
                    <a:pt x="2983489" y="646590"/>
                  </a:lnTo>
                  <a:lnTo>
                    <a:pt x="2983489" y="0"/>
                  </a:lnTo>
                  <a:lnTo>
                    <a:pt x="3707442" y="0"/>
                  </a:lnTo>
                  <a:lnTo>
                    <a:pt x="3707442" y="646590"/>
                  </a:lnTo>
                  <a:lnTo>
                    <a:pt x="3773256" y="646590"/>
                  </a:lnTo>
                  <a:lnTo>
                    <a:pt x="3773256" y="0"/>
                  </a:lnTo>
                  <a:lnTo>
                    <a:pt x="4504497" y="0"/>
                  </a:lnTo>
                  <a:lnTo>
                    <a:pt x="4504497" y="646590"/>
                  </a:lnTo>
                  <a:lnTo>
                    <a:pt x="4570310" y="646590"/>
                  </a:lnTo>
                  <a:lnTo>
                    <a:pt x="4570310" y="0"/>
                  </a:lnTo>
                  <a:lnTo>
                    <a:pt x="5286976" y="0"/>
                  </a:lnTo>
                  <a:lnTo>
                    <a:pt x="5286976" y="646590"/>
                  </a:lnTo>
                  <a:lnTo>
                    <a:pt x="5352790" y="646590"/>
                  </a:lnTo>
                  <a:lnTo>
                    <a:pt x="5352790" y="0"/>
                  </a:lnTo>
                  <a:lnTo>
                    <a:pt x="6076743" y="0"/>
                  </a:lnTo>
                  <a:lnTo>
                    <a:pt x="6076743" y="646590"/>
                  </a:lnTo>
                  <a:lnTo>
                    <a:pt x="6149844" y="646590"/>
                  </a:lnTo>
                  <a:lnTo>
                    <a:pt x="6149844" y="0"/>
                  </a:lnTo>
                  <a:lnTo>
                    <a:pt x="6866510" y="0"/>
                  </a:lnTo>
                  <a:lnTo>
                    <a:pt x="6866510" y="646590"/>
                  </a:lnTo>
                  <a:lnTo>
                    <a:pt x="6939611" y="646590"/>
                  </a:lnTo>
                  <a:lnTo>
                    <a:pt x="6939611" y="0"/>
                  </a:lnTo>
                  <a:lnTo>
                    <a:pt x="7663564" y="0"/>
                  </a:lnTo>
                  <a:lnTo>
                    <a:pt x="7663564" y="646590"/>
                  </a:lnTo>
                  <a:lnTo>
                    <a:pt x="7729378" y="646590"/>
                  </a:lnTo>
                  <a:lnTo>
                    <a:pt x="7729378" y="0"/>
                  </a:lnTo>
                  <a:lnTo>
                    <a:pt x="8453331" y="0"/>
                  </a:lnTo>
                  <a:lnTo>
                    <a:pt x="8453331" y="646590"/>
                  </a:lnTo>
                  <a:lnTo>
                    <a:pt x="8526433" y="646590"/>
                  </a:lnTo>
                  <a:lnTo>
                    <a:pt x="8526433" y="0"/>
                  </a:lnTo>
                  <a:lnTo>
                    <a:pt x="8775113" y="0"/>
                  </a:lnTo>
                </a:path>
              </a:pathLst>
            </a:custGeom>
            <a:ln w="16817">
              <a:solidFill>
                <a:srgbClr val="FF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39932" y="5281180"/>
              <a:ext cx="8775700" cy="909955"/>
            </a:xfrm>
            <a:custGeom>
              <a:avLst/>
              <a:gdLst/>
              <a:ahLst/>
              <a:cxnLst/>
              <a:rect l="l" t="t" r="r" b="b"/>
              <a:pathLst>
                <a:path w="8775700" h="909954">
                  <a:moveTo>
                    <a:pt x="0" y="837417"/>
                  </a:moveTo>
                  <a:lnTo>
                    <a:pt x="14575" y="902558"/>
                  </a:lnTo>
                  <a:lnTo>
                    <a:pt x="21863" y="745479"/>
                  </a:lnTo>
                  <a:lnTo>
                    <a:pt x="36550" y="903904"/>
                  </a:lnTo>
                  <a:lnTo>
                    <a:pt x="51126" y="903679"/>
                  </a:lnTo>
                  <a:lnTo>
                    <a:pt x="58414" y="750413"/>
                  </a:lnTo>
                  <a:lnTo>
                    <a:pt x="73101" y="901661"/>
                  </a:lnTo>
                  <a:lnTo>
                    <a:pt x="87677" y="903455"/>
                  </a:lnTo>
                  <a:lnTo>
                    <a:pt x="94964" y="748282"/>
                  </a:lnTo>
                  <a:lnTo>
                    <a:pt x="109652" y="903567"/>
                  </a:lnTo>
                  <a:lnTo>
                    <a:pt x="124227" y="902446"/>
                  </a:lnTo>
                  <a:lnTo>
                    <a:pt x="131627" y="753104"/>
                  </a:lnTo>
                  <a:lnTo>
                    <a:pt x="146203" y="902446"/>
                  </a:lnTo>
                  <a:lnTo>
                    <a:pt x="160778" y="902670"/>
                  </a:lnTo>
                  <a:lnTo>
                    <a:pt x="168178" y="752767"/>
                  </a:lnTo>
                  <a:lnTo>
                    <a:pt x="182754" y="903231"/>
                  </a:lnTo>
                  <a:lnTo>
                    <a:pt x="197441" y="901661"/>
                  </a:lnTo>
                  <a:lnTo>
                    <a:pt x="204729" y="753552"/>
                  </a:lnTo>
                  <a:lnTo>
                    <a:pt x="219304" y="902783"/>
                  </a:lnTo>
                  <a:lnTo>
                    <a:pt x="233992" y="902334"/>
                  </a:lnTo>
                  <a:lnTo>
                    <a:pt x="248568" y="779900"/>
                  </a:lnTo>
                  <a:lnTo>
                    <a:pt x="263255" y="890001"/>
                  </a:lnTo>
                  <a:lnTo>
                    <a:pt x="270543" y="863317"/>
                  </a:lnTo>
                  <a:lnTo>
                    <a:pt x="285118" y="783151"/>
                  </a:lnTo>
                  <a:lnTo>
                    <a:pt x="299806" y="904352"/>
                  </a:lnTo>
                  <a:lnTo>
                    <a:pt x="307094" y="863429"/>
                  </a:lnTo>
                  <a:lnTo>
                    <a:pt x="321669" y="782815"/>
                  </a:lnTo>
                  <a:lnTo>
                    <a:pt x="336357" y="904128"/>
                  </a:lnTo>
                  <a:lnTo>
                    <a:pt x="343645" y="863317"/>
                  </a:lnTo>
                  <a:lnTo>
                    <a:pt x="358220" y="783151"/>
                  </a:lnTo>
                  <a:lnTo>
                    <a:pt x="372908" y="904352"/>
                  </a:lnTo>
                  <a:lnTo>
                    <a:pt x="380195" y="864438"/>
                  </a:lnTo>
                  <a:lnTo>
                    <a:pt x="394883" y="785394"/>
                  </a:lnTo>
                  <a:lnTo>
                    <a:pt x="409458" y="903792"/>
                  </a:lnTo>
                  <a:lnTo>
                    <a:pt x="416746" y="864662"/>
                  </a:lnTo>
                  <a:lnTo>
                    <a:pt x="431434" y="784833"/>
                  </a:lnTo>
                  <a:lnTo>
                    <a:pt x="446009" y="903904"/>
                  </a:lnTo>
                  <a:lnTo>
                    <a:pt x="453297" y="865447"/>
                  </a:lnTo>
                  <a:lnTo>
                    <a:pt x="467985" y="786067"/>
                  </a:lnTo>
                  <a:lnTo>
                    <a:pt x="482560" y="884395"/>
                  </a:lnTo>
                  <a:lnTo>
                    <a:pt x="489848" y="883610"/>
                  </a:lnTo>
                  <a:lnTo>
                    <a:pt x="504535" y="786627"/>
                  </a:lnTo>
                  <a:lnTo>
                    <a:pt x="511823" y="866344"/>
                  </a:lnTo>
                  <a:lnTo>
                    <a:pt x="526511" y="882265"/>
                  </a:lnTo>
                  <a:lnTo>
                    <a:pt x="541086" y="806584"/>
                  </a:lnTo>
                  <a:lnTo>
                    <a:pt x="548374" y="864326"/>
                  </a:lnTo>
                  <a:lnTo>
                    <a:pt x="563062" y="882713"/>
                  </a:lnTo>
                  <a:lnTo>
                    <a:pt x="577637" y="807369"/>
                  </a:lnTo>
                  <a:lnTo>
                    <a:pt x="584925" y="863765"/>
                  </a:lnTo>
                  <a:lnTo>
                    <a:pt x="599612" y="903455"/>
                  </a:lnTo>
                  <a:lnTo>
                    <a:pt x="614188" y="787636"/>
                  </a:lnTo>
                  <a:lnTo>
                    <a:pt x="621476" y="864214"/>
                  </a:lnTo>
                  <a:lnTo>
                    <a:pt x="636163" y="864550"/>
                  </a:lnTo>
                  <a:lnTo>
                    <a:pt x="650739" y="825869"/>
                  </a:lnTo>
                  <a:lnTo>
                    <a:pt x="658139" y="862756"/>
                  </a:lnTo>
                  <a:lnTo>
                    <a:pt x="672714" y="864774"/>
                  </a:lnTo>
                  <a:lnTo>
                    <a:pt x="687290" y="823851"/>
                  </a:lnTo>
                  <a:lnTo>
                    <a:pt x="694689" y="864101"/>
                  </a:lnTo>
                  <a:lnTo>
                    <a:pt x="709265" y="863317"/>
                  </a:lnTo>
                  <a:lnTo>
                    <a:pt x="723953" y="825308"/>
                  </a:lnTo>
                  <a:lnTo>
                    <a:pt x="731240" y="862868"/>
                  </a:lnTo>
                  <a:lnTo>
                    <a:pt x="745816" y="823963"/>
                  </a:lnTo>
                  <a:lnTo>
                    <a:pt x="760503" y="863765"/>
                  </a:lnTo>
                  <a:lnTo>
                    <a:pt x="767791" y="869595"/>
                  </a:lnTo>
                  <a:lnTo>
                    <a:pt x="782367" y="840332"/>
                  </a:lnTo>
                  <a:lnTo>
                    <a:pt x="797054" y="855917"/>
                  </a:lnTo>
                  <a:lnTo>
                    <a:pt x="804342" y="845490"/>
                  </a:lnTo>
                  <a:lnTo>
                    <a:pt x="826317" y="826205"/>
                  </a:lnTo>
                  <a:lnTo>
                    <a:pt x="833605" y="894374"/>
                  </a:lnTo>
                  <a:lnTo>
                    <a:pt x="840893" y="835735"/>
                  </a:lnTo>
                  <a:lnTo>
                    <a:pt x="855580" y="849190"/>
                  </a:lnTo>
                  <a:lnTo>
                    <a:pt x="870156" y="885068"/>
                  </a:lnTo>
                  <a:lnTo>
                    <a:pt x="892131" y="832596"/>
                  </a:lnTo>
                  <a:lnTo>
                    <a:pt x="906707" y="881144"/>
                  </a:lnTo>
                  <a:lnTo>
                    <a:pt x="913994" y="863653"/>
                  </a:lnTo>
                  <a:lnTo>
                    <a:pt x="928682" y="796942"/>
                  </a:lnTo>
                  <a:lnTo>
                    <a:pt x="943258" y="909846"/>
                  </a:lnTo>
                  <a:lnTo>
                    <a:pt x="950545" y="848965"/>
                  </a:lnTo>
                  <a:lnTo>
                    <a:pt x="965233" y="841229"/>
                  </a:lnTo>
                  <a:lnTo>
                    <a:pt x="979808" y="868586"/>
                  </a:lnTo>
                  <a:lnTo>
                    <a:pt x="994496" y="864438"/>
                  </a:lnTo>
                  <a:lnTo>
                    <a:pt x="1001784" y="857599"/>
                  </a:lnTo>
                  <a:lnTo>
                    <a:pt x="1016359" y="878453"/>
                  </a:lnTo>
                  <a:lnTo>
                    <a:pt x="1023759" y="824187"/>
                  </a:lnTo>
                  <a:lnTo>
                    <a:pt x="1038335" y="847059"/>
                  </a:lnTo>
                  <a:lnTo>
                    <a:pt x="1053022" y="883722"/>
                  </a:lnTo>
                  <a:lnTo>
                    <a:pt x="1067598" y="856253"/>
                  </a:lnTo>
                  <a:lnTo>
                    <a:pt x="1074885" y="849750"/>
                  </a:lnTo>
                  <a:lnTo>
                    <a:pt x="1089573" y="857486"/>
                  </a:lnTo>
                  <a:lnTo>
                    <a:pt x="1104148" y="856477"/>
                  </a:lnTo>
                  <a:lnTo>
                    <a:pt x="1111436" y="865223"/>
                  </a:lnTo>
                  <a:lnTo>
                    <a:pt x="1126124" y="820487"/>
                  </a:lnTo>
                  <a:lnTo>
                    <a:pt x="1133412" y="866456"/>
                  </a:lnTo>
                  <a:lnTo>
                    <a:pt x="1147987" y="866120"/>
                  </a:lnTo>
                  <a:lnTo>
                    <a:pt x="1162675" y="857823"/>
                  </a:lnTo>
                  <a:lnTo>
                    <a:pt x="1169962" y="848405"/>
                  </a:lnTo>
                  <a:lnTo>
                    <a:pt x="1184650" y="864101"/>
                  </a:lnTo>
                  <a:lnTo>
                    <a:pt x="1206513" y="863317"/>
                  </a:lnTo>
                  <a:lnTo>
                    <a:pt x="1213801" y="828111"/>
                  </a:lnTo>
                  <a:lnTo>
                    <a:pt x="1228489" y="895271"/>
                  </a:lnTo>
                  <a:lnTo>
                    <a:pt x="1243064" y="827102"/>
                  </a:lnTo>
                  <a:lnTo>
                    <a:pt x="1257752" y="861635"/>
                  </a:lnTo>
                  <a:lnTo>
                    <a:pt x="1265039" y="848405"/>
                  </a:lnTo>
                  <a:lnTo>
                    <a:pt x="1279615" y="821945"/>
                  </a:lnTo>
                  <a:lnTo>
                    <a:pt x="1294302" y="864326"/>
                  </a:lnTo>
                  <a:lnTo>
                    <a:pt x="1301590" y="863092"/>
                  </a:lnTo>
                  <a:lnTo>
                    <a:pt x="1316278" y="803221"/>
                  </a:lnTo>
                  <a:lnTo>
                    <a:pt x="1330853" y="864774"/>
                  </a:lnTo>
                  <a:lnTo>
                    <a:pt x="1338141" y="883386"/>
                  </a:lnTo>
                  <a:lnTo>
                    <a:pt x="1352829" y="803781"/>
                  </a:lnTo>
                  <a:lnTo>
                    <a:pt x="1367404" y="863092"/>
                  </a:lnTo>
                  <a:lnTo>
                    <a:pt x="1374692" y="883386"/>
                  </a:lnTo>
                  <a:lnTo>
                    <a:pt x="1389379" y="802884"/>
                  </a:lnTo>
                  <a:lnTo>
                    <a:pt x="1403955" y="884619"/>
                  </a:lnTo>
                  <a:lnTo>
                    <a:pt x="1411243" y="853674"/>
                  </a:lnTo>
                  <a:lnTo>
                    <a:pt x="1425930" y="822954"/>
                  </a:lnTo>
                  <a:lnTo>
                    <a:pt x="1440506" y="863204"/>
                  </a:lnTo>
                  <a:lnTo>
                    <a:pt x="1447906" y="863429"/>
                  </a:lnTo>
                  <a:lnTo>
                    <a:pt x="1462481" y="802660"/>
                  </a:lnTo>
                  <a:lnTo>
                    <a:pt x="1477057" y="863541"/>
                  </a:lnTo>
                  <a:lnTo>
                    <a:pt x="1484456" y="883722"/>
                  </a:lnTo>
                  <a:lnTo>
                    <a:pt x="1499032" y="802324"/>
                  </a:lnTo>
                  <a:lnTo>
                    <a:pt x="1513720" y="863429"/>
                  </a:lnTo>
                  <a:lnTo>
                    <a:pt x="1521007" y="883498"/>
                  </a:lnTo>
                  <a:lnTo>
                    <a:pt x="1535583" y="802324"/>
                  </a:lnTo>
                  <a:lnTo>
                    <a:pt x="1542870" y="842911"/>
                  </a:lnTo>
                  <a:lnTo>
                    <a:pt x="1557558" y="883834"/>
                  </a:lnTo>
                  <a:lnTo>
                    <a:pt x="1572134" y="822842"/>
                  </a:lnTo>
                  <a:lnTo>
                    <a:pt x="1579533" y="842799"/>
                  </a:lnTo>
                  <a:lnTo>
                    <a:pt x="1594109" y="862980"/>
                  </a:lnTo>
                  <a:lnTo>
                    <a:pt x="1608684" y="849638"/>
                  </a:lnTo>
                  <a:lnTo>
                    <a:pt x="1616084" y="841678"/>
                  </a:lnTo>
                  <a:lnTo>
                    <a:pt x="1630660" y="863877"/>
                  </a:lnTo>
                  <a:lnTo>
                    <a:pt x="1645347" y="843472"/>
                  </a:lnTo>
                  <a:lnTo>
                    <a:pt x="1652635" y="844817"/>
                  </a:lnTo>
                  <a:lnTo>
                    <a:pt x="1667211" y="863765"/>
                  </a:lnTo>
                  <a:lnTo>
                    <a:pt x="1681898" y="844929"/>
                  </a:lnTo>
                  <a:lnTo>
                    <a:pt x="1689186" y="844368"/>
                  </a:lnTo>
                  <a:lnTo>
                    <a:pt x="1703761" y="843696"/>
                  </a:lnTo>
                  <a:lnTo>
                    <a:pt x="1718449" y="843696"/>
                  </a:lnTo>
                  <a:lnTo>
                    <a:pt x="1725737" y="864886"/>
                  </a:lnTo>
                  <a:lnTo>
                    <a:pt x="1740312" y="822057"/>
                  </a:lnTo>
                  <a:lnTo>
                    <a:pt x="1755000" y="865671"/>
                  </a:lnTo>
                  <a:lnTo>
                    <a:pt x="1762288" y="864326"/>
                  </a:lnTo>
                  <a:lnTo>
                    <a:pt x="1776975" y="824523"/>
                  </a:lnTo>
                  <a:lnTo>
                    <a:pt x="1791551" y="864550"/>
                  </a:lnTo>
                  <a:lnTo>
                    <a:pt x="1798838" y="865335"/>
                  </a:lnTo>
                  <a:lnTo>
                    <a:pt x="1813526" y="825981"/>
                  </a:lnTo>
                  <a:lnTo>
                    <a:pt x="1828101" y="865783"/>
                  </a:lnTo>
                  <a:lnTo>
                    <a:pt x="1835389" y="863204"/>
                  </a:lnTo>
                  <a:lnTo>
                    <a:pt x="1850077" y="826205"/>
                  </a:lnTo>
                  <a:lnTo>
                    <a:pt x="1864652" y="844929"/>
                  </a:lnTo>
                  <a:lnTo>
                    <a:pt x="1871940" y="883386"/>
                  </a:lnTo>
                  <a:lnTo>
                    <a:pt x="1886628" y="806360"/>
                  </a:lnTo>
                  <a:lnTo>
                    <a:pt x="1893915" y="844817"/>
                  </a:lnTo>
                  <a:lnTo>
                    <a:pt x="1908603" y="903007"/>
                  </a:lnTo>
                  <a:lnTo>
                    <a:pt x="1923178" y="806584"/>
                  </a:lnTo>
                  <a:lnTo>
                    <a:pt x="1930466" y="844144"/>
                  </a:lnTo>
                  <a:lnTo>
                    <a:pt x="1945154" y="883386"/>
                  </a:lnTo>
                  <a:lnTo>
                    <a:pt x="1959729" y="823963"/>
                  </a:lnTo>
                  <a:lnTo>
                    <a:pt x="1967017" y="843920"/>
                  </a:lnTo>
                  <a:lnTo>
                    <a:pt x="1981705" y="843135"/>
                  </a:lnTo>
                  <a:lnTo>
                    <a:pt x="1996280" y="865559"/>
                  </a:lnTo>
                  <a:lnTo>
                    <a:pt x="2018255" y="886749"/>
                  </a:lnTo>
                  <a:lnTo>
                    <a:pt x="2025543" y="824187"/>
                  </a:lnTo>
                  <a:lnTo>
                    <a:pt x="2040231" y="883386"/>
                  </a:lnTo>
                  <a:lnTo>
                    <a:pt x="2054806" y="805687"/>
                  </a:lnTo>
                  <a:lnTo>
                    <a:pt x="2062094" y="863653"/>
                  </a:lnTo>
                  <a:lnTo>
                    <a:pt x="2076782" y="883386"/>
                  </a:lnTo>
                  <a:lnTo>
                    <a:pt x="2091357" y="803109"/>
                  </a:lnTo>
                  <a:lnTo>
                    <a:pt x="2098645" y="864101"/>
                  </a:lnTo>
                  <a:lnTo>
                    <a:pt x="2113332" y="884171"/>
                  </a:lnTo>
                  <a:lnTo>
                    <a:pt x="2127908" y="807481"/>
                  </a:lnTo>
                  <a:lnTo>
                    <a:pt x="2135196" y="862532"/>
                  </a:lnTo>
                  <a:lnTo>
                    <a:pt x="2149883" y="883722"/>
                  </a:lnTo>
                  <a:lnTo>
                    <a:pt x="2164459" y="783824"/>
                  </a:lnTo>
                  <a:lnTo>
                    <a:pt x="2171859" y="884059"/>
                  </a:lnTo>
                  <a:lnTo>
                    <a:pt x="2179146" y="752094"/>
                  </a:lnTo>
                  <a:lnTo>
                    <a:pt x="2193722" y="550729"/>
                  </a:lnTo>
                  <a:lnTo>
                    <a:pt x="2201010" y="841117"/>
                  </a:lnTo>
                  <a:lnTo>
                    <a:pt x="2208409" y="728325"/>
                  </a:lnTo>
                  <a:lnTo>
                    <a:pt x="2215697" y="52471"/>
                  </a:lnTo>
                  <a:lnTo>
                    <a:pt x="2222985" y="83865"/>
                  </a:lnTo>
                  <a:lnTo>
                    <a:pt x="2237673" y="181184"/>
                  </a:lnTo>
                  <a:lnTo>
                    <a:pt x="2244960" y="128264"/>
                  </a:lnTo>
                  <a:lnTo>
                    <a:pt x="2252248" y="414616"/>
                  </a:lnTo>
                  <a:lnTo>
                    <a:pt x="2259536" y="163469"/>
                  </a:lnTo>
                  <a:lnTo>
                    <a:pt x="2266824" y="72541"/>
                  </a:lnTo>
                  <a:lnTo>
                    <a:pt x="2281511" y="139027"/>
                  </a:lnTo>
                  <a:lnTo>
                    <a:pt x="2288799" y="471236"/>
                  </a:lnTo>
                  <a:lnTo>
                    <a:pt x="2296087" y="86668"/>
                  </a:lnTo>
                  <a:lnTo>
                    <a:pt x="2310774" y="168515"/>
                  </a:lnTo>
                  <a:lnTo>
                    <a:pt x="2318062" y="90143"/>
                  </a:lnTo>
                  <a:lnTo>
                    <a:pt x="2325350" y="246774"/>
                  </a:lnTo>
                  <a:lnTo>
                    <a:pt x="2332637" y="311242"/>
                  </a:lnTo>
                  <a:lnTo>
                    <a:pt x="2340037" y="139364"/>
                  </a:lnTo>
                  <a:lnTo>
                    <a:pt x="2354613" y="79043"/>
                  </a:lnTo>
                  <a:lnTo>
                    <a:pt x="2361901" y="206074"/>
                  </a:lnTo>
                  <a:lnTo>
                    <a:pt x="2369300" y="220986"/>
                  </a:lnTo>
                  <a:lnTo>
                    <a:pt x="2376588" y="346560"/>
                  </a:lnTo>
                  <a:lnTo>
                    <a:pt x="2391164" y="254174"/>
                  </a:lnTo>
                  <a:lnTo>
                    <a:pt x="2398451" y="101579"/>
                  </a:lnTo>
                  <a:lnTo>
                    <a:pt x="2405851" y="108419"/>
                  </a:lnTo>
                  <a:lnTo>
                    <a:pt x="2413139" y="606340"/>
                  </a:lnTo>
                  <a:lnTo>
                    <a:pt x="2427714" y="744134"/>
                  </a:lnTo>
                  <a:lnTo>
                    <a:pt x="2435114" y="710835"/>
                  </a:lnTo>
                  <a:lnTo>
                    <a:pt x="2449690" y="706686"/>
                  </a:lnTo>
                  <a:lnTo>
                    <a:pt x="2464265" y="703435"/>
                  </a:lnTo>
                  <a:lnTo>
                    <a:pt x="2478953" y="707023"/>
                  </a:lnTo>
                  <a:lnTo>
                    <a:pt x="2493528" y="707359"/>
                  </a:lnTo>
                  <a:lnTo>
                    <a:pt x="2500928" y="773846"/>
                  </a:lnTo>
                  <a:lnTo>
                    <a:pt x="2515504" y="838202"/>
                  </a:lnTo>
                  <a:lnTo>
                    <a:pt x="2522791" y="838090"/>
                  </a:lnTo>
                  <a:lnTo>
                    <a:pt x="2530079" y="145082"/>
                  </a:lnTo>
                  <a:lnTo>
                    <a:pt x="2544767" y="98104"/>
                  </a:lnTo>
                  <a:lnTo>
                    <a:pt x="2552055" y="78483"/>
                  </a:lnTo>
                  <a:lnTo>
                    <a:pt x="2559342" y="83528"/>
                  </a:lnTo>
                  <a:lnTo>
                    <a:pt x="2566742" y="471236"/>
                  </a:lnTo>
                  <a:lnTo>
                    <a:pt x="2581318" y="149342"/>
                  </a:lnTo>
                  <a:lnTo>
                    <a:pt x="2588605" y="75680"/>
                  </a:lnTo>
                  <a:lnTo>
                    <a:pt x="2595893" y="93283"/>
                  </a:lnTo>
                  <a:lnTo>
                    <a:pt x="2603293" y="451839"/>
                  </a:lnTo>
                  <a:lnTo>
                    <a:pt x="2617868" y="138803"/>
                  </a:lnTo>
                  <a:lnTo>
                    <a:pt x="2625156" y="189817"/>
                  </a:lnTo>
                  <a:lnTo>
                    <a:pt x="2632556" y="130730"/>
                  </a:lnTo>
                  <a:lnTo>
                    <a:pt x="2639844" y="191611"/>
                  </a:lnTo>
                  <a:lnTo>
                    <a:pt x="2647132" y="299918"/>
                  </a:lnTo>
                  <a:lnTo>
                    <a:pt x="2661707" y="99673"/>
                  </a:lnTo>
                  <a:lnTo>
                    <a:pt x="2669107" y="196432"/>
                  </a:lnTo>
                  <a:lnTo>
                    <a:pt x="2676395" y="339608"/>
                  </a:lnTo>
                  <a:lnTo>
                    <a:pt x="2683682" y="271328"/>
                  </a:lnTo>
                  <a:lnTo>
                    <a:pt x="2698370" y="280409"/>
                  </a:lnTo>
                  <a:lnTo>
                    <a:pt x="2705658" y="158087"/>
                  </a:lnTo>
                  <a:lnTo>
                    <a:pt x="2712945" y="101019"/>
                  </a:lnTo>
                  <a:lnTo>
                    <a:pt x="2720233" y="141718"/>
                  </a:lnTo>
                  <a:lnTo>
                    <a:pt x="2727521" y="677535"/>
                  </a:lnTo>
                  <a:lnTo>
                    <a:pt x="2742209" y="716777"/>
                  </a:lnTo>
                  <a:lnTo>
                    <a:pt x="2756784" y="708592"/>
                  </a:lnTo>
                  <a:lnTo>
                    <a:pt x="2771472" y="708144"/>
                  </a:lnTo>
                  <a:lnTo>
                    <a:pt x="2786047" y="706686"/>
                  </a:lnTo>
                  <a:lnTo>
                    <a:pt x="2793335" y="703547"/>
                  </a:lnTo>
                  <a:lnTo>
                    <a:pt x="2808022" y="711732"/>
                  </a:lnTo>
                  <a:lnTo>
                    <a:pt x="2822598" y="747946"/>
                  </a:lnTo>
                  <a:lnTo>
                    <a:pt x="2829998" y="830914"/>
                  </a:lnTo>
                  <a:lnTo>
                    <a:pt x="2837286" y="839996"/>
                  </a:lnTo>
                  <a:lnTo>
                    <a:pt x="2851861" y="339720"/>
                  </a:lnTo>
                  <a:lnTo>
                    <a:pt x="2859149" y="36999"/>
                  </a:lnTo>
                  <a:lnTo>
                    <a:pt x="2866549" y="79828"/>
                  </a:lnTo>
                  <a:lnTo>
                    <a:pt x="2873836" y="69289"/>
                  </a:lnTo>
                  <a:lnTo>
                    <a:pt x="2888412" y="473815"/>
                  </a:lnTo>
                  <a:lnTo>
                    <a:pt x="2895812" y="143176"/>
                  </a:lnTo>
                  <a:lnTo>
                    <a:pt x="2910387" y="601406"/>
                  </a:lnTo>
                  <a:lnTo>
                    <a:pt x="2924963" y="801090"/>
                  </a:lnTo>
                  <a:lnTo>
                    <a:pt x="2932363" y="843135"/>
                  </a:lnTo>
                  <a:lnTo>
                    <a:pt x="2946938" y="843135"/>
                  </a:lnTo>
                  <a:lnTo>
                    <a:pt x="2954226" y="843023"/>
                  </a:lnTo>
                  <a:lnTo>
                    <a:pt x="2968913" y="781245"/>
                  </a:lnTo>
                  <a:lnTo>
                    <a:pt x="2976201" y="175578"/>
                  </a:lnTo>
                  <a:lnTo>
                    <a:pt x="2983489" y="72765"/>
                  </a:lnTo>
                  <a:lnTo>
                    <a:pt x="2990777" y="282540"/>
                  </a:lnTo>
                  <a:lnTo>
                    <a:pt x="3005464" y="309000"/>
                  </a:lnTo>
                  <a:lnTo>
                    <a:pt x="3012752" y="196656"/>
                  </a:lnTo>
                  <a:lnTo>
                    <a:pt x="3020040" y="94180"/>
                  </a:lnTo>
                  <a:lnTo>
                    <a:pt x="3027440" y="93619"/>
                  </a:lnTo>
                  <a:lnTo>
                    <a:pt x="3042015" y="276373"/>
                  </a:lnTo>
                  <a:lnTo>
                    <a:pt x="3049303" y="281643"/>
                  </a:lnTo>
                  <a:lnTo>
                    <a:pt x="3056590" y="153378"/>
                  </a:lnTo>
                  <a:lnTo>
                    <a:pt x="3063990" y="202823"/>
                  </a:lnTo>
                  <a:lnTo>
                    <a:pt x="3078566" y="254286"/>
                  </a:lnTo>
                  <a:lnTo>
                    <a:pt x="3085854" y="237804"/>
                  </a:lnTo>
                  <a:lnTo>
                    <a:pt x="3093253" y="209886"/>
                  </a:lnTo>
                  <a:lnTo>
                    <a:pt x="3107829" y="768688"/>
                  </a:lnTo>
                  <a:lnTo>
                    <a:pt x="3122404" y="705117"/>
                  </a:lnTo>
                  <a:lnTo>
                    <a:pt x="3129804" y="704332"/>
                  </a:lnTo>
                  <a:lnTo>
                    <a:pt x="3144380" y="706238"/>
                  </a:lnTo>
                  <a:lnTo>
                    <a:pt x="3159067" y="703435"/>
                  </a:lnTo>
                  <a:lnTo>
                    <a:pt x="3173643" y="703995"/>
                  </a:lnTo>
                  <a:lnTo>
                    <a:pt x="3188218" y="729783"/>
                  </a:lnTo>
                  <a:lnTo>
                    <a:pt x="3195618" y="797839"/>
                  </a:lnTo>
                  <a:lnTo>
                    <a:pt x="3210194" y="840444"/>
                  </a:lnTo>
                  <a:lnTo>
                    <a:pt x="3217481" y="820263"/>
                  </a:lnTo>
                  <a:lnTo>
                    <a:pt x="3232169" y="118958"/>
                  </a:lnTo>
                  <a:lnTo>
                    <a:pt x="3239457" y="114697"/>
                  </a:lnTo>
                  <a:lnTo>
                    <a:pt x="3246744" y="132524"/>
                  </a:lnTo>
                  <a:lnTo>
                    <a:pt x="3254032" y="158312"/>
                  </a:lnTo>
                  <a:lnTo>
                    <a:pt x="3268720" y="295321"/>
                  </a:lnTo>
                  <a:lnTo>
                    <a:pt x="3276008" y="270879"/>
                  </a:lnTo>
                  <a:lnTo>
                    <a:pt x="3283295" y="85546"/>
                  </a:lnTo>
                  <a:lnTo>
                    <a:pt x="3290695" y="81398"/>
                  </a:lnTo>
                  <a:lnTo>
                    <a:pt x="3297983" y="362256"/>
                  </a:lnTo>
                  <a:lnTo>
                    <a:pt x="3312558" y="228162"/>
                  </a:lnTo>
                  <a:lnTo>
                    <a:pt x="3319846" y="73886"/>
                  </a:lnTo>
                  <a:lnTo>
                    <a:pt x="3327246" y="216501"/>
                  </a:lnTo>
                  <a:lnTo>
                    <a:pt x="3334534" y="90143"/>
                  </a:lnTo>
                  <a:lnTo>
                    <a:pt x="3349109" y="413046"/>
                  </a:lnTo>
                  <a:lnTo>
                    <a:pt x="3356509" y="199684"/>
                  </a:lnTo>
                  <a:lnTo>
                    <a:pt x="3363797" y="82519"/>
                  </a:lnTo>
                  <a:lnTo>
                    <a:pt x="3371085" y="121200"/>
                  </a:lnTo>
                  <a:lnTo>
                    <a:pt x="3378372" y="300367"/>
                  </a:lnTo>
                  <a:lnTo>
                    <a:pt x="3385660" y="204056"/>
                  </a:lnTo>
                  <a:lnTo>
                    <a:pt x="3400348" y="397574"/>
                  </a:lnTo>
                  <a:lnTo>
                    <a:pt x="3407635" y="105840"/>
                  </a:lnTo>
                  <a:lnTo>
                    <a:pt x="3414923" y="181520"/>
                  </a:lnTo>
                  <a:lnTo>
                    <a:pt x="3422323" y="707135"/>
                  </a:lnTo>
                  <a:lnTo>
                    <a:pt x="3429611" y="744246"/>
                  </a:lnTo>
                  <a:lnTo>
                    <a:pt x="3444186" y="707135"/>
                  </a:lnTo>
                  <a:lnTo>
                    <a:pt x="3458874" y="704332"/>
                  </a:lnTo>
                  <a:lnTo>
                    <a:pt x="3473449" y="705229"/>
                  </a:lnTo>
                  <a:lnTo>
                    <a:pt x="3480737" y="706574"/>
                  </a:lnTo>
                  <a:lnTo>
                    <a:pt x="3495425" y="706013"/>
                  </a:lnTo>
                  <a:lnTo>
                    <a:pt x="3510000" y="705565"/>
                  </a:lnTo>
                  <a:lnTo>
                    <a:pt x="3524688" y="777209"/>
                  </a:lnTo>
                  <a:lnTo>
                    <a:pt x="3531975" y="836969"/>
                  </a:lnTo>
                  <a:lnTo>
                    <a:pt x="3546551" y="838090"/>
                  </a:lnTo>
                  <a:lnTo>
                    <a:pt x="3553839" y="492763"/>
                  </a:lnTo>
                  <a:lnTo>
                    <a:pt x="3560005" y="0"/>
                  </a:lnTo>
                </a:path>
                <a:path w="8775700" h="909954">
                  <a:moveTo>
                    <a:pt x="3565051" y="0"/>
                  </a:moveTo>
                  <a:lnTo>
                    <a:pt x="3568526" y="80837"/>
                  </a:lnTo>
                  <a:lnTo>
                    <a:pt x="3575814" y="181184"/>
                  </a:lnTo>
                  <a:lnTo>
                    <a:pt x="3590502" y="302945"/>
                  </a:lnTo>
                  <a:lnTo>
                    <a:pt x="3597789" y="235113"/>
                  </a:lnTo>
                  <a:lnTo>
                    <a:pt x="3605077" y="94516"/>
                  </a:lnTo>
                  <a:lnTo>
                    <a:pt x="3612365" y="138915"/>
                  </a:lnTo>
                  <a:lnTo>
                    <a:pt x="3627052" y="191611"/>
                  </a:lnTo>
                  <a:lnTo>
                    <a:pt x="3634340" y="360799"/>
                  </a:lnTo>
                  <a:lnTo>
                    <a:pt x="3641628" y="85210"/>
                  </a:lnTo>
                  <a:lnTo>
                    <a:pt x="3648916" y="152145"/>
                  </a:lnTo>
                  <a:lnTo>
                    <a:pt x="3656316" y="131067"/>
                  </a:lnTo>
                  <a:lnTo>
                    <a:pt x="3670891" y="355753"/>
                  </a:lnTo>
                  <a:lnTo>
                    <a:pt x="3678179" y="149342"/>
                  </a:lnTo>
                  <a:lnTo>
                    <a:pt x="3685467" y="132973"/>
                  </a:lnTo>
                  <a:lnTo>
                    <a:pt x="3707442" y="469330"/>
                  </a:lnTo>
                  <a:lnTo>
                    <a:pt x="3714730" y="825757"/>
                  </a:lnTo>
                  <a:lnTo>
                    <a:pt x="3729417" y="863541"/>
                  </a:lnTo>
                  <a:lnTo>
                    <a:pt x="3743993" y="822954"/>
                  </a:lnTo>
                  <a:lnTo>
                    <a:pt x="3751280" y="846050"/>
                  </a:lnTo>
                  <a:lnTo>
                    <a:pt x="3758680" y="844032"/>
                  </a:lnTo>
                  <a:lnTo>
                    <a:pt x="3765968" y="176475"/>
                  </a:lnTo>
                  <a:lnTo>
                    <a:pt x="3773256" y="103598"/>
                  </a:lnTo>
                  <a:lnTo>
                    <a:pt x="3787943" y="162796"/>
                  </a:lnTo>
                  <a:lnTo>
                    <a:pt x="3795231" y="330975"/>
                  </a:lnTo>
                  <a:lnTo>
                    <a:pt x="3802519" y="773846"/>
                  </a:lnTo>
                  <a:lnTo>
                    <a:pt x="3809807" y="743349"/>
                  </a:lnTo>
                  <a:lnTo>
                    <a:pt x="3824494" y="727989"/>
                  </a:lnTo>
                  <a:lnTo>
                    <a:pt x="3839070" y="706462"/>
                  </a:lnTo>
                  <a:lnTo>
                    <a:pt x="3846357" y="701417"/>
                  </a:lnTo>
                  <a:lnTo>
                    <a:pt x="3861045" y="704556"/>
                  </a:lnTo>
                  <a:lnTo>
                    <a:pt x="3875621" y="701977"/>
                  </a:lnTo>
                  <a:lnTo>
                    <a:pt x="3890308" y="746825"/>
                  </a:lnTo>
                  <a:lnTo>
                    <a:pt x="3904884" y="820375"/>
                  </a:lnTo>
                  <a:lnTo>
                    <a:pt x="3912171" y="839659"/>
                  </a:lnTo>
                  <a:lnTo>
                    <a:pt x="3926859" y="715544"/>
                  </a:lnTo>
                  <a:lnTo>
                    <a:pt x="3934147" y="181184"/>
                  </a:lnTo>
                  <a:lnTo>
                    <a:pt x="3941434" y="103373"/>
                  </a:lnTo>
                  <a:lnTo>
                    <a:pt x="3948722" y="78707"/>
                  </a:lnTo>
                  <a:lnTo>
                    <a:pt x="3963410" y="190266"/>
                  </a:lnTo>
                  <a:lnTo>
                    <a:pt x="3970698" y="400825"/>
                  </a:lnTo>
                  <a:lnTo>
                    <a:pt x="3977985" y="83865"/>
                  </a:lnTo>
                  <a:lnTo>
                    <a:pt x="3985385" y="85434"/>
                  </a:lnTo>
                  <a:lnTo>
                    <a:pt x="3992673" y="135664"/>
                  </a:lnTo>
                  <a:lnTo>
                    <a:pt x="4007248" y="301264"/>
                  </a:lnTo>
                  <a:lnTo>
                    <a:pt x="4014536" y="244195"/>
                  </a:lnTo>
                  <a:lnTo>
                    <a:pt x="4021936" y="90480"/>
                  </a:lnTo>
                  <a:lnTo>
                    <a:pt x="4029224" y="186117"/>
                  </a:lnTo>
                  <a:lnTo>
                    <a:pt x="4043799" y="188696"/>
                  </a:lnTo>
                  <a:lnTo>
                    <a:pt x="4051199" y="407440"/>
                  </a:lnTo>
                  <a:lnTo>
                    <a:pt x="4058487" y="101131"/>
                  </a:lnTo>
                  <a:lnTo>
                    <a:pt x="4065775" y="72428"/>
                  </a:lnTo>
                  <a:lnTo>
                    <a:pt x="4073062" y="242065"/>
                  </a:lnTo>
                  <a:lnTo>
                    <a:pt x="4080350" y="213699"/>
                  </a:lnTo>
                  <a:lnTo>
                    <a:pt x="4095038" y="288370"/>
                  </a:lnTo>
                  <a:lnTo>
                    <a:pt x="4102325" y="305748"/>
                  </a:lnTo>
                  <a:lnTo>
                    <a:pt x="4109613" y="92049"/>
                  </a:lnTo>
                  <a:lnTo>
                    <a:pt x="4117013" y="87452"/>
                  </a:lnTo>
                  <a:lnTo>
                    <a:pt x="4124301" y="425604"/>
                  </a:lnTo>
                  <a:lnTo>
                    <a:pt x="4131588" y="773061"/>
                  </a:lnTo>
                  <a:lnTo>
                    <a:pt x="4146164" y="729559"/>
                  </a:lnTo>
                  <a:lnTo>
                    <a:pt x="4160852" y="710498"/>
                  </a:lnTo>
                  <a:lnTo>
                    <a:pt x="4175427" y="699847"/>
                  </a:lnTo>
                  <a:lnTo>
                    <a:pt x="4190115" y="703211"/>
                  </a:lnTo>
                  <a:lnTo>
                    <a:pt x="4197402" y="711059"/>
                  </a:lnTo>
                  <a:lnTo>
                    <a:pt x="4204690" y="723504"/>
                  </a:lnTo>
                  <a:lnTo>
                    <a:pt x="4219378" y="813424"/>
                  </a:lnTo>
                  <a:lnTo>
                    <a:pt x="4226665" y="837753"/>
                  </a:lnTo>
                  <a:lnTo>
                    <a:pt x="4241241" y="837081"/>
                  </a:lnTo>
                  <a:lnTo>
                    <a:pt x="4255929" y="327051"/>
                  </a:lnTo>
                  <a:lnTo>
                    <a:pt x="4263216" y="85658"/>
                  </a:lnTo>
                  <a:lnTo>
                    <a:pt x="4270504" y="70298"/>
                  </a:lnTo>
                  <a:lnTo>
                    <a:pt x="4277792" y="145754"/>
                  </a:lnTo>
                  <a:lnTo>
                    <a:pt x="4292479" y="280858"/>
                  </a:lnTo>
                  <a:lnTo>
                    <a:pt x="4299767" y="292070"/>
                  </a:lnTo>
                  <a:lnTo>
                    <a:pt x="4307055" y="80613"/>
                  </a:lnTo>
                  <a:lnTo>
                    <a:pt x="4314455" y="150688"/>
                  </a:lnTo>
                  <a:lnTo>
                    <a:pt x="4321742" y="188808"/>
                  </a:lnTo>
                  <a:lnTo>
                    <a:pt x="4336318" y="308439"/>
                  </a:lnTo>
                  <a:lnTo>
                    <a:pt x="4343606" y="132973"/>
                  </a:lnTo>
                  <a:lnTo>
                    <a:pt x="4351006" y="150127"/>
                  </a:lnTo>
                  <a:lnTo>
                    <a:pt x="4358293" y="96422"/>
                  </a:lnTo>
                  <a:lnTo>
                    <a:pt x="4372869" y="453970"/>
                  </a:lnTo>
                  <a:lnTo>
                    <a:pt x="4380269" y="150688"/>
                  </a:lnTo>
                  <a:lnTo>
                    <a:pt x="4387556" y="81398"/>
                  </a:lnTo>
                  <a:lnTo>
                    <a:pt x="4394844" y="134094"/>
                  </a:lnTo>
                  <a:lnTo>
                    <a:pt x="4402132" y="300367"/>
                  </a:lnTo>
                  <a:lnTo>
                    <a:pt x="4409420" y="191947"/>
                  </a:lnTo>
                  <a:lnTo>
                    <a:pt x="4424107" y="311242"/>
                  </a:lnTo>
                  <a:lnTo>
                    <a:pt x="4431395" y="150463"/>
                  </a:lnTo>
                  <a:lnTo>
                    <a:pt x="4438683" y="238140"/>
                  </a:lnTo>
                  <a:lnTo>
                    <a:pt x="4446083" y="673163"/>
                  </a:lnTo>
                  <a:lnTo>
                    <a:pt x="4460658" y="745592"/>
                  </a:lnTo>
                  <a:lnTo>
                    <a:pt x="4467946" y="742564"/>
                  </a:lnTo>
                  <a:lnTo>
                    <a:pt x="4475233" y="712629"/>
                  </a:lnTo>
                  <a:lnTo>
                    <a:pt x="4497209" y="752767"/>
                  </a:lnTo>
                  <a:lnTo>
                    <a:pt x="4511896" y="864550"/>
                  </a:lnTo>
                  <a:lnTo>
                    <a:pt x="4519184" y="844256"/>
                  </a:lnTo>
                  <a:lnTo>
                    <a:pt x="4533760" y="823963"/>
                  </a:lnTo>
                  <a:lnTo>
                    <a:pt x="4541047" y="844144"/>
                  </a:lnTo>
                  <a:lnTo>
                    <a:pt x="4548447" y="783488"/>
                  </a:lnTo>
                  <a:lnTo>
                    <a:pt x="4563023" y="512160"/>
                  </a:lnTo>
                  <a:lnTo>
                    <a:pt x="4570310" y="832484"/>
                  </a:lnTo>
                  <a:lnTo>
                    <a:pt x="4584998" y="838538"/>
                  </a:lnTo>
                  <a:lnTo>
                    <a:pt x="4592286" y="836520"/>
                  </a:lnTo>
                  <a:lnTo>
                    <a:pt x="4606861" y="240271"/>
                  </a:lnTo>
                  <a:lnTo>
                    <a:pt x="4614261" y="79043"/>
                  </a:lnTo>
                  <a:lnTo>
                    <a:pt x="4621549" y="82519"/>
                  </a:lnTo>
                  <a:lnTo>
                    <a:pt x="4628837" y="63907"/>
                  </a:lnTo>
                  <a:lnTo>
                    <a:pt x="4643524" y="454418"/>
                  </a:lnTo>
                  <a:lnTo>
                    <a:pt x="4650812" y="137682"/>
                  </a:lnTo>
                  <a:lnTo>
                    <a:pt x="4658100" y="86668"/>
                  </a:lnTo>
                  <a:lnTo>
                    <a:pt x="4665387" y="84089"/>
                  </a:lnTo>
                  <a:lnTo>
                    <a:pt x="4672675" y="197441"/>
                  </a:lnTo>
                  <a:lnTo>
                    <a:pt x="4687363" y="410692"/>
                  </a:lnTo>
                  <a:lnTo>
                    <a:pt x="4694651" y="87228"/>
                  </a:lnTo>
                  <a:lnTo>
                    <a:pt x="4701938" y="135664"/>
                  </a:lnTo>
                  <a:lnTo>
                    <a:pt x="4709338" y="97095"/>
                  </a:lnTo>
                  <a:lnTo>
                    <a:pt x="4723914" y="512384"/>
                  </a:lnTo>
                  <a:lnTo>
                    <a:pt x="4731201" y="89695"/>
                  </a:lnTo>
                  <a:lnTo>
                    <a:pt x="4738489" y="89022"/>
                  </a:lnTo>
                  <a:lnTo>
                    <a:pt x="4745889" y="195423"/>
                  </a:lnTo>
                  <a:lnTo>
                    <a:pt x="4753177" y="234553"/>
                  </a:lnTo>
                  <a:lnTo>
                    <a:pt x="4767752" y="203832"/>
                  </a:lnTo>
                  <a:lnTo>
                    <a:pt x="4775152" y="347457"/>
                  </a:lnTo>
                  <a:lnTo>
                    <a:pt x="4782440" y="89583"/>
                  </a:lnTo>
                  <a:lnTo>
                    <a:pt x="4789728" y="275925"/>
                  </a:lnTo>
                  <a:lnTo>
                    <a:pt x="4804303" y="736286"/>
                  </a:lnTo>
                  <a:lnTo>
                    <a:pt x="4811703" y="740883"/>
                  </a:lnTo>
                  <a:lnTo>
                    <a:pt x="4818991" y="744022"/>
                  </a:lnTo>
                  <a:lnTo>
                    <a:pt x="4826278" y="737967"/>
                  </a:lnTo>
                  <a:lnTo>
                    <a:pt x="4840966" y="705004"/>
                  </a:lnTo>
                  <a:lnTo>
                    <a:pt x="4855541" y="709377"/>
                  </a:lnTo>
                  <a:lnTo>
                    <a:pt x="4862829" y="704444"/>
                  </a:lnTo>
                  <a:lnTo>
                    <a:pt x="4877517" y="700856"/>
                  </a:lnTo>
                  <a:lnTo>
                    <a:pt x="4892092" y="725074"/>
                  </a:lnTo>
                  <a:lnTo>
                    <a:pt x="4906780" y="809051"/>
                  </a:lnTo>
                  <a:lnTo>
                    <a:pt x="4914068" y="838538"/>
                  </a:lnTo>
                  <a:lnTo>
                    <a:pt x="4921355" y="836520"/>
                  </a:lnTo>
                  <a:lnTo>
                    <a:pt x="4935931" y="141830"/>
                  </a:lnTo>
                  <a:lnTo>
                    <a:pt x="4943331" y="64580"/>
                  </a:lnTo>
                  <a:lnTo>
                    <a:pt x="4950618" y="88237"/>
                  </a:lnTo>
                  <a:lnTo>
                    <a:pt x="4957906" y="71195"/>
                  </a:lnTo>
                  <a:lnTo>
                    <a:pt x="4972594" y="366741"/>
                  </a:lnTo>
                  <a:lnTo>
                    <a:pt x="4979882" y="252604"/>
                  </a:lnTo>
                  <a:lnTo>
                    <a:pt x="4987169" y="91713"/>
                  </a:lnTo>
                  <a:lnTo>
                    <a:pt x="4994457" y="76465"/>
                  </a:lnTo>
                  <a:lnTo>
                    <a:pt x="5009145" y="240383"/>
                  </a:lnTo>
                  <a:lnTo>
                    <a:pt x="5016432" y="248455"/>
                  </a:lnTo>
                  <a:lnTo>
                    <a:pt x="5023720" y="258658"/>
                  </a:lnTo>
                  <a:lnTo>
                    <a:pt x="5031008" y="75007"/>
                  </a:lnTo>
                  <a:lnTo>
                    <a:pt x="5038408" y="87901"/>
                  </a:lnTo>
                  <a:lnTo>
                    <a:pt x="5052983" y="344205"/>
                  </a:lnTo>
                  <a:lnTo>
                    <a:pt x="5060271" y="246213"/>
                  </a:lnTo>
                  <a:lnTo>
                    <a:pt x="5067559" y="93058"/>
                  </a:lnTo>
                  <a:lnTo>
                    <a:pt x="5074959" y="160890"/>
                  </a:lnTo>
                  <a:lnTo>
                    <a:pt x="5089534" y="263031"/>
                  </a:lnTo>
                  <a:lnTo>
                    <a:pt x="5096822" y="250474"/>
                  </a:lnTo>
                  <a:lnTo>
                    <a:pt x="5104222" y="152818"/>
                  </a:lnTo>
                  <a:lnTo>
                    <a:pt x="5111509" y="146203"/>
                  </a:lnTo>
                  <a:lnTo>
                    <a:pt x="5118797" y="93170"/>
                  </a:lnTo>
                  <a:lnTo>
                    <a:pt x="5133373" y="694241"/>
                  </a:lnTo>
                  <a:lnTo>
                    <a:pt x="5148060" y="701641"/>
                  </a:lnTo>
                  <a:lnTo>
                    <a:pt x="5162636" y="702650"/>
                  </a:lnTo>
                  <a:lnTo>
                    <a:pt x="5170036" y="698614"/>
                  </a:lnTo>
                  <a:lnTo>
                    <a:pt x="5184611" y="702201"/>
                  </a:lnTo>
                  <a:lnTo>
                    <a:pt x="5199187" y="702538"/>
                  </a:lnTo>
                  <a:lnTo>
                    <a:pt x="5213874" y="735052"/>
                  </a:lnTo>
                  <a:lnTo>
                    <a:pt x="5221162" y="811293"/>
                  </a:lnTo>
                  <a:lnTo>
                    <a:pt x="5235849" y="837417"/>
                  </a:lnTo>
                  <a:lnTo>
                    <a:pt x="5243137" y="829232"/>
                  </a:lnTo>
                  <a:lnTo>
                    <a:pt x="5257713" y="357547"/>
                  </a:lnTo>
                  <a:lnTo>
                    <a:pt x="5265000" y="79604"/>
                  </a:lnTo>
                  <a:lnTo>
                    <a:pt x="5279688" y="328621"/>
                  </a:lnTo>
                  <a:lnTo>
                    <a:pt x="5286976" y="754449"/>
                  </a:lnTo>
                  <a:lnTo>
                    <a:pt x="5301663" y="824523"/>
                  </a:lnTo>
                  <a:lnTo>
                    <a:pt x="5308951" y="845153"/>
                  </a:lnTo>
                  <a:lnTo>
                    <a:pt x="5323527" y="824748"/>
                  </a:lnTo>
                  <a:lnTo>
                    <a:pt x="5338214" y="883386"/>
                  </a:lnTo>
                  <a:lnTo>
                    <a:pt x="5345502" y="564183"/>
                  </a:lnTo>
                  <a:lnTo>
                    <a:pt x="5352790" y="86780"/>
                  </a:lnTo>
                  <a:lnTo>
                    <a:pt x="5360077" y="80613"/>
                  </a:lnTo>
                  <a:lnTo>
                    <a:pt x="5367477" y="142951"/>
                  </a:lnTo>
                  <a:lnTo>
                    <a:pt x="5382053" y="275700"/>
                  </a:lnTo>
                  <a:lnTo>
                    <a:pt x="5389341" y="329181"/>
                  </a:lnTo>
                  <a:lnTo>
                    <a:pt x="5396628" y="127255"/>
                  </a:lnTo>
                  <a:lnTo>
                    <a:pt x="5404028" y="140485"/>
                  </a:lnTo>
                  <a:lnTo>
                    <a:pt x="5411316" y="92610"/>
                  </a:lnTo>
                  <a:lnTo>
                    <a:pt x="5425891" y="406543"/>
                  </a:lnTo>
                  <a:lnTo>
                    <a:pt x="5433291" y="204953"/>
                  </a:lnTo>
                  <a:lnTo>
                    <a:pt x="5440579" y="98104"/>
                  </a:lnTo>
                  <a:lnTo>
                    <a:pt x="5447867" y="115931"/>
                  </a:lnTo>
                  <a:lnTo>
                    <a:pt x="5462442" y="234441"/>
                  </a:lnTo>
                  <a:lnTo>
                    <a:pt x="5469842" y="362593"/>
                  </a:lnTo>
                  <a:lnTo>
                    <a:pt x="5477130" y="100234"/>
                  </a:lnTo>
                  <a:lnTo>
                    <a:pt x="5484418" y="195087"/>
                  </a:lnTo>
                  <a:lnTo>
                    <a:pt x="5491705" y="458791"/>
                  </a:lnTo>
                  <a:lnTo>
                    <a:pt x="5506393" y="672826"/>
                  </a:lnTo>
                  <a:lnTo>
                    <a:pt x="5520968" y="702426"/>
                  </a:lnTo>
                  <a:lnTo>
                    <a:pt x="5535656" y="705341"/>
                  </a:lnTo>
                  <a:lnTo>
                    <a:pt x="5550231" y="700071"/>
                  </a:lnTo>
                  <a:lnTo>
                    <a:pt x="5557519" y="705565"/>
                  </a:lnTo>
                  <a:lnTo>
                    <a:pt x="5572207" y="699735"/>
                  </a:lnTo>
                  <a:lnTo>
                    <a:pt x="5586782" y="722719"/>
                  </a:lnTo>
                  <a:lnTo>
                    <a:pt x="5601470" y="798175"/>
                  </a:lnTo>
                  <a:lnTo>
                    <a:pt x="5608758" y="837081"/>
                  </a:lnTo>
                  <a:lnTo>
                    <a:pt x="5623333" y="837641"/>
                  </a:lnTo>
                  <a:lnTo>
                    <a:pt x="5630733" y="606452"/>
                  </a:lnTo>
                  <a:lnTo>
                    <a:pt x="5638021" y="95076"/>
                  </a:lnTo>
                  <a:lnTo>
                    <a:pt x="5645308" y="107522"/>
                  </a:lnTo>
                  <a:lnTo>
                    <a:pt x="5659884" y="158872"/>
                  </a:lnTo>
                  <a:lnTo>
                    <a:pt x="5667284" y="206299"/>
                  </a:lnTo>
                  <a:lnTo>
                    <a:pt x="5674572" y="268188"/>
                  </a:lnTo>
                  <a:lnTo>
                    <a:pt x="5681859" y="129833"/>
                  </a:lnTo>
                  <a:lnTo>
                    <a:pt x="5689147" y="156406"/>
                  </a:lnTo>
                  <a:lnTo>
                    <a:pt x="5703835" y="248231"/>
                  </a:lnTo>
                  <a:lnTo>
                    <a:pt x="5711122" y="248680"/>
                  </a:lnTo>
                  <a:lnTo>
                    <a:pt x="5718410" y="136561"/>
                  </a:lnTo>
                  <a:lnTo>
                    <a:pt x="5725698" y="128600"/>
                  </a:lnTo>
                  <a:lnTo>
                    <a:pt x="5733098" y="239710"/>
                  </a:lnTo>
                  <a:lnTo>
                    <a:pt x="5747673" y="229507"/>
                  </a:lnTo>
                  <a:lnTo>
                    <a:pt x="5754961" y="253052"/>
                  </a:lnTo>
                  <a:lnTo>
                    <a:pt x="5762361" y="124564"/>
                  </a:lnTo>
                  <a:lnTo>
                    <a:pt x="5769649" y="182529"/>
                  </a:lnTo>
                  <a:lnTo>
                    <a:pt x="5776936" y="249689"/>
                  </a:lnTo>
                  <a:lnTo>
                    <a:pt x="5784224" y="193966"/>
                  </a:lnTo>
                  <a:lnTo>
                    <a:pt x="5798912" y="196096"/>
                  </a:lnTo>
                  <a:lnTo>
                    <a:pt x="5806199" y="189593"/>
                  </a:lnTo>
                  <a:lnTo>
                    <a:pt x="5813487" y="195984"/>
                  </a:lnTo>
                  <a:lnTo>
                    <a:pt x="5820775" y="478300"/>
                  </a:lnTo>
                  <a:lnTo>
                    <a:pt x="5828175" y="708704"/>
                  </a:lnTo>
                  <a:lnTo>
                    <a:pt x="5842750" y="744022"/>
                  </a:lnTo>
                  <a:lnTo>
                    <a:pt x="5850038" y="740322"/>
                  </a:lnTo>
                  <a:lnTo>
                    <a:pt x="5864726" y="708144"/>
                  </a:lnTo>
                  <a:lnTo>
                    <a:pt x="5879301" y="702426"/>
                  </a:lnTo>
                  <a:lnTo>
                    <a:pt x="5893989" y="701417"/>
                  </a:lnTo>
                  <a:lnTo>
                    <a:pt x="5908564" y="701080"/>
                  </a:lnTo>
                  <a:lnTo>
                    <a:pt x="5915852" y="706238"/>
                  </a:lnTo>
                  <a:lnTo>
                    <a:pt x="5930539" y="785394"/>
                  </a:lnTo>
                  <a:lnTo>
                    <a:pt x="5937827" y="836184"/>
                  </a:lnTo>
                  <a:lnTo>
                    <a:pt x="5952403" y="835287"/>
                  </a:lnTo>
                  <a:lnTo>
                    <a:pt x="5959803" y="613515"/>
                  </a:lnTo>
                  <a:lnTo>
                    <a:pt x="5967090" y="123106"/>
                  </a:lnTo>
                  <a:lnTo>
                    <a:pt x="5974378" y="96310"/>
                  </a:lnTo>
                  <a:lnTo>
                    <a:pt x="5981666" y="71756"/>
                  </a:lnTo>
                  <a:lnTo>
                    <a:pt x="5996353" y="124900"/>
                  </a:lnTo>
                  <a:lnTo>
                    <a:pt x="6003641" y="415849"/>
                  </a:lnTo>
                  <a:lnTo>
                    <a:pt x="6010929" y="141157"/>
                  </a:lnTo>
                  <a:lnTo>
                    <a:pt x="6018217" y="87565"/>
                  </a:lnTo>
                  <a:lnTo>
                    <a:pt x="6025616" y="93843"/>
                  </a:lnTo>
                  <a:lnTo>
                    <a:pt x="6040192" y="353511"/>
                  </a:lnTo>
                  <a:lnTo>
                    <a:pt x="6047480" y="183651"/>
                  </a:lnTo>
                  <a:lnTo>
                    <a:pt x="6054767" y="162572"/>
                  </a:lnTo>
                  <a:lnTo>
                    <a:pt x="6069455" y="562501"/>
                  </a:lnTo>
                  <a:lnTo>
                    <a:pt x="6084030" y="800418"/>
                  </a:lnTo>
                  <a:lnTo>
                    <a:pt x="6098718" y="903679"/>
                  </a:lnTo>
                  <a:lnTo>
                    <a:pt x="6106006" y="805127"/>
                  </a:lnTo>
                  <a:lnTo>
                    <a:pt x="6120581" y="844368"/>
                  </a:lnTo>
                  <a:lnTo>
                    <a:pt x="6127981" y="823402"/>
                  </a:lnTo>
                  <a:lnTo>
                    <a:pt x="6135269" y="177372"/>
                  </a:lnTo>
                  <a:lnTo>
                    <a:pt x="6142557" y="83304"/>
                  </a:lnTo>
                  <a:lnTo>
                    <a:pt x="6149844" y="172327"/>
                  </a:lnTo>
                  <a:lnTo>
                    <a:pt x="6164532" y="243410"/>
                  </a:lnTo>
                  <a:lnTo>
                    <a:pt x="6171820" y="254734"/>
                  </a:lnTo>
                  <a:lnTo>
                    <a:pt x="6179107" y="202038"/>
                  </a:lnTo>
                  <a:lnTo>
                    <a:pt x="6186395" y="89807"/>
                  </a:lnTo>
                  <a:lnTo>
                    <a:pt x="6201083" y="137794"/>
                  </a:lnTo>
                  <a:lnTo>
                    <a:pt x="6215658" y="746488"/>
                  </a:lnTo>
                  <a:lnTo>
                    <a:pt x="6230346" y="698726"/>
                  </a:lnTo>
                  <a:lnTo>
                    <a:pt x="6237634" y="699735"/>
                  </a:lnTo>
                  <a:lnTo>
                    <a:pt x="6252209" y="706574"/>
                  </a:lnTo>
                  <a:lnTo>
                    <a:pt x="6266897" y="695811"/>
                  </a:lnTo>
                  <a:lnTo>
                    <a:pt x="6281472" y="702089"/>
                  </a:lnTo>
                  <a:lnTo>
                    <a:pt x="6296160" y="703435"/>
                  </a:lnTo>
                  <a:lnTo>
                    <a:pt x="6303448" y="755346"/>
                  </a:lnTo>
                  <a:lnTo>
                    <a:pt x="6310735" y="826205"/>
                  </a:lnTo>
                  <a:lnTo>
                    <a:pt x="6325423" y="836072"/>
                  </a:lnTo>
                  <a:lnTo>
                    <a:pt x="6332711" y="669911"/>
                  </a:lnTo>
                  <a:lnTo>
                    <a:pt x="6339998" y="45744"/>
                  </a:lnTo>
                  <a:lnTo>
                    <a:pt x="6347286" y="116715"/>
                  </a:lnTo>
                  <a:lnTo>
                    <a:pt x="6354686" y="69513"/>
                  </a:lnTo>
                  <a:lnTo>
                    <a:pt x="6369261" y="84425"/>
                  </a:lnTo>
                  <a:lnTo>
                    <a:pt x="6376549" y="393762"/>
                  </a:lnTo>
                  <a:lnTo>
                    <a:pt x="6383837" y="162684"/>
                  </a:lnTo>
                  <a:lnTo>
                    <a:pt x="6391237" y="193629"/>
                  </a:lnTo>
                  <a:lnTo>
                    <a:pt x="6398525" y="139588"/>
                  </a:lnTo>
                  <a:lnTo>
                    <a:pt x="6413100" y="127815"/>
                  </a:lnTo>
                  <a:lnTo>
                    <a:pt x="6420500" y="314494"/>
                  </a:lnTo>
                  <a:lnTo>
                    <a:pt x="6427788" y="114249"/>
                  </a:lnTo>
                  <a:lnTo>
                    <a:pt x="6435075" y="296106"/>
                  </a:lnTo>
                  <a:lnTo>
                    <a:pt x="6442363" y="88349"/>
                  </a:lnTo>
                  <a:lnTo>
                    <a:pt x="6449651" y="244419"/>
                  </a:lnTo>
                  <a:lnTo>
                    <a:pt x="6457051" y="358556"/>
                  </a:lnTo>
                  <a:lnTo>
                    <a:pt x="6471626" y="27132"/>
                  </a:lnTo>
                  <a:lnTo>
                    <a:pt x="6478914" y="325369"/>
                  </a:lnTo>
                  <a:lnTo>
                    <a:pt x="6486314" y="95301"/>
                  </a:lnTo>
                  <a:lnTo>
                    <a:pt x="6500889" y="217174"/>
                  </a:lnTo>
                  <a:lnTo>
                    <a:pt x="6508177" y="175914"/>
                  </a:lnTo>
                  <a:lnTo>
                    <a:pt x="6515465" y="317409"/>
                  </a:lnTo>
                  <a:lnTo>
                    <a:pt x="6522865" y="76128"/>
                  </a:lnTo>
                  <a:lnTo>
                    <a:pt x="6537440" y="603088"/>
                  </a:lnTo>
                  <a:lnTo>
                    <a:pt x="6552128" y="706238"/>
                  </a:lnTo>
                  <a:lnTo>
                    <a:pt x="6566703" y="697605"/>
                  </a:lnTo>
                  <a:lnTo>
                    <a:pt x="6581279" y="703659"/>
                  </a:lnTo>
                  <a:lnTo>
                    <a:pt x="6595966" y="699174"/>
                  </a:lnTo>
                  <a:lnTo>
                    <a:pt x="6603254" y="701641"/>
                  </a:lnTo>
                  <a:lnTo>
                    <a:pt x="6617942" y="716104"/>
                  </a:lnTo>
                  <a:lnTo>
                    <a:pt x="6625229" y="814321"/>
                  </a:lnTo>
                  <a:lnTo>
                    <a:pt x="6639805" y="836856"/>
                  </a:lnTo>
                  <a:lnTo>
                    <a:pt x="6647093" y="835511"/>
                  </a:lnTo>
                  <a:lnTo>
                    <a:pt x="6661780" y="273234"/>
                  </a:lnTo>
                  <a:lnTo>
                    <a:pt x="6669068" y="144857"/>
                  </a:lnTo>
                  <a:lnTo>
                    <a:pt x="6676356" y="140036"/>
                  </a:lnTo>
                  <a:lnTo>
                    <a:pt x="6683756" y="72765"/>
                  </a:lnTo>
                  <a:lnTo>
                    <a:pt x="6691043" y="190266"/>
                  </a:lnTo>
                  <a:lnTo>
                    <a:pt x="6698331" y="293303"/>
                  </a:lnTo>
                  <a:lnTo>
                    <a:pt x="6705619" y="127255"/>
                  </a:lnTo>
                  <a:lnTo>
                    <a:pt x="6720306" y="192508"/>
                  </a:lnTo>
                  <a:lnTo>
                    <a:pt x="6727594" y="191163"/>
                  </a:lnTo>
                  <a:lnTo>
                    <a:pt x="6734882" y="191835"/>
                  </a:lnTo>
                  <a:lnTo>
                    <a:pt x="6742170" y="182529"/>
                  </a:lnTo>
                  <a:lnTo>
                    <a:pt x="6749569" y="176363"/>
                  </a:lnTo>
                  <a:lnTo>
                    <a:pt x="6756857" y="147100"/>
                  </a:lnTo>
                  <a:lnTo>
                    <a:pt x="6771433" y="297227"/>
                  </a:lnTo>
                  <a:lnTo>
                    <a:pt x="6778720" y="255855"/>
                  </a:lnTo>
                  <a:lnTo>
                    <a:pt x="6786120" y="81510"/>
                  </a:lnTo>
                  <a:lnTo>
                    <a:pt x="6793408" y="90928"/>
                  </a:lnTo>
                  <a:lnTo>
                    <a:pt x="6807984" y="309897"/>
                  </a:lnTo>
                  <a:lnTo>
                    <a:pt x="6815383" y="204729"/>
                  </a:lnTo>
                  <a:lnTo>
                    <a:pt x="6822671" y="242401"/>
                  </a:lnTo>
                  <a:lnTo>
                    <a:pt x="6829959" y="140933"/>
                  </a:lnTo>
                  <a:lnTo>
                    <a:pt x="6837247" y="142054"/>
                  </a:lnTo>
                  <a:lnTo>
                    <a:pt x="6851934" y="683814"/>
                  </a:lnTo>
                  <a:lnTo>
                    <a:pt x="6859222" y="789206"/>
                  </a:lnTo>
                  <a:lnTo>
                    <a:pt x="6881197" y="861411"/>
                  </a:lnTo>
                  <a:lnTo>
                    <a:pt x="6895773" y="846723"/>
                  </a:lnTo>
                  <a:lnTo>
                    <a:pt x="6903061" y="870941"/>
                  </a:lnTo>
                  <a:lnTo>
                    <a:pt x="6917748" y="842911"/>
                  </a:lnTo>
                  <a:lnTo>
                    <a:pt x="6932324" y="691774"/>
                  </a:lnTo>
                  <a:lnTo>
                    <a:pt x="6939611" y="615309"/>
                  </a:lnTo>
                  <a:lnTo>
                    <a:pt x="6954299" y="705565"/>
                  </a:lnTo>
                  <a:lnTo>
                    <a:pt x="6961587" y="712516"/>
                  </a:lnTo>
                  <a:lnTo>
                    <a:pt x="6976162" y="770258"/>
                  </a:lnTo>
                  <a:lnTo>
                    <a:pt x="6983562" y="834390"/>
                  </a:lnTo>
                  <a:lnTo>
                    <a:pt x="6998138" y="835063"/>
                  </a:lnTo>
                  <a:lnTo>
                    <a:pt x="7005425" y="673835"/>
                  </a:lnTo>
                  <a:lnTo>
                    <a:pt x="7012825" y="24666"/>
                  </a:lnTo>
                  <a:lnTo>
                    <a:pt x="7020113" y="81174"/>
                  </a:lnTo>
                  <a:lnTo>
                    <a:pt x="7027401" y="70971"/>
                  </a:lnTo>
                  <a:lnTo>
                    <a:pt x="7041976" y="190490"/>
                  </a:lnTo>
                  <a:lnTo>
                    <a:pt x="7049376" y="418316"/>
                  </a:lnTo>
                  <a:lnTo>
                    <a:pt x="7056664" y="88125"/>
                  </a:lnTo>
                  <a:lnTo>
                    <a:pt x="7063951" y="76465"/>
                  </a:lnTo>
                  <a:lnTo>
                    <a:pt x="7071239" y="121200"/>
                  </a:lnTo>
                  <a:lnTo>
                    <a:pt x="7085927" y="193629"/>
                  </a:lnTo>
                  <a:lnTo>
                    <a:pt x="7093215" y="352502"/>
                  </a:lnTo>
                  <a:lnTo>
                    <a:pt x="7100502" y="157078"/>
                  </a:lnTo>
                  <a:lnTo>
                    <a:pt x="7107790" y="86331"/>
                  </a:lnTo>
                  <a:lnTo>
                    <a:pt x="7115190" y="84425"/>
                  </a:lnTo>
                  <a:lnTo>
                    <a:pt x="7129765" y="407216"/>
                  </a:lnTo>
                  <a:lnTo>
                    <a:pt x="7137053" y="196208"/>
                  </a:lnTo>
                  <a:lnTo>
                    <a:pt x="7144341" y="85771"/>
                  </a:lnTo>
                  <a:lnTo>
                    <a:pt x="7151741" y="183763"/>
                  </a:lnTo>
                  <a:lnTo>
                    <a:pt x="7159028" y="87789"/>
                  </a:lnTo>
                  <a:lnTo>
                    <a:pt x="7173604" y="364947"/>
                  </a:lnTo>
                  <a:lnTo>
                    <a:pt x="7181004" y="240495"/>
                  </a:lnTo>
                  <a:lnTo>
                    <a:pt x="7188292" y="98889"/>
                  </a:lnTo>
                  <a:lnTo>
                    <a:pt x="7202867" y="357211"/>
                  </a:lnTo>
                  <a:lnTo>
                    <a:pt x="7210155" y="743910"/>
                  </a:lnTo>
                  <a:lnTo>
                    <a:pt x="7217555" y="739537"/>
                  </a:lnTo>
                  <a:lnTo>
                    <a:pt x="7232130" y="711844"/>
                  </a:lnTo>
                  <a:lnTo>
                    <a:pt x="7239418" y="705229"/>
                  </a:lnTo>
                  <a:lnTo>
                    <a:pt x="7254105" y="699623"/>
                  </a:lnTo>
                  <a:lnTo>
                    <a:pt x="7268681" y="702314"/>
                  </a:lnTo>
                  <a:lnTo>
                    <a:pt x="7283369" y="705901"/>
                  </a:lnTo>
                  <a:lnTo>
                    <a:pt x="7290656" y="714983"/>
                  </a:lnTo>
                  <a:lnTo>
                    <a:pt x="7305232" y="740434"/>
                  </a:lnTo>
                  <a:lnTo>
                    <a:pt x="7312632" y="714310"/>
                  </a:lnTo>
                  <a:lnTo>
                    <a:pt x="7327207" y="731689"/>
                  </a:lnTo>
                  <a:lnTo>
                    <a:pt x="7334495" y="775079"/>
                  </a:lnTo>
                  <a:lnTo>
                    <a:pt x="7341783" y="777658"/>
                  </a:lnTo>
                  <a:lnTo>
                    <a:pt x="7349182" y="770706"/>
                  </a:lnTo>
                  <a:lnTo>
                    <a:pt x="7363758" y="373132"/>
                  </a:lnTo>
                  <a:lnTo>
                    <a:pt x="7371046" y="44062"/>
                  </a:lnTo>
                  <a:lnTo>
                    <a:pt x="7378446" y="72989"/>
                  </a:lnTo>
                  <a:lnTo>
                    <a:pt x="7385733" y="121200"/>
                  </a:lnTo>
                  <a:lnTo>
                    <a:pt x="7393021" y="209214"/>
                  </a:lnTo>
                  <a:lnTo>
                    <a:pt x="7407596" y="295321"/>
                  </a:lnTo>
                  <a:lnTo>
                    <a:pt x="7414996" y="248680"/>
                  </a:lnTo>
                  <a:lnTo>
                    <a:pt x="7422284" y="138242"/>
                  </a:lnTo>
                  <a:lnTo>
                    <a:pt x="7429572" y="86107"/>
                  </a:lnTo>
                  <a:lnTo>
                    <a:pt x="7436860" y="197665"/>
                  </a:lnTo>
                  <a:lnTo>
                    <a:pt x="7444259" y="276261"/>
                  </a:lnTo>
                  <a:lnTo>
                    <a:pt x="7451547" y="141494"/>
                  </a:lnTo>
                  <a:lnTo>
                    <a:pt x="7466123" y="243522"/>
                  </a:lnTo>
                  <a:lnTo>
                    <a:pt x="7473410" y="189705"/>
                  </a:lnTo>
                  <a:lnTo>
                    <a:pt x="7480810" y="201253"/>
                  </a:lnTo>
                  <a:lnTo>
                    <a:pt x="7488098" y="226592"/>
                  </a:lnTo>
                  <a:lnTo>
                    <a:pt x="7495386" y="95189"/>
                  </a:lnTo>
                  <a:lnTo>
                    <a:pt x="7510073" y="237131"/>
                  </a:lnTo>
                  <a:lnTo>
                    <a:pt x="7517361" y="208877"/>
                  </a:lnTo>
                  <a:lnTo>
                    <a:pt x="7524649" y="194975"/>
                  </a:lnTo>
                  <a:lnTo>
                    <a:pt x="7531937" y="153491"/>
                  </a:lnTo>
                  <a:lnTo>
                    <a:pt x="7546624" y="533911"/>
                  </a:lnTo>
                  <a:lnTo>
                    <a:pt x="7561200" y="665987"/>
                  </a:lnTo>
                  <a:lnTo>
                    <a:pt x="7568487" y="702089"/>
                  </a:lnTo>
                  <a:lnTo>
                    <a:pt x="7583175" y="698614"/>
                  </a:lnTo>
                  <a:lnTo>
                    <a:pt x="7597750" y="698614"/>
                  </a:lnTo>
                  <a:lnTo>
                    <a:pt x="7612438" y="705229"/>
                  </a:lnTo>
                  <a:lnTo>
                    <a:pt x="7627014" y="700295"/>
                  </a:lnTo>
                  <a:lnTo>
                    <a:pt x="7634301" y="745031"/>
                  </a:lnTo>
                  <a:lnTo>
                    <a:pt x="7648989" y="721150"/>
                  </a:lnTo>
                  <a:lnTo>
                    <a:pt x="7663564" y="823739"/>
                  </a:lnTo>
                  <a:lnTo>
                    <a:pt x="7670852" y="823066"/>
                  </a:lnTo>
                  <a:lnTo>
                    <a:pt x="7685540" y="838202"/>
                  </a:lnTo>
                  <a:lnTo>
                    <a:pt x="7692827" y="824748"/>
                  </a:lnTo>
                  <a:lnTo>
                    <a:pt x="7707515" y="861859"/>
                  </a:lnTo>
                  <a:lnTo>
                    <a:pt x="7714803" y="616991"/>
                  </a:lnTo>
                  <a:lnTo>
                    <a:pt x="7722091" y="78147"/>
                  </a:lnTo>
                  <a:lnTo>
                    <a:pt x="7729378" y="155733"/>
                  </a:lnTo>
                  <a:lnTo>
                    <a:pt x="7736666" y="297900"/>
                  </a:lnTo>
                  <a:lnTo>
                    <a:pt x="7744066" y="306757"/>
                  </a:lnTo>
                  <a:lnTo>
                    <a:pt x="7758641" y="134430"/>
                  </a:lnTo>
                  <a:lnTo>
                    <a:pt x="7765929" y="182754"/>
                  </a:lnTo>
                  <a:lnTo>
                    <a:pt x="7773329" y="95861"/>
                  </a:lnTo>
                  <a:lnTo>
                    <a:pt x="7780617" y="230516"/>
                  </a:lnTo>
                  <a:lnTo>
                    <a:pt x="7787904" y="194078"/>
                  </a:lnTo>
                  <a:lnTo>
                    <a:pt x="7802480" y="256976"/>
                  </a:lnTo>
                  <a:lnTo>
                    <a:pt x="7809880" y="85546"/>
                  </a:lnTo>
                  <a:lnTo>
                    <a:pt x="7817168" y="234777"/>
                  </a:lnTo>
                  <a:lnTo>
                    <a:pt x="7831743" y="335572"/>
                  </a:lnTo>
                  <a:lnTo>
                    <a:pt x="7839143" y="254846"/>
                  </a:lnTo>
                  <a:lnTo>
                    <a:pt x="7846431" y="95637"/>
                  </a:lnTo>
                  <a:lnTo>
                    <a:pt x="7853718" y="107073"/>
                  </a:lnTo>
                  <a:lnTo>
                    <a:pt x="7861006" y="202823"/>
                  </a:lnTo>
                  <a:lnTo>
                    <a:pt x="7875694" y="337702"/>
                  </a:lnTo>
                  <a:lnTo>
                    <a:pt x="7882981" y="150575"/>
                  </a:lnTo>
                  <a:lnTo>
                    <a:pt x="7890269" y="83977"/>
                  </a:lnTo>
                  <a:lnTo>
                    <a:pt x="7897557" y="309336"/>
                  </a:lnTo>
                  <a:lnTo>
                    <a:pt x="7912245" y="693568"/>
                  </a:lnTo>
                  <a:lnTo>
                    <a:pt x="7926820" y="699511"/>
                  </a:lnTo>
                  <a:lnTo>
                    <a:pt x="7941508" y="699847"/>
                  </a:lnTo>
                  <a:lnTo>
                    <a:pt x="7948795" y="701753"/>
                  </a:lnTo>
                  <a:lnTo>
                    <a:pt x="7963371" y="706238"/>
                  </a:lnTo>
                  <a:lnTo>
                    <a:pt x="7978058" y="697605"/>
                  </a:lnTo>
                  <a:lnTo>
                    <a:pt x="7985346" y="729222"/>
                  </a:lnTo>
                  <a:lnTo>
                    <a:pt x="7992634" y="774967"/>
                  </a:lnTo>
                  <a:lnTo>
                    <a:pt x="8007322" y="743910"/>
                  </a:lnTo>
                  <a:lnTo>
                    <a:pt x="8014609" y="755570"/>
                  </a:lnTo>
                  <a:lnTo>
                    <a:pt x="8021897" y="774967"/>
                  </a:lnTo>
                  <a:lnTo>
                    <a:pt x="8036585" y="775864"/>
                  </a:lnTo>
                  <a:lnTo>
                    <a:pt x="8043872" y="637060"/>
                  </a:lnTo>
                  <a:lnTo>
                    <a:pt x="8051160" y="99001"/>
                  </a:lnTo>
                  <a:lnTo>
                    <a:pt x="8058448" y="99561"/>
                  </a:lnTo>
                  <a:lnTo>
                    <a:pt x="8065736" y="69401"/>
                  </a:lnTo>
                  <a:lnTo>
                    <a:pt x="8073135" y="238813"/>
                  </a:lnTo>
                  <a:lnTo>
                    <a:pt x="8080423" y="336469"/>
                  </a:lnTo>
                  <a:lnTo>
                    <a:pt x="8094999" y="273682"/>
                  </a:lnTo>
                  <a:lnTo>
                    <a:pt x="8102399" y="178942"/>
                  </a:lnTo>
                  <a:lnTo>
                    <a:pt x="8109686" y="90143"/>
                  </a:lnTo>
                  <a:lnTo>
                    <a:pt x="8116974" y="67047"/>
                  </a:lnTo>
                  <a:lnTo>
                    <a:pt x="8124262" y="278279"/>
                  </a:lnTo>
                  <a:lnTo>
                    <a:pt x="8138949" y="353960"/>
                  </a:lnTo>
                  <a:lnTo>
                    <a:pt x="8146237" y="85883"/>
                  </a:lnTo>
                  <a:lnTo>
                    <a:pt x="8153525" y="154388"/>
                  </a:lnTo>
                  <a:lnTo>
                    <a:pt x="8160813" y="139700"/>
                  </a:lnTo>
                  <a:lnTo>
                    <a:pt x="8175500" y="228386"/>
                  </a:lnTo>
                  <a:lnTo>
                    <a:pt x="8182788" y="251819"/>
                  </a:lnTo>
                  <a:lnTo>
                    <a:pt x="8190076" y="145979"/>
                  </a:lnTo>
                  <a:lnTo>
                    <a:pt x="8197363" y="195984"/>
                  </a:lnTo>
                  <a:lnTo>
                    <a:pt x="8204763" y="155284"/>
                  </a:lnTo>
                  <a:lnTo>
                    <a:pt x="8219339" y="296106"/>
                  </a:lnTo>
                  <a:lnTo>
                    <a:pt x="8226627" y="132412"/>
                  </a:lnTo>
                  <a:lnTo>
                    <a:pt x="8241314" y="659820"/>
                  </a:lnTo>
                  <a:lnTo>
                    <a:pt x="8255890" y="700408"/>
                  </a:lnTo>
                  <a:lnTo>
                    <a:pt x="8263177" y="698614"/>
                  </a:lnTo>
                  <a:lnTo>
                    <a:pt x="8277865" y="705677"/>
                  </a:lnTo>
                  <a:lnTo>
                    <a:pt x="8292440" y="698277"/>
                  </a:lnTo>
                  <a:lnTo>
                    <a:pt x="8299840" y="708032"/>
                  </a:lnTo>
                  <a:lnTo>
                    <a:pt x="8314416" y="699398"/>
                  </a:lnTo>
                  <a:lnTo>
                    <a:pt x="8321704" y="714535"/>
                  </a:lnTo>
                  <a:lnTo>
                    <a:pt x="8328991" y="709601"/>
                  </a:lnTo>
                  <a:lnTo>
                    <a:pt x="8343679" y="726868"/>
                  </a:lnTo>
                  <a:lnTo>
                    <a:pt x="8358254" y="770146"/>
                  </a:lnTo>
                  <a:lnTo>
                    <a:pt x="8365654" y="775639"/>
                  </a:lnTo>
                  <a:lnTo>
                    <a:pt x="8372942" y="770370"/>
                  </a:lnTo>
                  <a:lnTo>
                    <a:pt x="8380230" y="161451"/>
                  </a:lnTo>
                  <a:lnTo>
                    <a:pt x="8387517" y="79156"/>
                  </a:lnTo>
                  <a:lnTo>
                    <a:pt x="8394805" y="66822"/>
                  </a:lnTo>
                  <a:lnTo>
                    <a:pt x="8402205" y="68841"/>
                  </a:lnTo>
                  <a:lnTo>
                    <a:pt x="8416781" y="389838"/>
                  </a:lnTo>
                  <a:lnTo>
                    <a:pt x="8424068" y="149118"/>
                  </a:lnTo>
                  <a:lnTo>
                    <a:pt x="8438756" y="409010"/>
                  </a:lnTo>
                  <a:lnTo>
                    <a:pt x="8453331" y="753104"/>
                  </a:lnTo>
                  <a:lnTo>
                    <a:pt x="8460619" y="863092"/>
                  </a:lnTo>
                  <a:lnTo>
                    <a:pt x="8475307" y="783039"/>
                  </a:lnTo>
                  <a:lnTo>
                    <a:pt x="8482594" y="885628"/>
                  </a:lnTo>
                  <a:lnTo>
                    <a:pt x="8497282" y="864662"/>
                  </a:lnTo>
                  <a:lnTo>
                    <a:pt x="8504570" y="437040"/>
                  </a:lnTo>
                  <a:lnTo>
                    <a:pt x="8511858" y="95637"/>
                  </a:lnTo>
                  <a:lnTo>
                    <a:pt x="8519145" y="85434"/>
                  </a:lnTo>
                  <a:lnTo>
                    <a:pt x="8533833" y="142615"/>
                  </a:lnTo>
                  <a:lnTo>
                    <a:pt x="8541121" y="459127"/>
                  </a:lnTo>
                  <a:lnTo>
                    <a:pt x="8548408" y="96422"/>
                  </a:lnTo>
                  <a:lnTo>
                    <a:pt x="8555696" y="124452"/>
                  </a:lnTo>
                  <a:lnTo>
                    <a:pt x="8563096" y="173224"/>
                  </a:lnTo>
                  <a:lnTo>
                    <a:pt x="8570384" y="105055"/>
                  </a:lnTo>
                  <a:lnTo>
                    <a:pt x="8584959" y="344654"/>
                  </a:lnTo>
                  <a:lnTo>
                    <a:pt x="8592247" y="238925"/>
                  </a:lnTo>
                  <a:lnTo>
                    <a:pt x="8599647" y="97879"/>
                  </a:lnTo>
                  <a:lnTo>
                    <a:pt x="8614222" y="376608"/>
                  </a:lnTo>
                  <a:lnTo>
                    <a:pt x="8621510" y="679441"/>
                  </a:lnTo>
                  <a:lnTo>
                    <a:pt x="8636198" y="698838"/>
                  </a:lnTo>
                  <a:lnTo>
                    <a:pt x="8650773" y="700071"/>
                  </a:lnTo>
                  <a:lnTo>
                    <a:pt x="8665461" y="696595"/>
                  </a:lnTo>
                  <a:lnTo>
                    <a:pt x="8680036" y="701753"/>
                  </a:lnTo>
                  <a:lnTo>
                    <a:pt x="8687324" y="702650"/>
                  </a:lnTo>
                  <a:lnTo>
                    <a:pt x="8702012" y="732922"/>
                  </a:lnTo>
                  <a:lnTo>
                    <a:pt x="8716587" y="813087"/>
                  </a:lnTo>
                  <a:lnTo>
                    <a:pt x="8723875" y="835063"/>
                  </a:lnTo>
                  <a:lnTo>
                    <a:pt x="8731275" y="827999"/>
                  </a:lnTo>
                  <a:lnTo>
                    <a:pt x="8738562" y="240719"/>
                  </a:lnTo>
                  <a:lnTo>
                    <a:pt x="8745850" y="83192"/>
                  </a:lnTo>
                  <a:lnTo>
                    <a:pt x="8760538" y="143736"/>
                  </a:lnTo>
                  <a:lnTo>
                    <a:pt x="8767825" y="100795"/>
                  </a:lnTo>
                  <a:lnTo>
                    <a:pt x="8775113" y="121088"/>
                  </a:lnTo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36232" y="5755668"/>
              <a:ext cx="8778875" cy="0"/>
            </a:xfrm>
            <a:custGeom>
              <a:avLst/>
              <a:gdLst/>
              <a:ahLst/>
              <a:cxnLst/>
              <a:rect l="l" t="t" r="r" b="b"/>
              <a:pathLst>
                <a:path w="8778875">
                  <a:moveTo>
                    <a:pt x="0" y="0"/>
                  </a:moveTo>
                  <a:lnTo>
                    <a:pt x="0" y="0"/>
                  </a:lnTo>
                  <a:lnTo>
                    <a:pt x="8690127" y="0"/>
                  </a:lnTo>
                  <a:lnTo>
                    <a:pt x="8778813" y="0"/>
                  </a:lnTo>
                </a:path>
              </a:pathLst>
            </a:custGeom>
            <a:ln w="1401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36232" y="5281180"/>
              <a:ext cx="8778875" cy="1071245"/>
            </a:xfrm>
            <a:custGeom>
              <a:avLst/>
              <a:gdLst/>
              <a:ahLst/>
              <a:cxnLst/>
              <a:rect l="l" t="t" r="r" b="b"/>
              <a:pathLst>
                <a:path w="8778875" h="1071245">
                  <a:moveTo>
                    <a:pt x="0" y="0"/>
                  </a:moveTo>
                  <a:lnTo>
                    <a:pt x="8778813" y="0"/>
                  </a:lnTo>
                  <a:lnTo>
                    <a:pt x="8778813" y="1071185"/>
                  </a:lnTo>
                  <a:lnTo>
                    <a:pt x="0" y="1071185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50379" y="5378500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1791551" y="0"/>
                  </a:moveTo>
                  <a:lnTo>
                    <a:pt x="0" y="0"/>
                  </a:lnTo>
                  <a:lnTo>
                    <a:pt x="0" y="344766"/>
                  </a:lnTo>
                  <a:lnTo>
                    <a:pt x="1791551" y="344766"/>
                  </a:lnTo>
                  <a:lnTo>
                    <a:pt x="1791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50379" y="5378500"/>
              <a:ext cx="1791970" cy="344805"/>
            </a:xfrm>
            <a:custGeom>
              <a:avLst/>
              <a:gdLst/>
              <a:ahLst/>
              <a:cxnLst/>
              <a:rect l="l" t="t" r="r" b="b"/>
              <a:pathLst>
                <a:path w="1791970" h="344804">
                  <a:moveTo>
                    <a:pt x="0" y="0"/>
                  </a:moveTo>
                  <a:lnTo>
                    <a:pt x="1791551" y="0"/>
                  </a:lnTo>
                  <a:lnTo>
                    <a:pt x="1791551" y="344766"/>
                  </a:lnTo>
                  <a:lnTo>
                    <a:pt x="0" y="344766"/>
                  </a:lnTo>
                  <a:lnTo>
                    <a:pt x="0" y="0"/>
                  </a:lnTo>
                  <a:close/>
                </a:path>
              </a:pathLst>
            </a:custGeom>
            <a:ln w="168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4372" y="5200086"/>
            <a:ext cx="306070" cy="8877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2473" y="5271682"/>
            <a:ext cx="586105" cy="11372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50" dirty="0">
                <a:latin typeface="Times New Roman"/>
                <a:cs typeface="Times New Roman"/>
              </a:rPr>
              <a:t>Throughput</a:t>
            </a:r>
            <a:endParaRPr sz="1850">
              <a:latin typeface="Times New Roman"/>
              <a:cs typeface="Times New Roman"/>
            </a:endParaRPr>
          </a:p>
          <a:p>
            <a:pPr marL="51435" algn="ctr">
              <a:lnSpc>
                <a:spcPct val="100000"/>
              </a:lnSpc>
              <a:spcBef>
                <a:spcPts val="200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58788" y="5326221"/>
            <a:ext cx="17748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848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latin typeface="Times New Roman"/>
                <a:cs typeface="Times New Roman"/>
              </a:rPr>
              <a:t>SILK</a:t>
            </a:r>
            <a:endParaRPr sz="2450">
              <a:latin typeface="Times New Roman"/>
              <a:cs typeface="Times New Roman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11031644" y="5272771"/>
          <a:ext cx="8779509" cy="10711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7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10688925" y="5112073"/>
            <a:ext cx="283845" cy="1144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30"/>
              </a:spcBef>
            </a:pPr>
            <a:r>
              <a:rPr sz="2000" spc="15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25"/>
              </a:lnSpc>
            </a:pPr>
            <a:r>
              <a:rPr sz="2000" spc="15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1605">
              <a:lnSpc>
                <a:spcPts val="2260"/>
              </a:lnSpc>
            </a:pPr>
            <a:r>
              <a:rPr sz="2000" spc="15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025450" y="5305294"/>
            <a:ext cx="601980" cy="855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R="12065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7194" y="6039105"/>
            <a:ext cx="8791931" cy="299358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1229819" y="6748099"/>
            <a:ext cx="8791575" cy="1059815"/>
            <a:chOff x="1229819" y="6748099"/>
            <a:chExt cx="8791575" cy="1059815"/>
          </a:xfrm>
        </p:grpSpPr>
        <p:sp>
          <p:nvSpPr>
            <p:cNvPr id="45" name="object 45"/>
            <p:cNvSpPr/>
            <p:nvPr/>
          </p:nvSpPr>
          <p:spPr>
            <a:xfrm>
              <a:off x="1238392" y="738566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774165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38392" y="7385663"/>
              <a:ext cx="8774430" cy="0"/>
            </a:xfrm>
            <a:custGeom>
              <a:avLst/>
              <a:gdLst/>
              <a:ahLst/>
              <a:cxnLst/>
              <a:rect l="l" t="t" r="r" b="b"/>
              <a:pathLst>
                <a:path w="8774430">
                  <a:moveTo>
                    <a:pt x="0" y="0"/>
                  </a:moveTo>
                  <a:lnTo>
                    <a:pt x="84044" y="0"/>
                  </a:lnTo>
                </a:path>
                <a:path w="8774430">
                  <a:moveTo>
                    <a:pt x="8774165" y="0"/>
                  </a:moveTo>
                  <a:lnTo>
                    <a:pt x="869012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38392" y="6966335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30">
                  <a:moveTo>
                    <a:pt x="0" y="0"/>
                  </a:moveTo>
                  <a:lnTo>
                    <a:pt x="214034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38392" y="6966335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5">
                  <a:moveTo>
                    <a:pt x="0" y="0"/>
                  </a:moveTo>
                  <a:lnTo>
                    <a:pt x="84044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42090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42090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43030" y="6966335"/>
              <a:ext cx="6769734" cy="0"/>
            </a:xfrm>
            <a:custGeom>
              <a:avLst/>
              <a:gdLst/>
              <a:ahLst/>
              <a:cxnLst/>
              <a:rect l="l" t="t" r="r" b="b"/>
              <a:pathLst>
                <a:path w="6769734">
                  <a:moveTo>
                    <a:pt x="0" y="0"/>
                  </a:moveTo>
                  <a:lnTo>
                    <a:pt x="6769527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928513" y="6966335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84044" y="0"/>
                  </a:moveTo>
                  <a:lnTo>
                    <a:pt x="0" y="0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86711" y="6681441"/>
            <a:ext cx="306070" cy="8642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dirty="0">
                <a:latin typeface="Times New Roman"/>
                <a:cs typeface="Times New Roman"/>
              </a:rPr>
              <a:t>20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200" dirty="0">
                <a:latin typeface="Times New Roman"/>
                <a:cs typeface="Times New Roman"/>
              </a:rPr>
              <a:t>10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64956" y="7792739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426078" y="6748099"/>
            <a:ext cx="17145" cy="1059815"/>
            <a:chOff x="3426078" y="6748099"/>
            <a:chExt cx="17145" cy="1059815"/>
          </a:xfrm>
        </p:grpSpPr>
        <p:sp>
          <p:nvSpPr>
            <p:cNvPr id="56" name="object 56"/>
            <p:cNvSpPr/>
            <p:nvPr/>
          </p:nvSpPr>
          <p:spPr>
            <a:xfrm>
              <a:off x="3434651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34651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228648" y="7792739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618751" y="6748099"/>
            <a:ext cx="2209800" cy="1059815"/>
            <a:chOff x="5618751" y="6748099"/>
            <a:chExt cx="2209800" cy="1059815"/>
          </a:xfrm>
        </p:grpSpPr>
        <p:sp>
          <p:nvSpPr>
            <p:cNvPr id="60" name="object 60"/>
            <p:cNvSpPr/>
            <p:nvPr/>
          </p:nvSpPr>
          <p:spPr>
            <a:xfrm>
              <a:off x="562732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62732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1988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819884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613882" y="7792739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0003984" y="6748099"/>
            <a:ext cx="17145" cy="1059815"/>
            <a:chOff x="10003984" y="6748099"/>
            <a:chExt cx="17145" cy="1059815"/>
          </a:xfrm>
        </p:grpSpPr>
        <p:sp>
          <p:nvSpPr>
            <p:cNvPr id="66" name="object 66"/>
            <p:cNvSpPr/>
            <p:nvPr/>
          </p:nvSpPr>
          <p:spPr>
            <a:xfrm>
              <a:off x="10012557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0"/>
                  </a:lnTo>
                </a:path>
              </a:pathLst>
            </a:custGeom>
            <a:ln w="5602">
              <a:solidFill>
                <a:srgbClr val="80808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012557" y="6756672"/>
              <a:ext cx="0" cy="1042669"/>
            </a:xfrm>
            <a:custGeom>
              <a:avLst/>
              <a:gdLst/>
              <a:ahLst/>
              <a:cxnLst/>
              <a:rect l="l" t="t" r="r" b="b"/>
              <a:pathLst>
                <a:path h="1042670">
                  <a:moveTo>
                    <a:pt x="0" y="1042043"/>
                  </a:moveTo>
                  <a:lnTo>
                    <a:pt x="0" y="957998"/>
                  </a:lnTo>
                </a:path>
                <a:path h="1042670">
                  <a:moveTo>
                    <a:pt x="0" y="0"/>
                  </a:moveTo>
                  <a:lnTo>
                    <a:pt x="0" y="84044"/>
                  </a:lnTo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883690" y="7833503"/>
            <a:ext cx="38671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spc="10" dirty="0">
                <a:latin typeface="Times New Roman"/>
                <a:cs typeface="Times New Roman"/>
              </a:rPr>
              <a:t>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754821" y="7833503"/>
            <a:ext cx="12890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</a:pPr>
            <a:r>
              <a:rPr sz="2000" spc="1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238392" y="6756672"/>
            <a:ext cx="8774430" cy="1042669"/>
          </a:xfrm>
          <a:custGeom>
            <a:avLst/>
            <a:gdLst/>
            <a:ahLst/>
            <a:cxnLst/>
            <a:rect l="l" t="t" r="r" b="b"/>
            <a:pathLst>
              <a:path w="8774430" h="1042670">
                <a:moveTo>
                  <a:pt x="0" y="0"/>
                </a:moveTo>
                <a:lnTo>
                  <a:pt x="8774165" y="0"/>
                </a:lnTo>
                <a:lnTo>
                  <a:pt x="8774165" y="1042043"/>
                </a:lnTo>
                <a:lnTo>
                  <a:pt x="0" y="1042043"/>
                </a:lnTo>
                <a:lnTo>
                  <a:pt x="0" y="0"/>
                </a:lnTo>
                <a:close/>
              </a:path>
            </a:pathLst>
          </a:custGeom>
          <a:ln w="168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259843" y="7792739"/>
            <a:ext cx="859155" cy="585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2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1950" spc="-25" dirty="0">
                <a:latin typeface="Times New Roman"/>
                <a:cs typeface="Times New Roman"/>
              </a:rPr>
              <a:t>Time</a:t>
            </a:r>
            <a:r>
              <a:rPr sz="1950" spc="-8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(s)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35158" y="6742128"/>
            <a:ext cx="586105" cy="11366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1850" spc="-5" dirty="0">
                <a:latin typeface="Times New Roman"/>
                <a:cs typeface="Times New Roman"/>
              </a:rPr>
              <a:t>T</a:t>
            </a:r>
            <a:r>
              <a:rPr sz="1850" dirty="0">
                <a:latin typeface="Times New Roman"/>
                <a:cs typeface="Times New Roman"/>
              </a:rPr>
              <a:t>hroughput</a:t>
            </a:r>
            <a:endParaRPr sz="1850">
              <a:latin typeface="Times New Roman"/>
              <a:cs typeface="Times New Roman"/>
            </a:endParaRPr>
          </a:p>
          <a:p>
            <a:pPr marL="180340">
              <a:lnSpc>
                <a:spcPct val="100000"/>
              </a:lnSpc>
              <a:spcBef>
                <a:spcPts val="195"/>
              </a:spcBef>
            </a:pPr>
            <a:r>
              <a:rPr sz="1800" dirty="0">
                <a:latin typeface="Times New Roman"/>
                <a:cs typeface="Times New Roman"/>
              </a:rPr>
              <a:t>(KOps/s)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229819" y="6748099"/>
            <a:ext cx="8791575" cy="1059815"/>
            <a:chOff x="1229819" y="6748099"/>
            <a:chExt cx="8791575" cy="1059815"/>
          </a:xfrm>
        </p:grpSpPr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685" y="6822115"/>
              <a:ext cx="8787276" cy="85692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238392" y="6756672"/>
              <a:ext cx="8774430" cy="1042669"/>
            </a:xfrm>
            <a:custGeom>
              <a:avLst/>
              <a:gdLst/>
              <a:ahLst/>
              <a:cxnLst/>
              <a:rect l="l" t="t" r="r" b="b"/>
              <a:pathLst>
                <a:path w="8774430" h="1042670">
                  <a:moveTo>
                    <a:pt x="0" y="0"/>
                  </a:moveTo>
                  <a:lnTo>
                    <a:pt x="8774165" y="0"/>
                  </a:lnTo>
                  <a:lnTo>
                    <a:pt x="8774165" y="1042043"/>
                  </a:lnTo>
                  <a:lnTo>
                    <a:pt x="0" y="1042043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52426" y="6849568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1790603" y="0"/>
                  </a:moveTo>
                  <a:lnTo>
                    <a:pt x="0" y="0"/>
                  </a:lnTo>
                  <a:lnTo>
                    <a:pt x="0" y="335394"/>
                  </a:lnTo>
                  <a:lnTo>
                    <a:pt x="1790603" y="335394"/>
                  </a:lnTo>
                  <a:lnTo>
                    <a:pt x="1790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52426" y="6849569"/>
              <a:ext cx="1790700" cy="335915"/>
            </a:xfrm>
            <a:custGeom>
              <a:avLst/>
              <a:gdLst/>
              <a:ahLst/>
              <a:cxnLst/>
              <a:rect l="l" t="t" r="r" b="b"/>
              <a:pathLst>
                <a:path w="1790700" h="335915">
                  <a:moveTo>
                    <a:pt x="0" y="0"/>
                  </a:moveTo>
                  <a:lnTo>
                    <a:pt x="1790602" y="0"/>
                  </a:lnTo>
                  <a:lnTo>
                    <a:pt x="1790602" y="335394"/>
                  </a:lnTo>
                  <a:lnTo>
                    <a:pt x="0" y="335394"/>
                  </a:lnTo>
                  <a:lnTo>
                    <a:pt x="0" y="0"/>
                  </a:lnTo>
                  <a:close/>
                </a:path>
              </a:pathLst>
            </a:custGeom>
            <a:ln w="168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1452426" y="6849568"/>
            <a:ext cx="1790700" cy="33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115">
              <a:lnSpc>
                <a:spcPts val="2640"/>
              </a:lnSpc>
            </a:pPr>
            <a:r>
              <a:rPr sz="2650" spc="-35" dirty="0">
                <a:latin typeface="Times New Roman"/>
                <a:cs typeface="Times New Roman"/>
              </a:rPr>
              <a:t>P</a:t>
            </a:r>
            <a:r>
              <a:rPr sz="2100" spc="-35" dirty="0">
                <a:latin typeface="Times New Roman"/>
                <a:cs typeface="Times New Roman"/>
              </a:rPr>
              <a:t>AIO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0035484" y="6689322"/>
            <a:ext cx="10069195" cy="1681480"/>
          </a:xfrm>
          <a:custGeom>
            <a:avLst/>
            <a:gdLst/>
            <a:ahLst/>
            <a:cxnLst/>
            <a:rect l="l" t="t" r="r" b="b"/>
            <a:pathLst>
              <a:path w="10069194" h="1681479">
                <a:moveTo>
                  <a:pt x="0" y="1680896"/>
                </a:moveTo>
                <a:lnTo>
                  <a:pt x="10068615" y="1680896"/>
                </a:lnTo>
                <a:lnTo>
                  <a:pt x="10068615" y="0"/>
                </a:lnTo>
                <a:lnTo>
                  <a:pt x="0" y="0"/>
                </a:lnTo>
                <a:lnTo>
                  <a:pt x="0" y="1680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11023088" y="6745585"/>
          <a:ext cx="8770617" cy="10449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1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53975">
                      <a:solidFill>
                        <a:srgbClr val="1DB1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4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6350">
                      <a:solidFill>
                        <a:srgbClr val="80808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0808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7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1DB1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80808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1DB1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1DB1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object 81"/>
          <p:cNvSpPr txBox="1"/>
          <p:nvPr/>
        </p:nvSpPr>
        <p:spPr>
          <a:xfrm>
            <a:off x="10691218" y="6604456"/>
            <a:ext cx="283210" cy="1122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3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20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65"/>
              </a:lnSpc>
            </a:pPr>
            <a:r>
              <a:rPr sz="2000" spc="10" dirty="0"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  <a:p>
            <a:pPr marL="140970">
              <a:lnSpc>
                <a:spcPts val="2235"/>
              </a:lnSpc>
            </a:pPr>
            <a:r>
              <a:rPr sz="2000" spc="1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0970581" y="7773575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3034274" y="7773575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300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7419511" y="7773575"/>
            <a:ext cx="4121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900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547755" y="7773575"/>
            <a:ext cx="5410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1200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028099" y="6821668"/>
            <a:ext cx="601345" cy="8553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2310"/>
              </a:lnSpc>
            </a:pPr>
            <a:r>
              <a:rPr sz="2000" spc="10" dirty="0">
                <a:latin typeface="Times New Roman"/>
                <a:cs typeface="Times New Roman"/>
              </a:rPr>
              <a:t>Latency</a:t>
            </a:r>
            <a:endParaRPr sz="2000">
              <a:latin typeface="Times New Roman"/>
              <a:cs typeface="Times New Roman"/>
            </a:endParaRPr>
          </a:p>
          <a:p>
            <a:pPr marL="38100" algn="ctr">
              <a:lnSpc>
                <a:spcPct val="100000"/>
              </a:lnSpc>
              <a:spcBef>
                <a:spcPts val="75"/>
              </a:spcBef>
            </a:pPr>
            <a:r>
              <a:rPr sz="1850" dirty="0">
                <a:latin typeface="Times New Roman"/>
                <a:cs typeface="Times New Roman"/>
              </a:rPr>
              <a:t>(ms)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5065469" y="7773575"/>
            <a:ext cx="897255" cy="6102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3990">
              <a:lnSpc>
                <a:spcPts val="2285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600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spc="-10" dirty="0">
                <a:latin typeface="Times New Roman"/>
                <a:cs typeface="Times New Roman"/>
              </a:rPr>
              <a:t>Time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(s)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88" name="object 8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39315" y="7421298"/>
            <a:ext cx="8787276" cy="366211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9711118" y="7808655"/>
            <a:ext cx="584200" cy="330200"/>
          </a:xfrm>
          <a:custGeom>
            <a:avLst/>
            <a:gdLst/>
            <a:ahLst/>
            <a:cxnLst/>
            <a:rect l="l" t="t" r="r" b="b"/>
            <a:pathLst>
              <a:path w="584200" h="330200">
                <a:moveTo>
                  <a:pt x="583887" y="0"/>
                </a:moveTo>
                <a:lnTo>
                  <a:pt x="0" y="0"/>
                </a:lnTo>
                <a:lnTo>
                  <a:pt x="0" y="329634"/>
                </a:lnTo>
                <a:lnTo>
                  <a:pt x="583887" y="329634"/>
                </a:lnTo>
                <a:lnTo>
                  <a:pt x="583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9749532" y="7806926"/>
            <a:ext cx="507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Times New Roman"/>
                <a:cs typeface="Times New Roman"/>
              </a:rPr>
              <a:t>1200</a:t>
            </a:r>
            <a:endParaRPr sz="1900">
              <a:latin typeface="Times New Roman"/>
              <a:cs typeface="Times New Roman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3569393" y="6628112"/>
            <a:ext cx="6449695" cy="829944"/>
            <a:chOff x="3569393" y="6628112"/>
            <a:chExt cx="6449695" cy="829944"/>
          </a:xfrm>
        </p:grpSpPr>
        <p:sp>
          <p:nvSpPr>
            <p:cNvPr id="92" name="object 92"/>
            <p:cNvSpPr/>
            <p:nvPr/>
          </p:nvSpPr>
          <p:spPr>
            <a:xfrm>
              <a:off x="3569385" y="6957967"/>
              <a:ext cx="6449695" cy="500380"/>
            </a:xfrm>
            <a:custGeom>
              <a:avLst/>
              <a:gdLst/>
              <a:ahLst/>
              <a:cxnLst/>
              <a:rect l="l" t="t" r="r" b="b"/>
              <a:pathLst>
                <a:path w="6449695" h="500379">
                  <a:moveTo>
                    <a:pt x="590423" y="787"/>
                  </a:moveTo>
                  <a:lnTo>
                    <a:pt x="0" y="787"/>
                  </a:lnTo>
                  <a:lnTo>
                    <a:pt x="0" y="496366"/>
                  </a:lnTo>
                  <a:lnTo>
                    <a:pt x="590423" y="496366"/>
                  </a:lnTo>
                  <a:lnTo>
                    <a:pt x="590423" y="787"/>
                  </a:lnTo>
                  <a:close/>
                </a:path>
                <a:path w="6449695" h="500379">
                  <a:moveTo>
                    <a:pt x="759612" y="7785"/>
                  </a:moveTo>
                  <a:lnTo>
                    <a:pt x="649198" y="7785"/>
                  </a:lnTo>
                  <a:lnTo>
                    <a:pt x="649198" y="489369"/>
                  </a:lnTo>
                  <a:lnTo>
                    <a:pt x="759612" y="489369"/>
                  </a:lnTo>
                  <a:lnTo>
                    <a:pt x="759612" y="7785"/>
                  </a:lnTo>
                  <a:close/>
                </a:path>
                <a:path w="6449695" h="500379">
                  <a:moveTo>
                    <a:pt x="1377391" y="6159"/>
                  </a:moveTo>
                  <a:lnTo>
                    <a:pt x="931913" y="6159"/>
                  </a:lnTo>
                  <a:lnTo>
                    <a:pt x="931913" y="491007"/>
                  </a:lnTo>
                  <a:lnTo>
                    <a:pt x="1377391" y="491007"/>
                  </a:lnTo>
                  <a:lnTo>
                    <a:pt x="1377391" y="6159"/>
                  </a:lnTo>
                  <a:close/>
                </a:path>
                <a:path w="6449695" h="500379">
                  <a:moveTo>
                    <a:pt x="1607756" y="3606"/>
                  </a:moveTo>
                  <a:lnTo>
                    <a:pt x="1549692" y="3606"/>
                  </a:lnTo>
                  <a:lnTo>
                    <a:pt x="1549692" y="493560"/>
                  </a:lnTo>
                  <a:lnTo>
                    <a:pt x="1607756" y="493560"/>
                  </a:lnTo>
                  <a:lnTo>
                    <a:pt x="1607756" y="3606"/>
                  </a:lnTo>
                  <a:close/>
                </a:path>
                <a:path w="6449695" h="500379">
                  <a:moveTo>
                    <a:pt x="2173351" y="3429"/>
                  </a:moveTo>
                  <a:lnTo>
                    <a:pt x="1706753" y="3429"/>
                  </a:lnTo>
                  <a:lnTo>
                    <a:pt x="1706753" y="499021"/>
                  </a:lnTo>
                  <a:lnTo>
                    <a:pt x="2173351" y="499021"/>
                  </a:lnTo>
                  <a:lnTo>
                    <a:pt x="2173351" y="3429"/>
                  </a:lnTo>
                  <a:close/>
                </a:path>
                <a:path w="6449695" h="500379">
                  <a:moveTo>
                    <a:pt x="2623604" y="9372"/>
                  </a:moveTo>
                  <a:lnTo>
                    <a:pt x="2240775" y="9372"/>
                  </a:lnTo>
                  <a:lnTo>
                    <a:pt x="2240775" y="494220"/>
                  </a:lnTo>
                  <a:lnTo>
                    <a:pt x="2623604" y="494220"/>
                  </a:lnTo>
                  <a:lnTo>
                    <a:pt x="2623604" y="9372"/>
                  </a:lnTo>
                  <a:close/>
                </a:path>
                <a:path w="6449695" h="500379">
                  <a:moveTo>
                    <a:pt x="2949892" y="8775"/>
                  </a:moveTo>
                  <a:lnTo>
                    <a:pt x="2722435" y="8775"/>
                  </a:lnTo>
                  <a:lnTo>
                    <a:pt x="2722435" y="488378"/>
                  </a:lnTo>
                  <a:lnTo>
                    <a:pt x="2949892" y="488378"/>
                  </a:lnTo>
                  <a:lnTo>
                    <a:pt x="2949892" y="8775"/>
                  </a:lnTo>
                  <a:close/>
                </a:path>
                <a:path w="6449695" h="500379">
                  <a:moveTo>
                    <a:pt x="3750195" y="1727"/>
                  </a:moveTo>
                  <a:lnTo>
                    <a:pt x="3074860" y="1727"/>
                  </a:lnTo>
                  <a:lnTo>
                    <a:pt x="3074860" y="495427"/>
                  </a:lnTo>
                  <a:lnTo>
                    <a:pt x="3750195" y="495427"/>
                  </a:lnTo>
                  <a:lnTo>
                    <a:pt x="3750195" y="1727"/>
                  </a:lnTo>
                  <a:close/>
                </a:path>
                <a:path w="6449695" h="500379">
                  <a:moveTo>
                    <a:pt x="4539831" y="0"/>
                  </a:moveTo>
                  <a:lnTo>
                    <a:pt x="3855174" y="0"/>
                  </a:lnTo>
                  <a:lnTo>
                    <a:pt x="3855174" y="497166"/>
                  </a:lnTo>
                  <a:lnTo>
                    <a:pt x="4539831" y="497166"/>
                  </a:lnTo>
                  <a:lnTo>
                    <a:pt x="4539831" y="0"/>
                  </a:lnTo>
                  <a:close/>
                </a:path>
                <a:path w="6449695" h="500379">
                  <a:moveTo>
                    <a:pt x="5336362" y="3606"/>
                  </a:moveTo>
                  <a:lnTo>
                    <a:pt x="4630763" y="3606"/>
                  </a:lnTo>
                  <a:lnTo>
                    <a:pt x="4630763" y="499986"/>
                  </a:lnTo>
                  <a:lnTo>
                    <a:pt x="5336362" y="499986"/>
                  </a:lnTo>
                  <a:lnTo>
                    <a:pt x="5336362" y="3606"/>
                  </a:lnTo>
                  <a:close/>
                </a:path>
                <a:path w="6449695" h="500379">
                  <a:moveTo>
                    <a:pt x="6028182" y="3606"/>
                  </a:moveTo>
                  <a:lnTo>
                    <a:pt x="5427281" y="3606"/>
                  </a:lnTo>
                  <a:lnTo>
                    <a:pt x="5427281" y="499986"/>
                  </a:lnTo>
                  <a:lnTo>
                    <a:pt x="6028182" y="499986"/>
                  </a:lnTo>
                  <a:lnTo>
                    <a:pt x="6028182" y="3606"/>
                  </a:lnTo>
                  <a:close/>
                </a:path>
                <a:path w="6449695" h="500379">
                  <a:moveTo>
                    <a:pt x="6135281" y="3606"/>
                  </a:moveTo>
                  <a:lnTo>
                    <a:pt x="6077229" y="3606"/>
                  </a:lnTo>
                  <a:lnTo>
                    <a:pt x="6077229" y="493560"/>
                  </a:lnTo>
                  <a:lnTo>
                    <a:pt x="6135281" y="493560"/>
                  </a:lnTo>
                  <a:lnTo>
                    <a:pt x="6135281" y="3606"/>
                  </a:lnTo>
                  <a:close/>
                </a:path>
                <a:path w="6449695" h="500379">
                  <a:moveTo>
                    <a:pt x="6449415" y="3606"/>
                  </a:moveTo>
                  <a:lnTo>
                    <a:pt x="6192405" y="3606"/>
                  </a:lnTo>
                  <a:lnTo>
                    <a:pt x="6192405" y="493560"/>
                  </a:lnTo>
                  <a:lnTo>
                    <a:pt x="6449415" y="493560"/>
                  </a:lnTo>
                  <a:lnTo>
                    <a:pt x="6449415" y="3606"/>
                  </a:lnTo>
                  <a:close/>
                </a:path>
              </a:pathLst>
            </a:custGeom>
            <a:solidFill>
              <a:srgbClr val="EE220C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864606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795498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724044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654936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273796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204688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148115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079007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509446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440338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001578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932470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405551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336443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981918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912810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766894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697786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552951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483844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297127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228019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675645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606537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890298" y="6628112"/>
              <a:ext cx="0" cy="186690"/>
            </a:xfrm>
            <a:custGeom>
              <a:avLst/>
              <a:gdLst/>
              <a:ahLst/>
              <a:cxnLst/>
              <a:rect l="l" t="t" r="r" b="b"/>
              <a:pathLst>
                <a:path h="186690">
                  <a:moveTo>
                    <a:pt x="0" y="0"/>
                  </a:moveTo>
                  <a:lnTo>
                    <a:pt x="0" y="186339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821190" y="679874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0" y="8845337"/>
            <a:ext cx="20104100" cy="1721485"/>
          </a:xfrm>
          <a:custGeom>
            <a:avLst/>
            <a:gdLst/>
            <a:ahLst/>
            <a:cxnLst/>
            <a:rect l="l" t="t" r="r" b="b"/>
            <a:pathLst>
              <a:path w="20104100" h="1721484">
                <a:moveTo>
                  <a:pt x="0" y="0"/>
                </a:moveTo>
                <a:lnTo>
                  <a:pt x="0" y="1721083"/>
                </a:lnTo>
                <a:lnTo>
                  <a:pt x="20104099" y="1721083"/>
                </a:lnTo>
                <a:lnTo>
                  <a:pt x="20104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1751906" y="9045026"/>
            <a:ext cx="16579850" cy="12928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225425">
              <a:lnSpc>
                <a:spcPct val="102200"/>
              </a:lnSpc>
              <a:spcBef>
                <a:spcPts val="15"/>
              </a:spcBef>
            </a:pPr>
            <a:r>
              <a:rPr sz="4100" b="1" spc="-5" dirty="0">
                <a:solidFill>
                  <a:srgbClr val="FFFFFF"/>
                </a:solidFill>
                <a:latin typeface="Arial"/>
                <a:cs typeface="Arial"/>
              </a:rPr>
              <a:t>Since </a:t>
            </a:r>
            <a:r>
              <a:rPr sz="4100" b="1" spc="-25" dirty="0">
                <a:solidFill>
                  <a:srgbClr val="FFFFFF"/>
                </a:solidFill>
                <a:latin typeface="Arial"/>
                <a:cs typeface="Arial"/>
              </a:rPr>
              <a:t>flushes </a:t>
            </a:r>
            <a:r>
              <a:rPr sz="4100" b="1" spc="25" dirty="0">
                <a:solidFill>
                  <a:srgbClr val="FFFFFF"/>
                </a:solidFill>
                <a:latin typeface="Arial"/>
                <a:cs typeface="Arial"/>
              </a:rPr>
              <a:t>occur </a:t>
            </a:r>
            <a:r>
              <a:rPr sz="4100" b="1" spc="3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4100" b="1" spc="-40" dirty="0">
                <a:solidFill>
                  <a:srgbClr val="FFFFFF"/>
                </a:solidFill>
                <a:latin typeface="Arial"/>
                <a:cs typeface="Arial"/>
              </a:rPr>
              <a:t>frequently, </a:t>
            </a:r>
            <a:r>
              <a:rPr sz="4100" b="1" spc="-85" dirty="0">
                <a:solidFill>
                  <a:srgbClr val="FFFFFF"/>
                </a:solidFill>
                <a:latin typeface="Arial"/>
                <a:cs typeface="Arial"/>
              </a:rPr>
              <a:t>PAIO </a:t>
            </a:r>
            <a:r>
              <a:rPr sz="4100" b="1" spc="-10" dirty="0">
                <a:solidFill>
                  <a:srgbClr val="FFFFFF"/>
                </a:solidFill>
                <a:latin typeface="Arial"/>
                <a:cs typeface="Arial"/>
              </a:rPr>
              <a:t>slows </a:t>
            </a:r>
            <a:r>
              <a:rPr sz="4100" b="1" spc="30" dirty="0">
                <a:solidFill>
                  <a:srgbClr val="FFFFFF"/>
                </a:solidFill>
                <a:latin typeface="Arial"/>
                <a:cs typeface="Arial"/>
              </a:rPr>
              <a:t>down </a:t>
            </a:r>
            <a:r>
              <a:rPr sz="4100" b="1" spc="-50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4100" b="1" spc="-25" dirty="0">
                <a:solidFill>
                  <a:srgbClr val="FFFFFF"/>
                </a:solidFill>
                <a:latin typeface="Arial"/>
                <a:cs typeface="Arial"/>
              </a:rPr>
              <a:t>level  </a:t>
            </a:r>
            <a:r>
              <a:rPr sz="4100" b="1" spc="20" dirty="0">
                <a:solidFill>
                  <a:srgbClr val="FFFFFF"/>
                </a:solidFill>
                <a:latin typeface="Arial"/>
                <a:cs typeface="Arial"/>
              </a:rPr>
              <a:t>compactions </a:t>
            </a:r>
            <a:r>
              <a:rPr sz="4100" b="1" spc="3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4100" b="1" spc="-50" dirty="0">
                <a:solidFill>
                  <a:srgbClr val="FFFFFF"/>
                </a:solidFill>
                <a:latin typeface="Arial"/>
                <a:cs typeface="Arial"/>
              </a:rPr>
              <a:t>aggressively, </a:t>
            </a:r>
            <a:r>
              <a:rPr sz="4100" b="1" spc="5" dirty="0">
                <a:solidFill>
                  <a:srgbClr val="FFFFFF"/>
                </a:solidFill>
                <a:latin typeface="Arial"/>
                <a:cs typeface="Arial"/>
              </a:rPr>
              <a:t>temporarily </a:t>
            </a:r>
            <a:r>
              <a:rPr sz="4100" b="1" spc="-15" dirty="0">
                <a:solidFill>
                  <a:srgbClr val="FFFFFF"/>
                </a:solidFill>
                <a:latin typeface="Arial"/>
                <a:cs typeface="Arial"/>
              </a:rPr>
              <a:t>halting </a:t>
            </a:r>
            <a:r>
              <a:rPr sz="4100" b="1" spc="35" dirty="0">
                <a:solidFill>
                  <a:srgbClr val="FFFFFF"/>
                </a:solidFill>
                <a:latin typeface="Arial"/>
                <a:cs typeface="Arial"/>
              </a:rPr>
              <a:t>low </a:t>
            </a:r>
            <a:r>
              <a:rPr sz="4100" b="1" spc="-25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41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b="1" spc="-10" dirty="0">
                <a:solidFill>
                  <a:srgbClr val="FFFFFF"/>
                </a:solidFill>
                <a:latin typeface="Arial"/>
                <a:cs typeface="Arial"/>
              </a:rPr>
              <a:t>ones</a:t>
            </a:r>
            <a:endParaRPr sz="4100">
              <a:latin typeface="Arial"/>
              <a:cs typeface="Arial"/>
            </a:endParaRPr>
          </a:p>
        </p:txBody>
      </p:sp>
      <p:sp>
        <p:nvSpPr>
          <p:cNvPr id="121" name="object 1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34</a:t>
            </a:fld>
            <a:endParaRPr spc="1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35</a:t>
            </a:fld>
            <a:endParaRPr spc="1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394335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65" dirty="0"/>
              <a:t>Summary</a:t>
            </a:r>
            <a:endParaRPr sz="7000"/>
          </a:p>
        </p:txBody>
      </p:sp>
      <p:sp>
        <p:nvSpPr>
          <p:cNvPr id="3" name="object 3"/>
          <p:cNvSpPr txBox="1"/>
          <p:nvPr/>
        </p:nvSpPr>
        <p:spPr>
          <a:xfrm>
            <a:off x="1704949" y="2609322"/>
            <a:ext cx="17628235" cy="697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600"/>
              </a:lnSpc>
              <a:spcBef>
                <a:spcPts val="100"/>
              </a:spcBef>
            </a:pPr>
            <a:r>
              <a:rPr sz="3700" b="1" spc="-65" dirty="0">
                <a:latin typeface="Arial"/>
                <a:cs typeface="Arial"/>
              </a:rPr>
              <a:t>PAIO</a:t>
            </a:r>
            <a:r>
              <a:rPr sz="3700" spc="-65" dirty="0">
                <a:solidFill>
                  <a:srgbClr val="4B4D51"/>
                </a:solidFill>
                <a:latin typeface="Arial"/>
                <a:cs typeface="Arial"/>
              </a:rPr>
              <a:t>, </a:t>
            </a:r>
            <a:r>
              <a:rPr sz="3700" spc="-70" dirty="0">
                <a:solidFill>
                  <a:srgbClr val="4B4D51"/>
                </a:solidFill>
                <a:latin typeface="Arial"/>
                <a:cs typeface="Arial"/>
              </a:rPr>
              <a:t>a </a:t>
            </a:r>
            <a:r>
              <a:rPr sz="3700" b="1" spc="-15" dirty="0">
                <a:latin typeface="Arial"/>
                <a:cs typeface="Arial"/>
              </a:rPr>
              <a:t>user-level </a:t>
            </a:r>
            <a:r>
              <a:rPr sz="3700" spc="35" dirty="0">
                <a:solidFill>
                  <a:srgbClr val="4B4D51"/>
                </a:solidFill>
                <a:latin typeface="Arial"/>
                <a:cs typeface="Arial"/>
              </a:rPr>
              <a:t>framework </a:t>
            </a:r>
            <a:r>
              <a:rPr sz="3700" spc="55" dirty="0">
                <a:solidFill>
                  <a:srgbClr val="4B4D51"/>
                </a:solidFill>
                <a:latin typeface="Arial"/>
                <a:cs typeface="Arial"/>
              </a:rPr>
              <a:t>that </a:t>
            </a:r>
            <a:r>
              <a:rPr sz="3700" spc="-10" dirty="0">
                <a:solidFill>
                  <a:srgbClr val="4B4D51"/>
                </a:solidFill>
                <a:latin typeface="Arial"/>
                <a:cs typeface="Arial"/>
              </a:rPr>
              <a:t>enables </a:t>
            </a:r>
            <a:r>
              <a:rPr sz="3700" spc="25" dirty="0">
                <a:solidFill>
                  <a:srgbClr val="4B4D51"/>
                </a:solidFill>
                <a:latin typeface="Arial"/>
                <a:cs typeface="Arial"/>
              </a:rPr>
              <a:t>system </a:t>
            </a:r>
            <a:r>
              <a:rPr sz="3700" spc="10" dirty="0">
                <a:solidFill>
                  <a:srgbClr val="4B4D51"/>
                </a:solidFill>
                <a:latin typeface="Arial"/>
                <a:cs typeface="Arial"/>
              </a:rPr>
              <a:t>designers </a:t>
            </a:r>
            <a:r>
              <a:rPr sz="3700" spc="105" dirty="0">
                <a:solidFill>
                  <a:srgbClr val="4B4D51"/>
                </a:solidFill>
                <a:latin typeface="Arial"/>
                <a:cs typeface="Arial"/>
              </a:rPr>
              <a:t>to </a:t>
            </a:r>
            <a:r>
              <a:rPr sz="3700" spc="55" dirty="0">
                <a:solidFill>
                  <a:srgbClr val="4B4D51"/>
                </a:solidFill>
                <a:latin typeface="Arial"/>
                <a:cs typeface="Arial"/>
              </a:rPr>
              <a:t>build</a:t>
            </a:r>
            <a:r>
              <a:rPr sz="3700" spc="-2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700" i="1" spc="55" dirty="0">
                <a:solidFill>
                  <a:srgbClr val="4B4D51"/>
                </a:solidFill>
                <a:latin typeface="Arial"/>
                <a:cs typeface="Arial"/>
              </a:rPr>
              <a:t>custom-made  </a:t>
            </a:r>
            <a:r>
              <a:rPr sz="3700" i="1" dirty="0">
                <a:solidFill>
                  <a:srgbClr val="4B4D51"/>
                </a:solidFill>
                <a:latin typeface="Arial"/>
                <a:cs typeface="Arial"/>
              </a:rPr>
              <a:t>data </a:t>
            </a:r>
            <a:r>
              <a:rPr sz="3700" i="1" spc="-10" dirty="0">
                <a:solidFill>
                  <a:srgbClr val="4B4D51"/>
                </a:solidFill>
                <a:latin typeface="Arial"/>
                <a:cs typeface="Arial"/>
              </a:rPr>
              <a:t>plane</a:t>
            </a:r>
            <a:r>
              <a:rPr sz="3700" i="1" spc="-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700" i="1" spc="-20" dirty="0">
                <a:solidFill>
                  <a:srgbClr val="4B4D51"/>
                </a:solidFill>
                <a:latin typeface="Arial"/>
                <a:cs typeface="Arial"/>
              </a:rPr>
              <a:t>stages</a:t>
            </a:r>
            <a:endParaRPr sz="3700">
              <a:latin typeface="Arial"/>
              <a:cs typeface="Arial"/>
            </a:endParaRPr>
          </a:p>
          <a:p>
            <a:pPr marL="698500" indent="-382905">
              <a:lnSpc>
                <a:spcPct val="100000"/>
              </a:lnSpc>
              <a:spcBef>
                <a:spcPts val="944"/>
              </a:spcBef>
              <a:buSzPct val="122972"/>
              <a:buChar char="•"/>
              <a:tabLst>
                <a:tab pos="699135" algn="l"/>
              </a:tabLst>
            </a:pPr>
            <a:r>
              <a:rPr sz="3700" spc="30" dirty="0">
                <a:solidFill>
                  <a:srgbClr val="4B4D51"/>
                </a:solidFill>
                <a:latin typeface="Arial"/>
                <a:cs typeface="Arial"/>
              </a:rPr>
              <a:t>Combines </a:t>
            </a:r>
            <a:r>
              <a:rPr sz="3700" dirty="0">
                <a:solidFill>
                  <a:srgbClr val="4B4D51"/>
                </a:solidFill>
                <a:latin typeface="Arial"/>
                <a:cs typeface="Arial"/>
              </a:rPr>
              <a:t>ideas </a:t>
            </a:r>
            <a:r>
              <a:rPr sz="3700" spc="35" dirty="0">
                <a:solidFill>
                  <a:srgbClr val="4B4D51"/>
                </a:solidFill>
                <a:latin typeface="Arial"/>
                <a:cs typeface="Arial"/>
              </a:rPr>
              <a:t>from </a:t>
            </a:r>
            <a:r>
              <a:rPr sz="3700" b="1" spc="40" dirty="0">
                <a:latin typeface="Arial"/>
                <a:cs typeface="Arial"/>
              </a:rPr>
              <a:t>Software-Defined </a:t>
            </a:r>
            <a:r>
              <a:rPr sz="3700" b="1" spc="20" dirty="0">
                <a:latin typeface="Arial"/>
                <a:cs typeface="Arial"/>
              </a:rPr>
              <a:t>Storage </a:t>
            </a:r>
            <a:r>
              <a:rPr sz="3700" spc="25" dirty="0">
                <a:solidFill>
                  <a:srgbClr val="4B4D51"/>
                </a:solidFill>
                <a:latin typeface="Arial"/>
                <a:cs typeface="Arial"/>
              </a:rPr>
              <a:t>and </a:t>
            </a:r>
            <a:r>
              <a:rPr sz="3700" b="1" spc="20" dirty="0">
                <a:latin typeface="Arial"/>
                <a:cs typeface="Arial"/>
              </a:rPr>
              <a:t>context</a:t>
            </a:r>
            <a:r>
              <a:rPr sz="3700" b="1" spc="-85" dirty="0">
                <a:latin typeface="Arial"/>
                <a:cs typeface="Arial"/>
              </a:rPr>
              <a:t> </a:t>
            </a:r>
            <a:r>
              <a:rPr sz="3700" b="1" dirty="0">
                <a:latin typeface="Arial"/>
                <a:cs typeface="Arial"/>
              </a:rPr>
              <a:t>propagation</a:t>
            </a:r>
            <a:endParaRPr sz="3700">
              <a:latin typeface="Arial"/>
              <a:cs typeface="Arial"/>
            </a:endParaRPr>
          </a:p>
          <a:p>
            <a:pPr marL="12700" marR="3906520">
              <a:lnSpc>
                <a:spcPts val="9870"/>
              </a:lnSpc>
              <a:spcBef>
                <a:spcPts val="430"/>
              </a:spcBef>
            </a:pPr>
            <a:r>
              <a:rPr sz="3700" spc="15" dirty="0">
                <a:solidFill>
                  <a:srgbClr val="4B4D51"/>
                </a:solidFill>
                <a:latin typeface="Arial"/>
                <a:cs typeface="Arial"/>
              </a:rPr>
              <a:t>Decouples </a:t>
            </a:r>
            <a:r>
              <a:rPr sz="3700" spc="55" dirty="0">
                <a:solidFill>
                  <a:srgbClr val="4B4D51"/>
                </a:solidFill>
                <a:latin typeface="Arial"/>
                <a:cs typeface="Arial"/>
              </a:rPr>
              <a:t>system-specific </a:t>
            </a:r>
            <a:r>
              <a:rPr sz="3700" spc="40" dirty="0">
                <a:solidFill>
                  <a:srgbClr val="4B4D51"/>
                </a:solidFill>
                <a:latin typeface="Arial"/>
                <a:cs typeface="Arial"/>
              </a:rPr>
              <a:t>optimizations </a:t>
            </a:r>
            <a:r>
              <a:rPr sz="3700" spc="105" dirty="0">
                <a:solidFill>
                  <a:srgbClr val="4B4D51"/>
                </a:solidFill>
                <a:latin typeface="Arial"/>
                <a:cs typeface="Arial"/>
              </a:rPr>
              <a:t>to </a:t>
            </a:r>
            <a:r>
              <a:rPr sz="3700" spc="55" dirty="0">
                <a:solidFill>
                  <a:srgbClr val="4B4D51"/>
                </a:solidFill>
                <a:latin typeface="Arial"/>
                <a:cs typeface="Arial"/>
              </a:rPr>
              <a:t>dedicated </a:t>
            </a:r>
            <a:r>
              <a:rPr sz="3700" b="1" spc="140" dirty="0">
                <a:latin typeface="Arial"/>
                <a:cs typeface="Arial"/>
              </a:rPr>
              <a:t>I/O</a:t>
            </a:r>
            <a:r>
              <a:rPr sz="3700" b="1" spc="-265" dirty="0">
                <a:latin typeface="Arial"/>
                <a:cs typeface="Arial"/>
              </a:rPr>
              <a:t> </a:t>
            </a:r>
            <a:r>
              <a:rPr sz="3700" b="1" spc="-25" dirty="0">
                <a:latin typeface="Arial"/>
                <a:cs typeface="Arial"/>
              </a:rPr>
              <a:t>layers  </a:t>
            </a:r>
            <a:r>
              <a:rPr sz="3700" b="1" spc="70" dirty="0">
                <a:latin typeface="Arial"/>
                <a:cs typeface="Arial"/>
              </a:rPr>
              <a:t>Data </a:t>
            </a:r>
            <a:r>
              <a:rPr sz="3700" b="1" dirty="0">
                <a:latin typeface="Arial"/>
                <a:cs typeface="Arial"/>
              </a:rPr>
              <a:t>plane</a:t>
            </a:r>
            <a:r>
              <a:rPr sz="3700" b="1" spc="-75" dirty="0">
                <a:latin typeface="Arial"/>
                <a:cs typeface="Arial"/>
              </a:rPr>
              <a:t> </a:t>
            </a:r>
            <a:r>
              <a:rPr sz="3700" b="1" spc="15" dirty="0">
                <a:latin typeface="Arial"/>
                <a:cs typeface="Arial"/>
              </a:rPr>
              <a:t>stages</a:t>
            </a:r>
            <a:endParaRPr sz="3700">
              <a:latin typeface="Arial"/>
              <a:cs typeface="Arial"/>
            </a:endParaRPr>
          </a:p>
          <a:p>
            <a:pPr marL="567055" indent="-251460">
              <a:lnSpc>
                <a:spcPts val="4225"/>
              </a:lnSpc>
              <a:buSzPct val="122972"/>
              <a:buChar char="•"/>
              <a:tabLst>
                <a:tab pos="567690" algn="l"/>
              </a:tabLst>
            </a:pPr>
            <a:r>
              <a:rPr sz="3700" spc="-155" dirty="0">
                <a:solidFill>
                  <a:srgbClr val="4B4D51"/>
                </a:solidFill>
                <a:latin typeface="Arial"/>
                <a:cs typeface="Arial"/>
              </a:rPr>
              <a:t>Tail </a:t>
            </a:r>
            <a:r>
              <a:rPr sz="3700" spc="20" dirty="0">
                <a:solidFill>
                  <a:srgbClr val="4B4D51"/>
                </a:solidFill>
                <a:latin typeface="Arial"/>
                <a:cs typeface="Arial"/>
              </a:rPr>
              <a:t>latency </a:t>
            </a:r>
            <a:r>
              <a:rPr sz="3700" spc="50" dirty="0">
                <a:solidFill>
                  <a:srgbClr val="4B4D51"/>
                </a:solidFill>
                <a:latin typeface="Arial"/>
                <a:cs typeface="Arial"/>
              </a:rPr>
              <a:t>control </a:t>
            </a:r>
            <a:r>
              <a:rPr sz="3700" dirty="0">
                <a:solidFill>
                  <a:srgbClr val="4B4D51"/>
                </a:solidFill>
                <a:latin typeface="Arial"/>
                <a:cs typeface="Arial"/>
              </a:rPr>
              <a:t>in </a:t>
            </a:r>
            <a:r>
              <a:rPr sz="3700" spc="50" dirty="0">
                <a:solidFill>
                  <a:srgbClr val="4B4D51"/>
                </a:solidFill>
                <a:latin typeface="Arial"/>
                <a:cs typeface="Arial"/>
              </a:rPr>
              <a:t>LSM-based </a:t>
            </a:r>
            <a:r>
              <a:rPr sz="3700" spc="-90" dirty="0">
                <a:solidFill>
                  <a:srgbClr val="4B4D51"/>
                </a:solidFill>
                <a:latin typeface="Arial"/>
                <a:cs typeface="Arial"/>
              </a:rPr>
              <a:t>KVS</a:t>
            </a:r>
            <a:r>
              <a:rPr sz="3700" spc="3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700" spc="-45" dirty="0">
                <a:solidFill>
                  <a:srgbClr val="4B4D51"/>
                </a:solidFill>
                <a:latin typeface="Arial"/>
                <a:cs typeface="Arial"/>
              </a:rPr>
              <a:t>(RocksDB)</a:t>
            </a:r>
            <a:endParaRPr sz="3700">
              <a:latin typeface="Arial"/>
              <a:cs typeface="Arial"/>
            </a:endParaRPr>
          </a:p>
          <a:p>
            <a:pPr marL="567055" indent="-251460">
              <a:lnSpc>
                <a:spcPts val="5390"/>
              </a:lnSpc>
              <a:buSzPct val="122972"/>
              <a:buChar char="•"/>
              <a:tabLst>
                <a:tab pos="567690" algn="l"/>
              </a:tabLst>
            </a:pPr>
            <a:r>
              <a:rPr sz="3700" spc="25" dirty="0">
                <a:solidFill>
                  <a:srgbClr val="4B4D51"/>
                </a:solidFill>
                <a:latin typeface="Arial"/>
                <a:cs typeface="Arial"/>
              </a:rPr>
              <a:t>Per-application </a:t>
            </a:r>
            <a:r>
              <a:rPr sz="3700" spc="70" dirty="0">
                <a:solidFill>
                  <a:srgbClr val="4B4D51"/>
                </a:solidFill>
                <a:latin typeface="Arial"/>
                <a:cs typeface="Arial"/>
              </a:rPr>
              <a:t>bandwidth </a:t>
            </a:r>
            <a:r>
              <a:rPr sz="3700" spc="50" dirty="0">
                <a:solidFill>
                  <a:srgbClr val="4B4D51"/>
                </a:solidFill>
                <a:latin typeface="Arial"/>
                <a:cs typeface="Arial"/>
              </a:rPr>
              <a:t>control </a:t>
            </a:r>
            <a:r>
              <a:rPr sz="3700" dirty="0">
                <a:solidFill>
                  <a:srgbClr val="4B4D51"/>
                </a:solidFill>
                <a:latin typeface="Arial"/>
                <a:cs typeface="Arial"/>
              </a:rPr>
              <a:t>in </a:t>
            </a:r>
            <a:r>
              <a:rPr sz="3700" spc="-10" dirty="0">
                <a:solidFill>
                  <a:srgbClr val="4B4D51"/>
                </a:solidFill>
                <a:latin typeface="Arial"/>
                <a:cs typeface="Arial"/>
              </a:rPr>
              <a:t>shared </a:t>
            </a:r>
            <a:r>
              <a:rPr sz="3700" spc="20" dirty="0">
                <a:solidFill>
                  <a:srgbClr val="4B4D51"/>
                </a:solidFill>
                <a:latin typeface="Arial"/>
                <a:cs typeface="Arial"/>
              </a:rPr>
              <a:t>storage </a:t>
            </a:r>
            <a:r>
              <a:rPr sz="3700" spc="35" dirty="0">
                <a:solidFill>
                  <a:srgbClr val="4B4D51"/>
                </a:solidFill>
                <a:latin typeface="Arial"/>
                <a:cs typeface="Arial"/>
              </a:rPr>
              <a:t>settings</a:t>
            </a:r>
            <a:r>
              <a:rPr sz="3700" spc="-13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700" spc="-85" dirty="0">
                <a:solidFill>
                  <a:srgbClr val="4B4D51"/>
                </a:solidFill>
                <a:latin typeface="Arial"/>
                <a:cs typeface="Arial"/>
              </a:rPr>
              <a:t>(TensorFlow)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60"/>
              </a:spcBef>
            </a:pPr>
            <a:r>
              <a:rPr sz="3700" spc="-30" dirty="0">
                <a:solidFill>
                  <a:srgbClr val="4B4D51"/>
                </a:solidFill>
                <a:latin typeface="Arial"/>
                <a:cs typeface="Arial"/>
              </a:rPr>
              <a:t>Enables </a:t>
            </a:r>
            <a:r>
              <a:rPr sz="3700" dirty="0">
                <a:solidFill>
                  <a:srgbClr val="4B4D51"/>
                </a:solidFill>
                <a:latin typeface="Arial"/>
                <a:cs typeface="Arial"/>
              </a:rPr>
              <a:t>similar </a:t>
            </a:r>
            <a:r>
              <a:rPr sz="3700" b="1" spc="-10" dirty="0">
                <a:latin typeface="Arial"/>
                <a:cs typeface="Arial"/>
              </a:rPr>
              <a:t>control </a:t>
            </a:r>
            <a:r>
              <a:rPr sz="3700" spc="25" dirty="0">
                <a:solidFill>
                  <a:srgbClr val="4B4D51"/>
                </a:solidFill>
                <a:latin typeface="Arial"/>
                <a:cs typeface="Arial"/>
              </a:rPr>
              <a:t>and </a:t>
            </a:r>
            <a:r>
              <a:rPr sz="3700" b="1" spc="140" dirty="0">
                <a:latin typeface="Arial"/>
                <a:cs typeface="Arial"/>
              </a:rPr>
              <a:t>I/O </a:t>
            </a:r>
            <a:r>
              <a:rPr sz="3700" b="1" spc="25" dirty="0">
                <a:latin typeface="Arial"/>
                <a:cs typeface="Arial"/>
              </a:rPr>
              <a:t>performance </a:t>
            </a:r>
            <a:r>
              <a:rPr sz="3700" spc="-35" dirty="0">
                <a:solidFill>
                  <a:srgbClr val="4B4D51"/>
                </a:solidFill>
                <a:latin typeface="Arial"/>
                <a:cs typeface="Arial"/>
              </a:rPr>
              <a:t>as </a:t>
            </a:r>
            <a:r>
              <a:rPr sz="3700" spc="55" dirty="0">
                <a:solidFill>
                  <a:srgbClr val="4B4D51"/>
                </a:solidFill>
                <a:latin typeface="Arial"/>
                <a:cs typeface="Arial"/>
              </a:rPr>
              <a:t>system-specific</a:t>
            </a:r>
            <a:r>
              <a:rPr sz="3700" spc="-8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700" spc="40" dirty="0">
                <a:solidFill>
                  <a:srgbClr val="4B4D51"/>
                </a:solidFill>
                <a:latin typeface="Arial"/>
                <a:cs typeface="Arial"/>
              </a:rPr>
              <a:t>optimizations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244729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95" dirty="0"/>
              <a:t>Paper</a:t>
            </a:r>
            <a:endParaRPr sz="7000"/>
          </a:p>
        </p:txBody>
      </p:sp>
      <p:grpSp>
        <p:nvGrpSpPr>
          <p:cNvPr id="3" name="object 3"/>
          <p:cNvGrpSpPr/>
          <p:nvPr/>
        </p:nvGrpSpPr>
        <p:grpSpPr>
          <a:xfrm>
            <a:off x="395637" y="2070470"/>
            <a:ext cx="8345170" cy="8955405"/>
            <a:chOff x="395637" y="2070470"/>
            <a:chExt cx="8345170" cy="8955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637" y="2070470"/>
              <a:ext cx="6583833" cy="78457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938" y="2170831"/>
              <a:ext cx="6341225" cy="76031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3182" y="3187403"/>
              <a:ext cx="6577527" cy="78382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4483" y="3287762"/>
              <a:ext cx="6334898" cy="759553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910332" y="2435188"/>
            <a:ext cx="11120755" cy="77317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70" dirty="0">
                <a:latin typeface="Arial"/>
                <a:cs typeface="Arial"/>
              </a:rPr>
              <a:t>Data </a:t>
            </a:r>
            <a:r>
              <a:rPr sz="3700" b="1" dirty="0">
                <a:latin typeface="Arial"/>
                <a:cs typeface="Arial"/>
              </a:rPr>
              <a:t>plane </a:t>
            </a:r>
            <a:r>
              <a:rPr sz="3700" b="1" spc="15" dirty="0">
                <a:latin typeface="Arial"/>
                <a:cs typeface="Arial"/>
              </a:rPr>
              <a:t>stages </a:t>
            </a:r>
            <a:r>
              <a:rPr sz="3700" b="1" spc="-25" dirty="0">
                <a:latin typeface="Arial"/>
                <a:cs typeface="Arial"/>
              </a:rPr>
              <a:t>built </a:t>
            </a:r>
            <a:r>
              <a:rPr sz="3700" b="1" spc="20" dirty="0">
                <a:latin typeface="Arial"/>
                <a:cs typeface="Arial"/>
              </a:rPr>
              <a:t>with</a:t>
            </a:r>
            <a:r>
              <a:rPr sz="3700" b="1" spc="-70" dirty="0">
                <a:latin typeface="Arial"/>
                <a:cs typeface="Arial"/>
              </a:rPr>
              <a:t> </a:t>
            </a:r>
            <a:r>
              <a:rPr sz="3700" b="1" spc="-85" dirty="0">
                <a:latin typeface="Arial"/>
                <a:cs typeface="Arial"/>
              </a:rPr>
              <a:t>PAIO</a:t>
            </a:r>
            <a:endParaRPr sz="3700">
              <a:latin typeface="Arial"/>
              <a:cs typeface="Arial"/>
            </a:endParaRPr>
          </a:p>
          <a:p>
            <a:pPr marL="766445" indent="-252095">
              <a:lnSpc>
                <a:spcPts val="5390"/>
              </a:lnSpc>
              <a:spcBef>
                <a:spcPts val="65"/>
              </a:spcBef>
              <a:buSzPct val="122972"/>
              <a:buChar char="•"/>
              <a:tabLst>
                <a:tab pos="767080" algn="l"/>
              </a:tabLst>
            </a:pPr>
            <a:r>
              <a:rPr sz="3700" spc="-155" dirty="0">
                <a:solidFill>
                  <a:srgbClr val="4B4D51"/>
                </a:solidFill>
                <a:latin typeface="Arial"/>
                <a:cs typeface="Arial"/>
              </a:rPr>
              <a:t>Tail </a:t>
            </a:r>
            <a:r>
              <a:rPr sz="3700" spc="20" dirty="0">
                <a:solidFill>
                  <a:srgbClr val="4B4D51"/>
                </a:solidFill>
                <a:latin typeface="Arial"/>
                <a:cs typeface="Arial"/>
              </a:rPr>
              <a:t>latency </a:t>
            </a:r>
            <a:r>
              <a:rPr sz="3700" spc="50" dirty="0">
                <a:solidFill>
                  <a:srgbClr val="4B4D51"/>
                </a:solidFill>
                <a:latin typeface="Arial"/>
                <a:cs typeface="Arial"/>
              </a:rPr>
              <a:t>control </a:t>
            </a:r>
            <a:r>
              <a:rPr sz="3700" dirty="0">
                <a:solidFill>
                  <a:srgbClr val="4B4D51"/>
                </a:solidFill>
                <a:latin typeface="Arial"/>
                <a:cs typeface="Arial"/>
              </a:rPr>
              <a:t>in </a:t>
            </a:r>
            <a:r>
              <a:rPr sz="3700" spc="10" dirty="0">
                <a:solidFill>
                  <a:srgbClr val="4B4D51"/>
                </a:solidFill>
                <a:latin typeface="Arial"/>
                <a:cs typeface="Arial"/>
              </a:rPr>
              <a:t>key-value </a:t>
            </a:r>
            <a:r>
              <a:rPr sz="3700" spc="15" dirty="0">
                <a:solidFill>
                  <a:srgbClr val="4B4D51"/>
                </a:solidFill>
                <a:latin typeface="Arial"/>
                <a:cs typeface="Arial"/>
              </a:rPr>
              <a:t>stores</a:t>
            </a:r>
            <a:r>
              <a:rPr sz="3700" spc="9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700" spc="-45" dirty="0">
                <a:solidFill>
                  <a:srgbClr val="4B4D51"/>
                </a:solidFill>
                <a:latin typeface="Arial"/>
                <a:cs typeface="Arial"/>
              </a:rPr>
              <a:t>(</a:t>
            </a:r>
            <a:r>
              <a:rPr sz="3700" u="heavy" spc="-45" dirty="0">
                <a:solidFill>
                  <a:srgbClr val="4B4D51"/>
                </a:solidFill>
                <a:uFill>
                  <a:solidFill>
                    <a:srgbClr val="4B4D51"/>
                  </a:solidFill>
                </a:uFill>
                <a:latin typeface="Arial"/>
                <a:cs typeface="Arial"/>
              </a:rPr>
              <a:t>RocksDB</a:t>
            </a:r>
            <a:r>
              <a:rPr sz="3700" spc="-45" dirty="0">
                <a:solidFill>
                  <a:srgbClr val="4B4D51"/>
                </a:solidFill>
                <a:latin typeface="Arial"/>
                <a:cs typeface="Arial"/>
              </a:rPr>
              <a:t>)</a:t>
            </a:r>
            <a:endParaRPr sz="3700">
              <a:latin typeface="Arial"/>
              <a:cs typeface="Arial"/>
            </a:endParaRPr>
          </a:p>
          <a:p>
            <a:pPr marL="766445" indent="-252095">
              <a:lnSpc>
                <a:spcPts val="5320"/>
              </a:lnSpc>
              <a:buSzPct val="122972"/>
              <a:buChar char="•"/>
              <a:tabLst>
                <a:tab pos="767080" algn="l"/>
              </a:tabLst>
            </a:pPr>
            <a:r>
              <a:rPr sz="3700" spc="25" dirty="0">
                <a:solidFill>
                  <a:srgbClr val="4B4D51"/>
                </a:solidFill>
                <a:latin typeface="Arial"/>
                <a:cs typeface="Arial"/>
              </a:rPr>
              <a:t>Per-application </a:t>
            </a:r>
            <a:r>
              <a:rPr sz="3700" spc="70" dirty="0">
                <a:solidFill>
                  <a:srgbClr val="4B4D51"/>
                </a:solidFill>
                <a:latin typeface="Arial"/>
                <a:cs typeface="Arial"/>
              </a:rPr>
              <a:t>bandwidth </a:t>
            </a:r>
            <a:r>
              <a:rPr sz="3700" spc="50" dirty="0">
                <a:solidFill>
                  <a:srgbClr val="4B4D51"/>
                </a:solidFill>
                <a:latin typeface="Arial"/>
                <a:cs typeface="Arial"/>
              </a:rPr>
              <a:t>control</a:t>
            </a:r>
            <a:r>
              <a:rPr sz="3700" spc="-9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700" spc="-85" dirty="0">
                <a:solidFill>
                  <a:srgbClr val="4B4D51"/>
                </a:solidFill>
                <a:latin typeface="Arial"/>
                <a:cs typeface="Arial"/>
              </a:rPr>
              <a:t>(</a:t>
            </a:r>
            <a:r>
              <a:rPr sz="3700" u="heavy" spc="-85" dirty="0">
                <a:solidFill>
                  <a:srgbClr val="4B4D51"/>
                </a:solidFill>
                <a:uFill>
                  <a:solidFill>
                    <a:srgbClr val="4B4D51"/>
                  </a:solidFill>
                </a:uFill>
                <a:latin typeface="Arial"/>
                <a:cs typeface="Arial"/>
              </a:rPr>
              <a:t>TensorFlow</a:t>
            </a:r>
            <a:r>
              <a:rPr sz="3700" spc="-85" dirty="0">
                <a:solidFill>
                  <a:srgbClr val="4B4D51"/>
                </a:solidFill>
                <a:latin typeface="Arial"/>
                <a:cs typeface="Arial"/>
              </a:rPr>
              <a:t>)</a:t>
            </a:r>
            <a:endParaRPr sz="3700">
              <a:latin typeface="Arial"/>
              <a:cs typeface="Arial"/>
            </a:endParaRPr>
          </a:p>
          <a:p>
            <a:pPr marL="766445" indent="-252095">
              <a:lnSpc>
                <a:spcPts val="5390"/>
              </a:lnSpc>
              <a:buSzPct val="122972"/>
              <a:buChar char="•"/>
              <a:tabLst>
                <a:tab pos="767080" algn="l"/>
              </a:tabLst>
            </a:pPr>
            <a:r>
              <a:rPr sz="3700" spc="-135" dirty="0">
                <a:solidFill>
                  <a:srgbClr val="5E5E5E"/>
                </a:solidFill>
                <a:latin typeface="Arial"/>
                <a:cs typeface="Arial"/>
              </a:rPr>
              <a:t>You </a:t>
            </a:r>
            <a:r>
              <a:rPr sz="3700" spc="25" dirty="0">
                <a:solidFill>
                  <a:srgbClr val="5E5E5E"/>
                </a:solidFill>
                <a:latin typeface="Arial"/>
                <a:cs typeface="Arial"/>
              </a:rPr>
              <a:t>can </a:t>
            </a:r>
            <a:r>
              <a:rPr sz="3700" spc="55" dirty="0">
                <a:solidFill>
                  <a:srgbClr val="5E5E5E"/>
                </a:solidFill>
                <a:latin typeface="Arial"/>
                <a:cs typeface="Arial"/>
              </a:rPr>
              <a:t>build </a:t>
            </a:r>
            <a:r>
              <a:rPr sz="3700" dirty="0">
                <a:solidFill>
                  <a:srgbClr val="5E5E5E"/>
                </a:solidFill>
                <a:latin typeface="Arial"/>
                <a:cs typeface="Arial"/>
              </a:rPr>
              <a:t>your’s</a:t>
            </a:r>
            <a:r>
              <a:rPr sz="3700" spc="50" dirty="0">
                <a:solidFill>
                  <a:srgbClr val="5E5E5E"/>
                </a:solidFill>
                <a:latin typeface="Arial"/>
                <a:cs typeface="Arial"/>
              </a:rPr>
              <a:t> too!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59"/>
              </a:spcBef>
            </a:pPr>
            <a:r>
              <a:rPr sz="3700" b="1" spc="-5" dirty="0">
                <a:latin typeface="Arial"/>
                <a:cs typeface="Arial"/>
              </a:rPr>
              <a:t>Experiments</a:t>
            </a:r>
            <a:endParaRPr sz="3700">
              <a:latin typeface="Arial"/>
              <a:cs typeface="Arial"/>
            </a:endParaRPr>
          </a:p>
          <a:p>
            <a:pPr marL="766445" indent="-252095">
              <a:lnSpc>
                <a:spcPts val="5390"/>
              </a:lnSpc>
              <a:spcBef>
                <a:spcPts val="65"/>
              </a:spcBef>
              <a:buSzPct val="122972"/>
              <a:buChar char="•"/>
              <a:tabLst>
                <a:tab pos="767080" algn="l"/>
              </a:tabLst>
            </a:pPr>
            <a:r>
              <a:rPr sz="3700" spc="10" dirty="0">
                <a:solidFill>
                  <a:srgbClr val="4B4D51"/>
                </a:solidFill>
                <a:latin typeface="Arial"/>
                <a:cs typeface="Arial"/>
              </a:rPr>
              <a:t>Performance </a:t>
            </a:r>
            <a:r>
              <a:rPr sz="3700" spc="25" dirty="0">
                <a:solidFill>
                  <a:srgbClr val="4B4D51"/>
                </a:solidFill>
                <a:latin typeface="Arial"/>
                <a:cs typeface="Arial"/>
              </a:rPr>
              <a:t>and</a:t>
            </a:r>
            <a:r>
              <a:rPr sz="3700" spc="-1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700" spc="25" dirty="0">
                <a:solidFill>
                  <a:srgbClr val="4B4D51"/>
                </a:solidFill>
                <a:latin typeface="Arial"/>
                <a:cs typeface="Arial"/>
              </a:rPr>
              <a:t>scalability</a:t>
            </a:r>
            <a:endParaRPr sz="3700">
              <a:latin typeface="Arial"/>
              <a:cs typeface="Arial"/>
            </a:endParaRPr>
          </a:p>
          <a:p>
            <a:pPr marL="766445" indent="-252095">
              <a:lnSpc>
                <a:spcPts val="5320"/>
              </a:lnSpc>
              <a:buSzPct val="122972"/>
              <a:buChar char="•"/>
              <a:tabLst>
                <a:tab pos="767080" algn="l"/>
              </a:tabLst>
            </a:pPr>
            <a:r>
              <a:rPr sz="3700" spc="10" dirty="0">
                <a:solidFill>
                  <a:srgbClr val="4B4D51"/>
                </a:solidFill>
                <a:latin typeface="Arial"/>
                <a:cs typeface="Arial"/>
              </a:rPr>
              <a:t>Profiling</a:t>
            </a:r>
            <a:endParaRPr sz="3700">
              <a:latin typeface="Arial"/>
              <a:cs typeface="Arial"/>
            </a:endParaRPr>
          </a:p>
          <a:p>
            <a:pPr marL="766445" indent="-252095">
              <a:lnSpc>
                <a:spcPts val="5320"/>
              </a:lnSpc>
              <a:buSzPct val="122972"/>
              <a:buChar char="•"/>
              <a:tabLst>
                <a:tab pos="767080" algn="l"/>
              </a:tabLst>
            </a:pPr>
            <a:r>
              <a:rPr sz="3700" spc="30" dirty="0">
                <a:solidFill>
                  <a:srgbClr val="4B4D51"/>
                </a:solidFill>
                <a:latin typeface="Arial"/>
                <a:cs typeface="Arial"/>
              </a:rPr>
              <a:t>Mixture </a:t>
            </a:r>
            <a:r>
              <a:rPr sz="3700" spc="55" dirty="0">
                <a:solidFill>
                  <a:srgbClr val="4B4D51"/>
                </a:solidFill>
                <a:latin typeface="Arial"/>
                <a:cs typeface="Arial"/>
              </a:rPr>
              <a:t>workload </a:t>
            </a:r>
            <a:r>
              <a:rPr sz="3700" spc="70" dirty="0">
                <a:solidFill>
                  <a:srgbClr val="4B4D51"/>
                </a:solidFill>
                <a:latin typeface="Arial"/>
                <a:cs typeface="Arial"/>
              </a:rPr>
              <a:t>without </a:t>
            </a:r>
            <a:r>
              <a:rPr sz="3700" dirty="0">
                <a:solidFill>
                  <a:srgbClr val="4B4D51"/>
                </a:solidFill>
                <a:latin typeface="Arial"/>
                <a:cs typeface="Arial"/>
              </a:rPr>
              <a:t>rate</a:t>
            </a:r>
            <a:r>
              <a:rPr sz="3700" spc="-16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700" spc="35" dirty="0">
                <a:solidFill>
                  <a:srgbClr val="4B4D51"/>
                </a:solidFill>
                <a:latin typeface="Arial"/>
                <a:cs typeface="Arial"/>
              </a:rPr>
              <a:t>limiting</a:t>
            </a:r>
            <a:endParaRPr sz="3700">
              <a:latin typeface="Arial"/>
              <a:cs typeface="Arial"/>
            </a:endParaRPr>
          </a:p>
          <a:p>
            <a:pPr marL="766445" indent="-252095">
              <a:lnSpc>
                <a:spcPts val="5390"/>
              </a:lnSpc>
              <a:buSzPct val="122972"/>
              <a:buChar char="•"/>
              <a:tabLst>
                <a:tab pos="767080" algn="l"/>
              </a:tabLst>
            </a:pPr>
            <a:r>
              <a:rPr sz="3700" spc="25" dirty="0">
                <a:solidFill>
                  <a:srgbClr val="4B4D51"/>
                </a:solidFill>
                <a:latin typeface="Arial"/>
                <a:cs typeface="Arial"/>
              </a:rPr>
              <a:t>Per-application </a:t>
            </a:r>
            <a:r>
              <a:rPr sz="3700" spc="70" dirty="0">
                <a:solidFill>
                  <a:srgbClr val="4B4D51"/>
                </a:solidFill>
                <a:latin typeface="Arial"/>
                <a:cs typeface="Arial"/>
              </a:rPr>
              <a:t>bandwidth</a:t>
            </a:r>
            <a:r>
              <a:rPr sz="3700" spc="-3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700" dirty="0">
                <a:solidFill>
                  <a:srgbClr val="4B4D51"/>
                </a:solidFill>
                <a:latin typeface="Arial"/>
                <a:cs typeface="Arial"/>
              </a:rPr>
              <a:t>results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700" b="1" spc="-85" dirty="0">
                <a:latin typeface="Arial"/>
                <a:cs typeface="Arial"/>
              </a:rPr>
              <a:t>PAIO </a:t>
            </a:r>
            <a:r>
              <a:rPr sz="3700" b="1" spc="-70" dirty="0">
                <a:latin typeface="Arial"/>
                <a:cs typeface="Arial"/>
              </a:rPr>
              <a:t>is </a:t>
            </a:r>
            <a:r>
              <a:rPr sz="3700" b="1" spc="-40" dirty="0">
                <a:latin typeface="Arial"/>
                <a:cs typeface="Arial"/>
              </a:rPr>
              <a:t>publicly </a:t>
            </a:r>
            <a:r>
              <a:rPr sz="3700" b="1" spc="-10" dirty="0">
                <a:latin typeface="Arial"/>
                <a:cs typeface="Arial"/>
              </a:rPr>
              <a:t>available </a:t>
            </a:r>
            <a:r>
              <a:rPr sz="3700" b="1" spc="70" dirty="0">
                <a:latin typeface="Arial"/>
                <a:cs typeface="Arial"/>
              </a:rPr>
              <a:t>at</a:t>
            </a:r>
            <a:r>
              <a:rPr sz="3700" b="1" spc="210" dirty="0">
                <a:latin typeface="Arial"/>
                <a:cs typeface="Arial"/>
              </a:rPr>
              <a:t> </a:t>
            </a:r>
            <a:r>
              <a:rPr sz="370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dsrhaslab/paio</a:t>
            </a:r>
            <a:endParaRPr sz="3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36</a:t>
            </a:fld>
            <a:endParaRPr spc="1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4795" rIns="0" bIns="0" rtlCol="0">
            <a:spAutoFit/>
          </a:bodyPr>
          <a:lstStyle/>
          <a:p>
            <a:pPr marL="12700" marR="13335">
              <a:lnSpc>
                <a:spcPct val="79900"/>
              </a:lnSpc>
              <a:spcBef>
                <a:spcPts val="2085"/>
              </a:spcBef>
            </a:pPr>
            <a:r>
              <a:rPr spc="-260" dirty="0"/>
              <a:t>PAIO: </a:t>
            </a:r>
            <a:r>
              <a:rPr spc="-150" dirty="0"/>
              <a:t>General, Portable </a:t>
            </a:r>
            <a:r>
              <a:rPr spc="-114" dirty="0"/>
              <a:t>I/O  </a:t>
            </a:r>
            <a:r>
              <a:rPr spc="-155" dirty="0"/>
              <a:t>Optimizations </a:t>
            </a:r>
            <a:r>
              <a:rPr spc="-130" dirty="0"/>
              <a:t>with </a:t>
            </a:r>
            <a:r>
              <a:rPr spc="-140" dirty="0"/>
              <a:t>Minor</a:t>
            </a:r>
            <a:r>
              <a:rPr spc="-1080" dirty="0"/>
              <a:t> </a:t>
            </a:r>
            <a:r>
              <a:rPr spc="-175" dirty="0"/>
              <a:t>Application  </a:t>
            </a:r>
            <a:r>
              <a:rPr spc="-170" dirty="0"/>
              <a:t>Modifications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5816" y="5765446"/>
            <a:ext cx="15564485" cy="1928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44" marR="30480">
              <a:lnSpc>
                <a:spcPct val="100299"/>
              </a:lnSpc>
              <a:spcBef>
                <a:spcPts val="95"/>
              </a:spcBef>
            </a:pPr>
            <a:r>
              <a:rPr sz="3700" b="1" dirty="0">
                <a:latin typeface="Arial"/>
                <a:cs typeface="Arial"/>
              </a:rPr>
              <a:t>Ricardo </a:t>
            </a:r>
            <a:r>
              <a:rPr sz="3700" b="1" spc="5" dirty="0">
                <a:latin typeface="Arial"/>
                <a:cs typeface="Arial"/>
              </a:rPr>
              <a:t>Macedo</a:t>
            </a:r>
            <a:r>
              <a:rPr sz="3675" b="1" spc="7" baseline="20408" dirty="0">
                <a:latin typeface="Arial"/>
                <a:cs typeface="Arial"/>
              </a:rPr>
              <a:t>1</a:t>
            </a:r>
            <a:r>
              <a:rPr sz="3700" spc="5" dirty="0">
                <a:latin typeface="Arial"/>
                <a:cs typeface="Arial"/>
              </a:rPr>
              <a:t>, </a:t>
            </a:r>
            <a:r>
              <a:rPr sz="3700" spc="-30" dirty="0">
                <a:latin typeface="Arial"/>
                <a:cs typeface="Arial"/>
              </a:rPr>
              <a:t>Yusuke </a:t>
            </a:r>
            <a:r>
              <a:rPr sz="3700" spc="-40" dirty="0">
                <a:latin typeface="Arial"/>
                <a:cs typeface="Arial"/>
              </a:rPr>
              <a:t>Tanimura</a:t>
            </a:r>
            <a:r>
              <a:rPr sz="3675" spc="-60" baseline="20408" dirty="0">
                <a:latin typeface="Arial"/>
                <a:cs typeface="Arial"/>
              </a:rPr>
              <a:t>2</a:t>
            </a:r>
            <a:r>
              <a:rPr sz="3700" spc="-40" dirty="0">
                <a:latin typeface="Arial"/>
                <a:cs typeface="Arial"/>
              </a:rPr>
              <a:t>, </a:t>
            </a:r>
            <a:r>
              <a:rPr sz="3700" spc="5" dirty="0">
                <a:latin typeface="Arial"/>
                <a:cs typeface="Arial"/>
              </a:rPr>
              <a:t>Jason Haga</a:t>
            </a:r>
            <a:r>
              <a:rPr sz="3675" spc="7" baseline="20408" dirty="0">
                <a:latin typeface="Arial"/>
                <a:cs typeface="Arial"/>
              </a:rPr>
              <a:t>2</a:t>
            </a:r>
            <a:r>
              <a:rPr sz="3700" spc="5" dirty="0">
                <a:latin typeface="Arial"/>
                <a:cs typeface="Arial"/>
              </a:rPr>
              <a:t>, </a:t>
            </a:r>
            <a:r>
              <a:rPr sz="3700" spc="-10" dirty="0">
                <a:latin typeface="Arial"/>
                <a:cs typeface="Arial"/>
              </a:rPr>
              <a:t>Vijay </a:t>
            </a:r>
            <a:r>
              <a:rPr sz="3700" spc="5" dirty="0">
                <a:latin typeface="Arial"/>
                <a:cs typeface="Arial"/>
              </a:rPr>
              <a:t>Chidambaram</a:t>
            </a:r>
            <a:r>
              <a:rPr sz="3675" spc="7" baseline="20408" dirty="0">
                <a:latin typeface="Arial"/>
                <a:cs typeface="Arial"/>
              </a:rPr>
              <a:t>3</a:t>
            </a:r>
            <a:r>
              <a:rPr sz="3700" spc="5" dirty="0">
                <a:latin typeface="Arial"/>
                <a:cs typeface="Arial"/>
              </a:rPr>
              <a:t>,  José </a:t>
            </a:r>
            <a:r>
              <a:rPr sz="3700" dirty="0">
                <a:latin typeface="Arial"/>
                <a:cs typeface="Arial"/>
              </a:rPr>
              <a:t>Pereira</a:t>
            </a:r>
            <a:r>
              <a:rPr sz="3675" baseline="20408" dirty="0">
                <a:latin typeface="Arial"/>
                <a:cs typeface="Arial"/>
              </a:rPr>
              <a:t>1</a:t>
            </a:r>
            <a:r>
              <a:rPr sz="3700" dirty="0">
                <a:latin typeface="Arial"/>
                <a:cs typeface="Arial"/>
              </a:rPr>
              <a:t>, </a:t>
            </a:r>
            <a:r>
              <a:rPr sz="3700" spc="5" dirty="0">
                <a:latin typeface="Arial"/>
                <a:cs typeface="Arial"/>
              </a:rPr>
              <a:t>João</a:t>
            </a:r>
            <a:r>
              <a:rPr sz="3700" spc="-10" dirty="0">
                <a:latin typeface="Arial"/>
                <a:cs typeface="Arial"/>
              </a:rPr>
              <a:t> </a:t>
            </a:r>
            <a:r>
              <a:rPr sz="3700" spc="5" dirty="0">
                <a:latin typeface="Arial"/>
                <a:cs typeface="Arial"/>
              </a:rPr>
              <a:t>Paulo</a:t>
            </a:r>
            <a:r>
              <a:rPr sz="3675" spc="7" baseline="20408" dirty="0">
                <a:latin typeface="Arial"/>
                <a:cs typeface="Arial"/>
              </a:rPr>
              <a:t>1</a:t>
            </a:r>
            <a:endParaRPr sz="3675" baseline="20408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540"/>
              </a:spcBef>
            </a:pPr>
            <a:r>
              <a:rPr sz="2925" spc="22" baseline="19943" dirty="0">
                <a:solidFill>
                  <a:srgbClr val="5E5E5E"/>
                </a:solidFill>
                <a:latin typeface="Arial"/>
                <a:cs typeface="Arial"/>
              </a:rPr>
              <a:t>1 </a:t>
            </a:r>
            <a:r>
              <a:rPr sz="2950" spc="10" dirty="0">
                <a:solidFill>
                  <a:srgbClr val="5E5E5E"/>
                </a:solidFill>
                <a:latin typeface="Arial"/>
                <a:cs typeface="Arial"/>
              </a:rPr>
              <a:t>INESC TEC and </a:t>
            </a:r>
            <a:r>
              <a:rPr sz="2950" spc="5" dirty="0">
                <a:solidFill>
                  <a:srgbClr val="5E5E5E"/>
                </a:solidFill>
                <a:latin typeface="Arial"/>
                <a:cs typeface="Arial"/>
              </a:rPr>
              <a:t>University of Minho, </a:t>
            </a:r>
            <a:r>
              <a:rPr sz="2925" spc="22" baseline="19943" dirty="0">
                <a:solidFill>
                  <a:srgbClr val="5E5E5E"/>
                </a:solidFill>
                <a:latin typeface="Arial"/>
                <a:cs typeface="Arial"/>
              </a:rPr>
              <a:t>2 </a:t>
            </a:r>
            <a:r>
              <a:rPr sz="2950" spc="-60" dirty="0">
                <a:solidFill>
                  <a:srgbClr val="5E5E5E"/>
                </a:solidFill>
                <a:latin typeface="Arial"/>
                <a:cs typeface="Arial"/>
              </a:rPr>
              <a:t>AIST, </a:t>
            </a:r>
            <a:r>
              <a:rPr sz="2925" spc="22" baseline="19943" dirty="0">
                <a:solidFill>
                  <a:srgbClr val="5E5E5E"/>
                </a:solidFill>
                <a:latin typeface="Arial"/>
                <a:cs typeface="Arial"/>
              </a:rPr>
              <a:t>3 </a:t>
            </a:r>
            <a:r>
              <a:rPr sz="2950" spc="-20" dirty="0">
                <a:solidFill>
                  <a:srgbClr val="5E5E5E"/>
                </a:solidFill>
                <a:latin typeface="Arial"/>
                <a:cs typeface="Arial"/>
              </a:rPr>
              <a:t>UTAustin </a:t>
            </a:r>
            <a:r>
              <a:rPr sz="2950" spc="10" dirty="0">
                <a:solidFill>
                  <a:srgbClr val="5E5E5E"/>
                </a:solidFill>
                <a:latin typeface="Arial"/>
                <a:cs typeface="Arial"/>
              </a:rPr>
              <a:t>and VMware</a:t>
            </a:r>
            <a:r>
              <a:rPr sz="2950" spc="-2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950" spc="5" dirty="0">
                <a:solidFill>
                  <a:srgbClr val="5E5E5E"/>
                </a:solidFill>
                <a:latin typeface="Arial"/>
                <a:cs typeface="Arial"/>
              </a:rPr>
              <a:t>Research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706" y="10210069"/>
            <a:ext cx="3506505" cy="642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3409" y="10097745"/>
            <a:ext cx="1506188" cy="9309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85848" y="10207166"/>
            <a:ext cx="2468635" cy="6137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18582" y="10149182"/>
            <a:ext cx="2900821" cy="828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45663" y="10290848"/>
            <a:ext cx="3337723" cy="5449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30479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30" dirty="0"/>
              <a:t>Challenge</a:t>
            </a:r>
            <a:r>
              <a:rPr sz="7000" spc="-340" dirty="0"/>
              <a:t> </a:t>
            </a:r>
            <a:r>
              <a:rPr sz="7000" spc="-145" dirty="0"/>
              <a:t>#1</a:t>
            </a:r>
            <a:endParaRPr sz="7000"/>
          </a:p>
        </p:txBody>
      </p:sp>
      <p:grpSp>
        <p:nvGrpSpPr>
          <p:cNvPr id="3" name="object 3"/>
          <p:cNvGrpSpPr/>
          <p:nvPr/>
        </p:nvGrpSpPr>
        <p:grpSpPr>
          <a:xfrm>
            <a:off x="725709" y="3035363"/>
            <a:ext cx="542925" cy="542925"/>
            <a:chOff x="725709" y="3035363"/>
            <a:chExt cx="542925" cy="542925"/>
          </a:xfrm>
        </p:grpSpPr>
        <p:sp>
          <p:nvSpPr>
            <p:cNvPr id="4" name="object 4"/>
            <p:cNvSpPr/>
            <p:nvPr/>
          </p:nvSpPr>
          <p:spPr>
            <a:xfrm>
              <a:off x="736180" y="3045834"/>
              <a:ext cx="521970" cy="521970"/>
            </a:xfrm>
            <a:custGeom>
              <a:avLst/>
              <a:gdLst/>
              <a:ahLst/>
              <a:cxnLst/>
              <a:rect l="l" t="t" r="r" b="b"/>
              <a:pathLst>
                <a:path w="521969" h="521970">
                  <a:moveTo>
                    <a:pt x="283048" y="0"/>
                  </a:moveTo>
                  <a:lnTo>
                    <a:pt x="238443" y="0"/>
                  </a:lnTo>
                  <a:lnTo>
                    <a:pt x="194361" y="7570"/>
                  </a:lnTo>
                  <a:lnTo>
                    <a:pt x="151846" y="22710"/>
                  </a:lnTo>
                  <a:lnTo>
                    <a:pt x="111944" y="45420"/>
                  </a:lnTo>
                  <a:lnTo>
                    <a:pt x="75701" y="75701"/>
                  </a:lnTo>
                  <a:lnTo>
                    <a:pt x="45420" y="111944"/>
                  </a:lnTo>
                  <a:lnTo>
                    <a:pt x="22710" y="151846"/>
                  </a:lnTo>
                  <a:lnTo>
                    <a:pt x="7570" y="194360"/>
                  </a:lnTo>
                  <a:lnTo>
                    <a:pt x="0" y="238443"/>
                  </a:lnTo>
                  <a:lnTo>
                    <a:pt x="0" y="283048"/>
                  </a:lnTo>
                  <a:lnTo>
                    <a:pt x="7570" y="327130"/>
                  </a:lnTo>
                  <a:lnTo>
                    <a:pt x="22710" y="369644"/>
                  </a:lnTo>
                  <a:lnTo>
                    <a:pt x="45420" y="409546"/>
                  </a:lnTo>
                  <a:lnTo>
                    <a:pt x="75701" y="445789"/>
                  </a:lnTo>
                  <a:lnTo>
                    <a:pt x="111944" y="476070"/>
                  </a:lnTo>
                  <a:lnTo>
                    <a:pt x="151846" y="498781"/>
                  </a:lnTo>
                  <a:lnTo>
                    <a:pt x="194361" y="513921"/>
                  </a:lnTo>
                  <a:lnTo>
                    <a:pt x="238443" y="521491"/>
                  </a:lnTo>
                  <a:lnTo>
                    <a:pt x="283048" y="521491"/>
                  </a:lnTo>
                  <a:lnTo>
                    <a:pt x="327131" y="513921"/>
                  </a:lnTo>
                  <a:lnTo>
                    <a:pt x="369645" y="498781"/>
                  </a:lnTo>
                  <a:lnTo>
                    <a:pt x="409547" y="476070"/>
                  </a:lnTo>
                  <a:lnTo>
                    <a:pt x="445790" y="445789"/>
                  </a:lnTo>
                  <a:lnTo>
                    <a:pt x="476071" y="409546"/>
                  </a:lnTo>
                  <a:lnTo>
                    <a:pt x="498781" y="369644"/>
                  </a:lnTo>
                  <a:lnTo>
                    <a:pt x="513922" y="327130"/>
                  </a:lnTo>
                  <a:lnTo>
                    <a:pt x="521492" y="283048"/>
                  </a:lnTo>
                  <a:lnTo>
                    <a:pt x="521492" y="238443"/>
                  </a:lnTo>
                  <a:lnTo>
                    <a:pt x="513922" y="194360"/>
                  </a:lnTo>
                  <a:lnTo>
                    <a:pt x="498781" y="151846"/>
                  </a:lnTo>
                  <a:lnTo>
                    <a:pt x="476071" y="111944"/>
                  </a:lnTo>
                  <a:lnTo>
                    <a:pt x="445790" y="75701"/>
                  </a:lnTo>
                  <a:lnTo>
                    <a:pt x="409547" y="45420"/>
                  </a:lnTo>
                  <a:lnTo>
                    <a:pt x="369645" y="22710"/>
                  </a:lnTo>
                  <a:lnTo>
                    <a:pt x="327131" y="7570"/>
                  </a:lnTo>
                  <a:lnTo>
                    <a:pt x="28304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6180" y="3045834"/>
              <a:ext cx="521970" cy="521970"/>
            </a:xfrm>
            <a:custGeom>
              <a:avLst/>
              <a:gdLst/>
              <a:ahLst/>
              <a:cxnLst/>
              <a:rect l="l" t="t" r="r" b="b"/>
              <a:pathLst>
                <a:path w="521969" h="521970">
                  <a:moveTo>
                    <a:pt x="445790" y="75701"/>
                  </a:moveTo>
                  <a:lnTo>
                    <a:pt x="476071" y="111944"/>
                  </a:lnTo>
                  <a:lnTo>
                    <a:pt x="498781" y="151846"/>
                  </a:lnTo>
                  <a:lnTo>
                    <a:pt x="513921" y="194361"/>
                  </a:lnTo>
                  <a:lnTo>
                    <a:pt x="521492" y="238443"/>
                  </a:lnTo>
                  <a:lnTo>
                    <a:pt x="521492" y="283048"/>
                  </a:lnTo>
                  <a:lnTo>
                    <a:pt x="513921" y="327131"/>
                  </a:lnTo>
                  <a:lnTo>
                    <a:pt x="498781" y="369645"/>
                  </a:lnTo>
                  <a:lnTo>
                    <a:pt x="476071" y="409547"/>
                  </a:lnTo>
                  <a:lnTo>
                    <a:pt x="445790" y="445790"/>
                  </a:lnTo>
                  <a:lnTo>
                    <a:pt x="409547" y="476071"/>
                  </a:lnTo>
                  <a:lnTo>
                    <a:pt x="369645" y="498781"/>
                  </a:lnTo>
                  <a:lnTo>
                    <a:pt x="327131" y="513921"/>
                  </a:lnTo>
                  <a:lnTo>
                    <a:pt x="283048" y="521492"/>
                  </a:lnTo>
                  <a:lnTo>
                    <a:pt x="238443" y="521492"/>
                  </a:lnTo>
                  <a:lnTo>
                    <a:pt x="194361" y="513921"/>
                  </a:lnTo>
                  <a:lnTo>
                    <a:pt x="151846" y="498781"/>
                  </a:lnTo>
                  <a:lnTo>
                    <a:pt x="111944" y="476071"/>
                  </a:lnTo>
                  <a:lnTo>
                    <a:pt x="75701" y="445790"/>
                  </a:lnTo>
                  <a:lnTo>
                    <a:pt x="45420" y="409547"/>
                  </a:lnTo>
                  <a:lnTo>
                    <a:pt x="22710" y="369645"/>
                  </a:lnTo>
                  <a:lnTo>
                    <a:pt x="7570" y="327131"/>
                  </a:lnTo>
                  <a:lnTo>
                    <a:pt x="0" y="283048"/>
                  </a:lnTo>
                  <a:lnTo>
                    <a:pt x="0" y="238443"/>
                  </a:lnTo>
                  <a:lnTo>
                    <a:pt x="7570" y="194361"/>
                  </a:lnTo>
                  <a:lnTo>
                    <a:pt x="22710" y="151846"/>
                  </a:lnTo>
                  <a:lnTo>
                    <a:pt x="45420" y="111944"/>
                  </a:lnTo>
                  <a:lnTo>
                    <a:pt x="75701" y="75701"/>
                  </a:lnTo>
                  <a:lnTo>
                    <a:pt x="111944" y="45420"/>
                  </a:lnTo>
                  <a:lnTo>
                    <a:pt x="151846" y="22710"/>
                  </a:lnTo>
                  <a:lnTo>
                    <a:pt x="194361" y="7570"/>
                  </a:lnTo>
                  <a:lnTo>
                    <a:pt x="238443" y="0"/>
                  </a:lnTo>
                  <a:lnTo>
                    <a:pt x="283048" y="0"/>
                  </a:lnTo>
                  <a:lnTo>
                    <a:pt x="327131" y="7570"/>
                  </a:lnTo>
                  <a:lnTo>
                    <a:pt x="369645" y="22710"/>
                  </a:lnTo>
                  <a:lnTo>
                    <a:pt x="409547" y="45420"/>
                  </a:lnTo>
                  <a:lnTo>
                    <a:pt x="445790" y="75701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308" y="3170962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79">
                  <a:moveTo>
                    <a:pt x="229331" y="6"/>
                  </a:moveTo>
                  <a:lnTo>
                    <a:pt x="227892" y="0"/>
                  </a:lnTo>
                  <a:lnTo>
                    <a:pt x="135925" y="91965"/>
                  </a:lnTo>
                  <a:lnTo>
                    <a:pt x="135310" y="91965"/>
                  </a:lnTo>
                  <a:lnTo>
                    <a:pt x="43350" y="6"/>
                  </a:lnTo>
                  <a:lnTo>
                    <a:pt x="41910" y="0"/>
                  </a:lnTo>
                  <a:lnTo>
                    <a:pt x="885" y="41024"/>
                  </a:lnTo>
                  <a:lnTo>
                    <a:pt x="5" y="41905"/>
                  </a:lnTo>
                  <a:lnTo>
                    <a:pt x="0" y="43344"/>
                  </a:lnTo>
                  <a:lnTo>
                    <a:pt x="91966" y="135311"/>
                  </a:lnTo>
                  <a:lnTo>
                    <a:pt x="91966" y="135925"/>
                  </a:lnTo>
                  <a:lnTo>
                    <a:pt x="5" y="227886"/>
                  </a:lnTo>
                  <a:lnTo>
                    <a:pt x="0" y="229326"/>
                  </a:lnTo>
                  <a:lnTo>
                    <a:pt x="41905" y="271230"/>
                  </a:lnTo>
                  <a:lnTo>
                    <a:pt x="43344" y="271236"/>
                  </a:lnTo>
                  <a:lnTo>
                    <a:pt x="135310" y="179269"/>
                  </a:lnTo>
                  <a:lnTo>
                    <a:pt x="135925" y="179269"/>
                  </a:lnTo>
                  <a:lnTo>
                    <a:pt x="227885" y="271230"/>
                  </a:lnTo>
                  <a:lnTo>
                    <a:pt x="229325" y="271236"/>
                  </a:lnTo>
                  <a:lnTo>
                    <a:pt x="271231" y="229331"/>
                  </a:lnTo>
                  <a:lnTo>
                    <a:pt x="271236" y="227891"/>
                  </a:lnTo>
                  <a:lnTo>
                    <a:pt x="179270" y="135925"/>
                  </a:lnTo>
                  <a:lnTo>
                    <a:pt x="179270" y="135311"/>
                  </a:lnTo>
                  <a:lnTo>
                    <a:pt x="271231" y="43350"/>
                  </a:lnTo>
                  <a:lnTo>
                    <a:pt x="271236" y="41899"/>
                  </a:lnTo>
                  <a:lnTo>
                    <a:pt x="229331" y="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308" y="3170961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79">
                  <a:moveTo>
                    <a:pt x="885" y="41025"/>
                  </a:moveTo>
                  <a:lnTo>
                    <a:pt x="5" y="41905"/>
                  </a:lnTo>
                  <a:lnTo>
                    <a:pt x="0" y="43344"/>
                  </a:lnTo>
                  <a:lnTo>
                    <a:pt x="885" y="44230"/>
                  </a:lnTo>
                  <a:lnTo>
                    <a:pt x="91581" y="134926"/>
                  </a:lnTo>
                  <a:lnTo>
                    <a:pt x="91966" y="135310"/>
                  </a:lnTo>
                  <a:lnTo>
                    <a:pt x="91966" y="135925"/>
                  </a:lnTo>
                  <a:lnTo>
                    <a:pt x="91581" y="136310"/>
                  </a:lnTo>
                  <a:lnTo>
                    <a:pt x="885" y="227006"/>
                  </a:lnTo>
                  <a:lnTo>
                    <a:pt x="5" y="227886"/>
                  </a:lnTo>
                  <a:lnTo>
                    <a:pt x="0" y="229325"/>
                  </a:lnTo>
                  <a:lnTo>
                    <a:pt x="885" y="230211"/>
                  </a:lnTo>
                  <a:lnTo>
                    <a:pt x="41025" y="270350"/>
                  </a:lnTo>
                  <a:lnTo>
                    <a:pt x="41905" y="271230"/>
                  </a:lnTo>
                  <a:lnTo>
                    <a:pt x="43344" y="271236"/>
                  </a:lnTo>
                  <a:lnTo>
                    <a:pt x="44230" y="270350"/>
                  </a:lnTo>
                  <a:lnTo>
                    <a:pt x="134926" y="179654"/>
                  </a:lnTo>
                  <a:lnTo>
                    <a:pt x="135310" y="179270"/>
                  </a:lnTo>
                  <a:lnTo>
                    <a:pt x="135925" y="179270"/>
                  </a:lnTo>
                  <a:lnTo>
                    <a:pt x="136310" y="179654"/>
                  </a:lnTo>
                  <a:lnTo>
                    <a:pt x="227006" y="270350"/>
                  </a:lnTo>
                  <a:lnTo>
                    <a:pt x="227886" y="271230"/>
                  </a:lnTo>
                  <a:lnTo>
                    <a:pt x="229325" y="271236"/>
                  </a:lnTo>
                  <a:lnTo>
                    <a:pt x="230211" y="270350"/>
                  </a:lnTo>
                  <a:lnTo>
                    <a:pt x="270350" y="230211"/>
                  </a:lnTo>
                  <a:lnTo>
                    <a:pt x="271230" y="229331"/>
                  </a:lnTo>
                  <a:lnTo>
                    <a:pt x="271236" y="227891"/>
                  </a:lnTo>
                  <a:lnTo>
                    <a:pt x="270350" y="227006"/>
                  </a:lnTo>
                  <a:lnTo>
                    <a:pt x="179654" y="136310"/>
                  </a:lnTo>
                  <a:lnTo>
                    <a:pt x="179270" y="135925"/>
                  </a:lnTo>
                  <a:lnTo>
                    <a:pt x="179270" y="135310"/>
                  </a:lnTo>
                  <a:lnTo>
                    <a:pt x="179654" y="134926"/>
                  </a:lnTo>
                  <a:lnTo>
                    <a:pt x="270350" y="44230"/>
                  </a:lnTo>
                  <a:lnTo>
                    <a:pt x="271230" y="43350"/>
                  </a:lnTo>
                  <a:lnTo>
                    <a:pt x="271236" y="41899"/>
                  </a:lnTo>
                  <a:lnTo>
                    <a:pt x="270350" y="41025"/>
                  </a:lnTo>
                  <a:lnTo>
                    <a:pt x="230211" y="885"/>
                  </a:lnTo>
                  <a:lnTo>
                    <a:pt x="229331" y="5"/>
                  </a:lnTo>
                  <a:lnTo>
                    <a:pt x="227891" y="0"/>
                  </a:lnTo>
                  <a:lnTo>
                    <a:pt x="227006" y="885"/>
                  </a:lnTo>
                  <a:lnTo>
                    <a:pt x="136310" y="91581"/>
                  </a:lnTo>
                  <a:lnTo>
                    <a:pt x="135925" y="91966"/>
                  </a:lnTo>
                  <a:lnTo>
                    <a:pt x="135310" y="91966"/>
                  </a:lnTo>
                  <a:lnTo>
                    <a:pt x="134926" y="91581"/>
                  </a:lnTo>
                  <a:lnTo>
                    <a:pt x="44230" y="885"/>
                  </a:lnTo>
                  <a:lnTo>
                    <a:pt x="43350" y="5"/>
                  </a:lnTo>
                  <a:lnTo>
                    <a:pt x="41910" y="0"/>
                  </a:lnTo>
                  <a:lnTo>
                    <a:pt x="41025" y="885"/>
                  </a:lnTo>
                  <a:lnTo>
                    <a:pt x="885" y="4102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6800" y="3001560"/>
            <a:ext cx="6924040" cy="29673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10"/>
              </a:spcBef>
            </a:pPr>
            <a:r>
              <a:rPr sz="3700" b="1" spc="-40" dirty="0">
                <a:latin typeface="Arial"/>
                <a:cs typeface="Arial"/>
              </a:rPr>
              <a:t>Tightly </a:t>
            </a:r>
            <a:r>
              <a:rPr sz="3700" b="1" dirty="0">
                <a:latin typeface="Arial"/>
                <a:cs typeface="Arial"/>
              </a:rPr>
              <a:t>coupled</a:t>
            </a:r>
            <a:r>
              <a:rPr sz="3700" b="1" spc="50" dirty="0">
                <a:latin typeface="Arial"/>
                <a:cs typeface="Arial"/>
              </a:rPr>
              <a:t> </a:t>
            </a:r>
            <a:r>
              <a:rPr sz="3700" b="1" dirty="0">
                <a:latin typeface="Arial"/>
                <a:cs typeface="Arial"/>
              </a:rPr>
              <a:t>optimizations</a:t>
            </a:r>
            <a:endParaRPr sz="3700">
              <a:latin typeface="Arial"/>
              <a:cs typeface="Arial"/>
            </a:endParaRPr>
          </a:p>
          <a:p>
            <a:pPr marL="263525" indent="-251460">
              <a:lnSpc>
                <a:spcPct val="100000"/>
              </a:lnSpc>
              <a:spcBef>
                <a:spcPts val="385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I/O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optimizations </a:t>
            </a:r>
            <a:r>
              <a:rPr sz="3100" spc="-45" dirty="0">
                <a:solidFill>
                  <a:srgbClr val="4B4D51"/>
                </a:solidFill>
                <a:latin typeface="Arial"/>
                <a:cs typeface="Arial"/>
              </a:rPr>
              <a:t>are </a:t>
            </a:r>
            <a:r>
              <a:rPr sz="3100" spc="10" dirty="0">
                <a:solidFill>
                  <a:srgbClr val="4B4D51"/>
                </a:solidFill>
                <a:latin typeface="Arial"/>
                <a:cs typeface="Arial"/>
              </a:rPr>
              <a:t>single</a:t>
            </a:r>
            <a:r>
              <a:rPr sz="3100" spc="-3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purposed</a:t>
            </a:r>
            <a:endParaRPr sz="3100">
              <a:latin typeface="Arial"/>
              <a:cs typeface="Arial"/>
            </a:endParaRPr>
          </a:p>
          <a:p>
            <a:pPr marL="263525" marR="475615" indent="-251460">
              <a:lnSpc>
                <a:spcPct val="100000"/>
              </a:lnSpc>
              <a:spcBef>
                <a:spcPts val="3704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-10" dirty="0">
                <a:solidFill>
                  <a:srgbClr val="4B4D51"/>
                </a:solidFill>
                <a:latin typeface="Arial"/>
                <a:cs typeface="Arial"/>
              </a:rPr>
              <a:t>Require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deep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understanding </a:t>
            </a:r>
            <a:r>
              <a:rPr sz="3100" spc="70" dirty="0">
                <a:solidFill>
                  <a:srgbClr val="4B4D51"/>
                </a:solidFill>
                <a:latin typeface="Arial"/>
                <a:cs typeface="Arial"/>
              </a:rPr>
              <a:t>of</a:t>
            </a:r>
            <a:r>
              <a:rPr sz="3100" spc="-9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the  </a:t>
            </a: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system’s </a:t>
            </a: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internal </a:t>
            </a: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operation</a:t>
            </a:r>
            <a:r>
              <a:rPr sz="3100" spc="-3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model</a:t>
            </a:r>
            <a:endParaRPr sz="3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6800" y="6407910"/>
            <a:ext cx="6777355" cy="14636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3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-10" dirty="0">
                <a:solidFill>
                  <a:srgbClr val="4B4D51"/>
                </a:solidFill>
                <a:latin typeface="Arial"/>
                <a:cs typeface="Arial"/>
              </a:rPr>
              <a:t>Require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profound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system</a:t>
            </a:r>
            <a:r>
              <a:rPr sz="3100" spc="-4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refactoring</a:t>
            </a:r>
            <a:endParaRPr sz="3100">
              <a:latin typeface="Arial"/>
              <a:cs typeface="Arial"/>
            </a:endParaRPr>
          </a:p>
          <a:p>
            <a:pPr marL="263525" indent="-251460">
              <a:lnSpc>
                <a:spcPct val="100000"/>
              </a:lnSpc>
              <a:spcBef>
                <a:spcPts val="370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Limited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portability </a:t>
            </a: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across</a:t>
            </a:r>
            <a:r>
              <a:rPr sz="3100" spc="-7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systems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9539" y="2696563"/>
            <a:ext cx="5351556" cy="96357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927600" y="2743681"/>
            <a:ext cx="5215890" cy="828040"/>
          </a:xfrm>
          <a:prstGeom prst="rect">
            <a:avLst/>
          </a:prstGeom>
          <a:solidFill>
            <a:srgbClr val="FFFFFF"/>
          </a:solidFill>
          <a:ln w="31412">
            <a:solidFill>
              <a:srgbClr val="000000"/>
            </a:solidFill>
          </a:ln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3700" b="1" spc="-15" dirty="0">
                <a:latin typeface="Arial"/>
                <a:cs typeface="Arial"/>
              </a:rPr>
              <a:t>Application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895347" y="4279684"/>
            <a:ext cx="5316220" cy="3290570"/>
            <a:chOff x="8895347" y="4279684"/>
            <a:chExt cx="5316220" cy="329057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5347" y="4279684"/>
              <a:ext cx="5315748" cy="32903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963408" y="4326803"/>
              <a:ext cx="5179695" cy="3154680"/>
            </a:xfrm>
            <a:custGeom>
              <a:avLst/>
              <a:gdLst/>
              <a:ahLst/>
              <a:cxnLst/>
              <a:rect l="l" t="t" r="r" b="b"/>
              <a:pathLst>
                <a:path w="5179694" h="3154679">
                  <a:moveTo>
                    <a:pt x="5179626" y="0"/>
                  </a:moveTo>
                  <a:lnTo>
                    <a:pt x="0" y="0"/>
                  </a:lnTo>
                  <a:lnTo>
                    <a:pt x="0" y="3154267"/>
                  </a:lnTo>
                  <a:lnTo>
                    <a:pt x="5179626" y="3154267"/>
                  </a:lnTo>
                  <a:lnTo>
                    <a:pt x="517962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963408" y="4326803"/>
              <a:ext cx="5179695" cy="3154680"/>
            </a:xfrm>
            <a:custGeom>
              <a:avLst/>
              <a:gdLst/>
              <a:ahLst/>
              <a:cxnLst/>
              <a:rect l="l" t="t" r="r" b="b"/>
              <a:pathLst>
                <a:path w="5179694" h="3154679">
                  <a:moveTo>
                    <a:pt x="0" y="0"/>
                  </a:moveTo>
                  <a:lnTo>
                    <a:pt x="5179626" y="0"/>
                  </a:lnTo>
                  <a:lnTo>
                    <a:pt x="5179626" y="3154267"/>
                  </a:lnTo>
                  <a:lnTo>
                    <a:pt x="0" y="3154267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3796" y="5233203"/>
              <a:ext cx="2492226" cy="9757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096622" y="5275086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5" h="850264">
                  <a:moveTo>
                    <a:pt x="2200530" y="0"/>
                  </a:moveTo>
                  <a:lnTo>
                    <a:pt x="166046" y="0"/>
                  </a:lnTo>
                  <a:lnTo>
                    <a:pt x="133003" y="127"/>
                  </a:lnTo>
                  <a:lnTo>
                    <a:pt x="85191" y="3432"/>
                  </a:lnTo>
                  <a:lnTo>
                    <a:pt x="48732" y="17946"/>
                  </a:lnTo>
                  <a:lnTo>
                    <a:pt x="17946" y="48732"/>
                  </a:lnTo>
                  <a:lnTo>
                    <a:pt x="3432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7" y="743717"/>
                  </a:lnTo>
                  <a:lnTo>
                    <a:pt x="8136" y="781479"/>
                  </a:lnTo>
                  <a:lnTo>
                    <a:pt x="31664" y="818409"/>
                  </a:lnTo>
                  <a:lnTo>
                    <a:pt x="68593" y="841936"/>
                  </a:lnTo>
                  <a:lnTo>
                    <a:pt x="106356" y="849056"/>
                  </a:lnTo>
                  <a:lnTo>
                    <a:pt x="166046" y="850073"/>
                  </a:lnTo>
                  <a:lnTo>
                    <a:pt x="2200530" y="850073"/>
                  </a:lnTo>
                  <a:lnTo>
                    <a:pt x="2260216" y="849056"/>
                  </a:lnTo>
                  <a:lnTo>
                    <a:pt x="2297983" y="841936"/>
                  </a:lnTo>
                  <a:lnTo>
                    <a:pt x="2334911" y="818409"/>
                  </a:lnTo>
                  <a:lnTo>
                    <a:pt x="2358442" y="781479"/>
                  </a:lnTo>
                  <a:lnTo>
                    <a:pt x="2365561" y="743717"/>
                  </a:lnTo>
                  <a:lnTo>
                    <a:pt x="2366578" y="684027"/>
                  </a:lnTo>
                  <a:lnTo>
                    <a:pt x="2366578" y="166046"/>
                  </a:lnTo>
                  <a:lnTo>
                    <a:pt x="2365561" y="106356"/>
                  </a:lnTo>
                  <a:lnTo>
                    <a:pt x="2358442" y="68594"/>
                  </a:lnTo>
                  <a:lnTo>
                    <a:pt x="2334911" y="31664"/>
                  </a:lnTo>
                  <a:lnTo>
                    <a:pt x="2297983" y="8136"/>
                  </a:lnTo>
                  <a:lnTo>
                    <a:pt x="2260216" y="1017"/>
                  </a:lnTo>
                  <a:lnTo>
                    <a:pt x="2200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96622" y="5275086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5" h="850264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4" y="3432"/>
                  </a:lnTo>
                  <a:lnTo>
                    <a:pt x="2317843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1" y="818409"/>
                  </a:lnTo>
                  <a:lnTo>
                    <a:pt x="2297981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322244" y="5362949"/>
            <a:ext cx="1928495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90"/>
              </a:spcBef>
            </a:pPr>
            <a:r>
              <a:rPr sz="2150" b="1" spc="75" dirty="0">
                <a:latin typeface="Arial"/>
                <a:cs typeface="Arial"/>
              </a:rPr>
              <a:t>I/O</a:t>
            </a:r>
            <a:r>
              <a:rPr sz="2150" b="1" spc="-95" dirty="0">
                <a:latin typeface="Arial"/>
                <a:cs typeface="Arial"/>
              </a:rPr>
              <a:t> </a:t>
            </a:r>
            <a:r>
              <a:rPr sz="2150" b="1" spc="-20" dirty="0">
                <a:latin typeface="Arial"/>
                <a:cs typeface="Arial"/>
              </a:rPr>
              <a:t>Scheduling</a:t>
            </a:r>
            <a:endParaRPr sz="215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40"/>
              </a:spcBef>
            </a:pPr>
            <a:r>
              <a:rPr sz="1900" spc="5" dirty="0">
                <a:solidFill>
                  <a:srgbClr val="5E5E5E"/>
                </a:solidFill>
                <a:latin typeface="Arial"/>
                <a:cs typeface="Arial"/>
              </a:rPr>
              <a:t>SILK</a:t>
            </a:r>
            <a:r>
              <a:rPr sz="1900" spc="-1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5E5E5E"/>
                </a:solidFill>
                <a:latin typeface="Arial"/>
                <a:cs typeface="Arial"/>
              </a:rPr>
              <a:t>[ATC19]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521565" y="5233203"/>
            <a:ext cx="2492375" cy="975994"/>
            <a:chOff x="11521565" y="5233203"/>
            <a:chExt cx="2492375" cy="975994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1565" y="5233203"/>
              <a:ext cx="2492226" cy="9757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584390" y="5275086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2200519" y="0"/>
                  </a:moveTo>
                  <a:lnTo>
                    <a:pt x="166036" y="0"/>
                  </a:lnTo>
                  <a:lnTo>
                    <a:pt x="132997" y="127"/>
                  </a:lnTo>
                  <a:lnTo>
                    <a:pt x="85185" y="3432"/>
                  </a:lnTo>
                  <a:lnTo>
                    <a:pt x="48724" y="17946"/>
                  </a:lnTo>
                  <a:lnTo>
                    <a:pt x="17941" y="48732"/>
                  </a:lnTo>
                  <a:lnTo>
                    <a:pt x="3432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6" y="743717"/>
                  </a:lnTo>
                  <a:lnTo>
                    <a:pt x="8135" y="781479"/>
                  </a:lnTo>
                  <a:lnTo>
                    <a:pt x="31657" y="818409"/>
                  </a:lnTo>
                  <a:lnTo>
                    <a:pt x="68584" y="841936"/>
                  </a:lnTo>
                  <a:lnTo>
                    <a:pt x="106351" y="849056"/>
                  </a:lnTo>
                  <a:lnTo>
                    <a:pt x="166036" y="850073"/>
                  </a:lnTo>
                  <a:lnTo>
                    <a:pt x="2200519" y="850073"/>
                  </a:lnTo>
                  <a:lnTo>
                    <a:pt x="2260212" y="849056"/>
                  </a:lnTo>
                  <a:lnTo>
                    <a:pt x="2297971" y="841936"/>
                  </a:lnTo>
                  <a:lnTo>
                    <a:pt x="2334907" y="818409"/>
                  </a:lnTo>
                  <a:lnTo>
                    <a:pt x="2358430" y="781479"/>
                  </a:lnTo>
                  <a:lnTo>
                    <a:pt x="2365549" y="743717"/>
                  </a:lnTo>
                  <a:lnTo>
                    <a:pt x="2366566" y="684027"/>
                  </a:lnTo>
                  <a:lnTo>
                    <a:pt x="2366566" y="166046"/>
                  </a:lnTo>
                  <a:lnTo>
                    <a:pt x="2365549" y="106356"/>
                  </a:lnTo>
                  <a:lnTo>
                    <a:pt x="2358430" y="68594"/>
                  </a:lnTo>
                  <a:lnTo>
                    <a:pt x="2334907" y="31664"/>
                  </a:lnTo>
                  <a:lnTo>
                    <a:pt x="2297971" y="8136"/>
                  </a:lnTo>
                  <a:lnTo>
                    <a:pt x="2260212" y="1017"/>
                  </a:lnTo>
                  <a:lnTo>
                    <a:pt x="22005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84391" y="5275086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4" y="3432"/>
                  </a:lnTo>
                  <a:lnTo>
                    <a:pt x="2317843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1" y="818409"/>
                  </a:lnTo>
                  <a:lnTo>
                    <a:pt x="2297981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875334" y="5362949"/>
            <a:ext cx="1797685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latin typeface="Arial"/>
                <a:cs typeface="Arial"/>
              </a:rPr>
              <a:t>Caching</a:t>
            </a:r>
            <a:endParaRPr sz="215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40"/>
              </a:spcBef>
            </a:pPr>
            <a:r>
              <a:rPr sz="1900" spc="25" dirty="0">
                <a:solidFill>
                  <a:srgbClr val="5E5E5E"/>
                </a:solidFill>
                <a:latin typeface="Arial"/>
                <a:cs typeface="Arial"/>
              </a:rPr>
              <a:t>AC-Key</a:t>
            </a:r>
            <a:r>
              <a:rPr sz="1900" spc="-7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5E5E5E"/>
                </a:solidFill>
                <a:latin typeface="Arial"/>
                <a:cs typeface="Arial"/>
              </a:rPr>
              <a:t>[ATC20]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033797" y="6307464"/>
            <a:ext cx="2492375" cy="975994"/>
            <a:chOff x="9033797" y="6307464"/>
            <a:chExt cx="2492375" cy="975994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3797" y="6307464"/>
              <a:ext cx="2492226" cy="975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096622" y="6349348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5" h="850265">
                  <a:moveTo>
                    <a:pt x="2200530" y="0"/>
                  </a:moveTo>
                  <a:lnTo>
                    <a:pt x="166046" y="0"/>
                  </a:lnTo>
                  <a:lnTo>
                    <a:pt x="133003" y="127"/>
                  </a:lnTo>
                  <a:lnTo>
                    <a:pt x="85191" y="3432"/>
                  </a:lnTo>
                  <a:lnTo>
                    <a:pt x="48732" y="17946"/>
                  </a:lnTo>
                  <a:lnTo>
                    <a:pt x="17946" y="48732"/>
                  </a:lnTo>
                  <a:lnTo>
                    <a:pt x="3432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7" y="743717"/>
                  </a:lnTo>
                  <a:lnTo>
                    <a:pt x="8136" y="781479"/>
                  </a:lnTo>
                  <a:lnTo>
                    <a:pt x="31664" y="818409"/>
                  </a:lnTo>
                  <a:lnTo>
                    <a:pt x="68593" y="841936"/>
                  </a:lnTo>
                  <a:lnTo>
                    <a:pt x="106356" y="849056"/>
                  </a:lnTo>
                  <a:lnTo>
                    <a:pt x="166046" y="850073"/>
                  </a:lnTo>
                  <a:lnTo>
                    <a:pt x="2200530" y="850073"/>
                  </a:lnTo>
                  <a:lnTo>
                    <a:pt x="2260220" y="849056"/>
                  </a:lnTo>
                  <a:lnTo>
                    <a:pt x="2297983" y="841936"/>
                  </a:lnTo>
                  <a:lnTo>
                    <a:pt x="2334911" y="818409"/>
                  </a:lnTo>
                  <a:lnTo>
                    <a:pt x="2358442" y="781479"/>
                  </a:lnTo>
                  <a:lnTo>
                    <a:pt x="2365561" y="743717"/>
                  </a:lnTo>
                  <a:lnTo>
                    <a:pt x="2366578" y="684027"/>
                  </a:lnTo>
                  <a:lnTo>
                    <a:pt x="2366578" y="166046"/>
                  </a:lnTo>
                  <a:lnTo>
                    <a:pt x="2365561" y="106356"/>
                  </a:lnTo>
                  <a:lnTo>
                    <a:pt x="2358442" y="68593"/>
                  </a:lnTo>
                  <a:lnTo>
                    <a:pt x="2334911" y="31664"/>
                  </a:lnTo>
                  <a:lnTo>
                    <a:pt x="2297983" y="8136"/>
                  </a:lnTo>
                  <a:lnTo>
                    <a:pt x="2260220" y="1017"/>
                  </a:lnTo>
                  <a:lnTo>
                    <a:pt x="2200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96622" y="6349348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5" h="850265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5" y="3432"/>
                  </a:lnTo>
                  <a:lnTo>
                    <a:pt x="2317844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2" y="818409"/>
                  </a:lnTo>
                  <a:lnTo>
                    <a:pt x="2297982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287271" y="6437210"/>
            <a:ext cx="1998345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90"/>
              </a:spcBef>
            </a:pPr>
            <a:r>
              <a:rPr sz="2150" b="1" spc="-20" dirty="0">
                <a:latin typeface="Arial"/>
                <a:cs typeface="Arial"/>
              </a:rPr>
              <a:t>Tiering</a:t>
            </a:r>
            <a:endParaRPr sz="215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40"/>
              </a:spcBef>
            </a:pPr>
            <a:r>
              <a:rPr sz="1900" spc="25" dirty="0">
                <a:solidFill>
                  <a:srgbClr val="5E5E5E"/>
                </a:solidFill>
                <a:latin typeface="Arial"/>
                <a:cs typeface="Arial"/>
              </a:rPr>
              <a:t>SpanDB</a:t>
            </a:r>
            <a:r>
              <a:rPr sz="1900" spc="-9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5E5E5E"/>
                </a:solidFill>
                <a:latin typeface="Arial"/>
                <a:cs typeface="Arial"/>
              </a:rPr>
              <a:t>[FAST21]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521565" y="6307464"/>
            <a:ext cx="2492375" cy="975994"/>
            <a:chOff x="11521565" y="6307464"/>
            <a:chExt cx="2492375" cy="975994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1565" y="6307464"/>
              <a:ext cx="2492226" cy="9757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584390" y="6349348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5">
                  <a:moveTo>
                    <a:pt x="2200519" y="0"/>
                  </a:moveTo>
                  <a:lnTo>
                    <a:pt x="166036" y="0"/>
                  </a:lnTo>
                  <a:lnTo>
                    <a:pt x="132997" y="127"/>
                  </a:lnTo>
                  <a:lnTo>
                    <a:pt x="85185" y="3432"/>
                  </a:lnTo>
                  <a:lnTo>
                    <a:pt x="48724" y="17946"/>
                  </a:lnTo>
                  <a:lnTo>
                    <a:pt x="17941" y="48732"/>
                  </a:lnTo>
                  <a:lnTo>
                    <a:pt x="3432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6" y="743717"/>
                  </a:lnTo>
                  <a:lnTo>
                    <a:pt x="8135" y="781479"/>
                  </a:lnTo>
                  <a:lnTo>
                    <a:pt x="31657" y="818409"/>
                  </a:lnTo>
                  <a:lnTo>
                    <a:pt x="68584" y="841936"/>
                  </a:lnTo>
                  <a:lnTo>
                    <a:pt x="106351" y="849056"/>
                  </a:lnTo>
                  <a:lnTo>
                    <a:pt x="166036" y="850073"/>
                  </a:lnTo>
                  <a:lnTo>
                    <a:pt x="2200519" y="850073"/>
                  </a:lnTo>
                  <a:lnTo>
                    <a:pt x="2260212" y="849056"/>
                  </a:lnTo>
                  <a:lnTo>
                    <a:pt x="2297971" y="841936"/>
                  </a:lnTo>
                  <a:lnTo>
                    <a:pt x="2334907" y="818409"/>
                  </a:lnTo>
                  <a:lnTo>
                    <a:pt x="2358430" y="781479"/>
                  </a:lnTo>
                  <a:lnTo>
                    <a:pt x="2365549" y="743717"/>
                  </a:lnTo>
                  <a:lnTo>
                    <a:pt x="2366566" y="684027"/>
                  </a:lnTo>
                  <a:lnTo>
                    <a:pt x="2366566" y="166046"/>
                  </a:lnTo>
                  <a:lnTo>
                    <a:pt x="2365549" y="106356"/>
                  </a:lnTo>
                  <a:lnTo>
                    <a:pt x="2358430" y="68593"/>
                  </a:lnTo>
                  <a:lnTo>
                    <a:pt x="2334907" y="31664"/>
                  </a:lnTo>
                  <a:lnTo>
                    <a:pt x="2297971" y="8136"/>
                  </a:lnTo>
                  <a:lnTo>
                    <a:pt x="2260212" y="1017"/>
                  </a:lnTo>
                  <a:lnTo>
                    <a:pt x="22005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584391" y="6349348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5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4" y="3432"/>
                  </a:lnTo>
                  <a:lnTo>
                    <a:pt x="2317843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1" y="818409"/>
                  </a:lnTo>
                  <a:lnTo>
                    <a:pt x="2297981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681476" y="6442445"/>
            <a:ext cx="2185035" cy="63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latin typeface="Arial"/>
                <a:cs typeface="Arial"/>
              </a:rPr>
              <a:t>Checksumming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1800" spc="45" dirty="0">
                <a:solidFill>
                  <a:srgbClr val="5E5E5E"/>
                </a:solidFill>
                <a:latin typeface="Arial"/>
                <a:cs typeface="Arial"/>
              </a:rPr>
              <a:t>Dong </a:t>
            </a:r>
            <a:r>
              <a:rPr sz="1800" spc="55" dirty="0">
                <a:solidFill>
                  <a:srgbClr val="5E5E5E"/>
                </a:solidFill>
                <a:latin typeface="Arial"/>
                <a:cs typeface="Arial"/>
              </a:rPr>
              <a:t>et </a:t>
            </a:r>
            <a:r>
              <a:rPr sz="1800" spc="15" dirty="0">
                <a:solidFill>
                  <a:srgbClr val="5E5E5E"/>
                </a:solidFill>
                <a:latin typeface="Arial"/>
                <a:cs typeface="Arial"/>
              </a:rPr>
              <a:t>al.</a:t>
            </a:r>
            <a:r>
              <a:rPr sz="1800" spc="-17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E5E5E"/>
                </a:solidFill>
                <a:latin typeface="Arial"/>
                <a:cs typeface="Arial"/>
              </a:rPr>
              <a:t>[FAST21]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755397" y="4448269"/>
            <a:ext cx="3608704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3700" b="1" spc="-15" dirty="0">
                <a:latin typeface="Arial"/>
                <a:cs typeface="Arial"/>
              </a:rPr>
              <a:t>Key-Value</a:t>
            </a:r>
            <a:r>
              <a:rPr sz="3700" b="1" spc="-60" dirty="0">
                <a:latin typeface="Arial"/>
                <a:cs typeface="Arial"/>
              </a:rPr>
              <a:t> </a:t>
            </a:r>
            <a:r>
              <a:rPr sz="3700" b="1" spc="5" dirty="0">
                <a:latin typeface="Arial"/>
                <a:cs typeface="Arial"/>
              </a:rPr>
              <a:t>Store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93150" y="8188359"/>
            <a:ext cx="5320143" cy="932166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945504" y="8219772"/>
            <a:ext cx="5215890" cy="82804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3700" b="1" spc="-3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37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210802" y="3660800"/>
            <a:ext cx="2918460" cy="561340"/>
            <a:chOff x="10210802" y="3660800"/>
            <a:chExt cx="2918460" cy="561340"/>
          </a:xfrm>
        </p:grpSpPr>
        <p:sp>
          <p:nvSpPr>
            <p:cNvPr id="39" name="object 39"/>
            <p:cNvSpPr/>
            <p:nvPr/>
          </p:nvSpPr>
          <p:spPr>
            <a:xfrm>
              <a:off x="13059770" y="3676117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990662" y="408360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79910" y="3660800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210802" y="40682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9419240" y="7573373"/>
            <a:ext cx="4299585" cy="561340"/>
            <a:chOff x="9419240" y="7573373"/>
            <a:chExt cx="4299585" cy="561340"/>
          </a:xfrm>
        </p:grpSpPr>
        <p:sp>
          <p:nvSpPr>
            <p:cNvPr id="44" name="object 44"/>
            <p:cNvSpPr/>
            <p:nvPr/>
          </p:nvSpPr>
          <p:spPr>
            <a:xfrm>
              <a:off x="12268202" y="7588690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199094" y="799618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488348" y="7573373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419240" y="798086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935771" y="7573373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866663" y="798086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649699" y="7573373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580591" y="798086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4</a:t>
            </a:fld>
            <a:endParaRPr spc="1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30479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30" dirty="0"/>
              <a:t>Challenge</a:t>
            </a:r>
            <a:r>
              <a:rPr sz="7000" spc="-340" dirty="0"/>
              <a:t> </a:t>
            </a:r>
            <a:r>
              <a:rPr sz="7000" spc="-145" dirty="0"/>
              <a:t>#1</a:t>
            </a:r>
            <a:endParaRPr sz="7000"/>
          </a:p>
        </p:txBody>
      </p:sp>
      <p:grpSp>
        <p:nvGrpSpPr>
          <p:cNvPr id="3" name="object 3"/>
          <p:cNvGrpSpPr/>
          <p:nvPr/>
        </p:nvGrpSpPr>
        <p:grpSpPr>
          <a:xfrm>
            <a:off x="8859539" y="2696563"/>
            <a:ext cx="5351780" cy="963930"/>
            <a:chOff x="8859539" y="2696563"/>
            <a:chExt cx="5351780" cy="9639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9539" y="2696563"/>
              <a:ext cx="5351556" cy="9635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27600" y="2743682"/>
              <a:ext cx="5215890" cy="828040"/>
            </a:xfrm>
            <a:custGeom>
              <a:avLst/>
              <a:gdLst/>
              <a:ahLst/>
              <a:cxnLst/>
              <a:rect l="l" t="t" r="r" b="b"/>
              <a:pathLst>
                <a:path w="5215890" h="828039">
                  <a:moveTo>
                    <a:pt x="5215434" y="0"/>
                  </a:moveTo>
                  <a:lnTo>
                    <a:pt x="0" y="0"/>
                  </a:lnTo>
                  <a:lnTo>
                    <a:pt x="0" y="827457"/>
                  </a:lnTo>
                  <a:lnTo>
                    <a:pt x="5215434" y="827457"/>
                  </a:lnTo>
                  <a:lnTo>
                    <a:pt x="52154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27600" y="2743681"/>
              <a:ext cx="5215890" cy="828040"/>
            </a:xfrm>
            <a:custGeom>
              <a:avLst/>
              <a:gdLst/>
              <a:ahLst/>
              <a:cxnLst/>
              <a:rect l="l" t="t" r="r" b="b"/>
              <a:pathLst>
                <a:path w="5215890" h="828039">
                  <a:moveTo>
                    <a:pt x="0" y="0"/>
                  </a:moveTo>
                  <a:lnTo>
                    <a:pt x="5215434" y="0"/>
                  </a:lnTo>
                  <a:lnTo>
                    <a:pt x="5215434" y="827457"/>
                  </a:lnTo>
                  <a:lnTo>
                    <a:pt x="0" y="827457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27600" y="2743682"/>
            <a:ext cx="5215890" cy="82804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3700" b="1" spc="-15" dirty="0">
                <a:latin typeface="Arial"/>
                <a:cs typeface="Arial"/>
              </a:rPr>
              <a:t>Application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24379" y="4279684"/>
            <a:ext cx="5387340" cy="3290570"/>
            <a:chOff x="8824379" y="4279684"/>
            <a:chExt cx="5387340" cy="32905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5347" y="4279684"/>
              <a:ext cx="5315748" cy="32903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63408" y="4326803"/>
              <a:ext cx="5179695" cy="3154680"/>
            </a:xfrm>
            <a:custGeom>
              <a:avLst/>
              <a:gdLst/>
              <a:ahLst/>
              <a:cxnLst/>
              <a:rect l="l" t="t" r="r" b="b"/>
              <a:pathLst>
                <a:path w="5179694" h="3154679">
                  <a:moveTo>
                    <a:pt x="5179626" y="0"/>
                  </a:moveTo>
                  <a:lnTo>
                    <a:pt x="0" y="0"/>
                  </a:lnTo>
                  <a:lnTo>
                    <a:pt x="0" y="3154267"/>
                  </a:lnTo>
                  <a:lnTo>
                    <a:pt x="5179626" y="3154267"/>
                  </a:lnTo>
                  <a:lnTo>
                    <a:pt x="517962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63408" y="4326803"/>
              <a:ext cx="5179695" cy="3154680"/>
            </a:xfrm>
            <a:custGeom>
              <a:avLst/>
              <a:gdLst/>
              <a:ahLst/>
              <a:cxnLst/>
              <a:rect l="l" t="t" r="r" b="b"/>
              <a:pathLst>
                <a:path w="5179694" h="3154679">
                  <a:moveTo>
                    <a:pt x="0" y="0"/>
                  </a:moveTo>
                  <a:lnTo>
                    <a:pt x="5179626" y="0"/>
                  </a:lnTo>
                  <a:lnTo>
                    <a:pt x="5179626" y="3154267"/>
                  </a:lnTo>
                  <a:lnTo>
                    <a:pt x="0" y="3154267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4379" y="5002843"/>
              <a:ext cx="2911062" cy="13945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096622" y="5275086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5" h="850264">
                  <a:moveTo>
                    <a:pt x="2200530" y="0"/>
                  </a:moveTo>
                  <a:lnTo>
                    <a:pt x="166046" y="0"/>
                  </a:lnTo>
                  <a:lnTo>
                    <a:pt x="133003" y="127"/>
                  </a:lnTo>
                  <a:lnTo>
                    <a:pt x="85191" y="3432"/>
                  </a:lnTo>
                  <a:lnTo>
                    <a:pt x="48732" y="17946"/>
                  </a:lnTo>
                  <a:lnTo>
                    <a:pt x="17946" y="48732"/>
                  </a:lnTo>
                  <a:lnTo>
                    <a:pt x="3432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7" y="743717"/>
                  </a:lnTo>
                  <a:lnTo>
                    <a:pt x="8136" y="781479"/>
                  </a:lnTo>
                  <a:lnTo>
                    <a:pt x="31664" y="818409"/>
                  </a:lnTo>
                  <a:lnTo>
                    <a:pt x="68593" y="841936"/>
                  </a:lnTo>
                  <a:lnTo>
                    <a:pt x="106356" y="849056"/>
                  </a:lnTo>
                  <a:lnTo>
                    <a:pt x="166046" y="850073"/>
                  </a:lnTo>
                  <a:lnTo>
                    <a:pt x="2200530" y="850073"/>
                  </a:lnTo>
                  <a:lnTo>
                    <a:pt x="2260216" y="849056"/>
                  </a:lnTo>
                  <a:lnTo>
                    <a:pt x="2297983" y="841936"/>
                  </a:lnTo>
                  <a:lnTo>
                    <a:pt x="2334911" y="818409"/>
                  </a:lnTo>
                  <a:lnTo>
                    <a:pt x="2358442" y="781479"/>
                  </a:lnTo>
                  <a:lnTo>
                    <a:pt x="2365561" y="743717"/>
                  </a:lnTo>
                  <a:lnTo>
                    <a:pt x="2366578" y="684027"/>
                  </a:lnTo>
                  <a:lnTo>
                    <a:pt x="2366578" y="166046"/>
                  </a:lnTo>
                  <a:lnTo>
                    <a:pt x="2365561" y="106356"/>
                  </a:lnTo>
                  <a:lnTo>
                    <a:pt x="2358442" y="68594"/>
                  </a:lnTo>
                  <a:lnTo>
                    <a:pt x="2334911" y="31664"/>
                  </a:lnTo>
                  <a:lnTo>
                    <a:pt x="2297983" y="8136"/>
                  </a:lnTo>
                  <a:lnTo>
                    <a:pt x="2260216" y="1017"/>
                  </a:lnTo>
                  <a:lnTo>
                    <a:pt x="2200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96622" y="5275086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5" h="850264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4" y="3432"/>
                  </a:lnTo>
                  <a:lnTo>
                    <a:pt x="2317843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1" y="818409"/>
                  </a:lnTo>
                  <a:lnTo>
                    <a:pt x="2297981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309544" y="5362949"/>
            <a:ext cx="1941195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150" b="1" spc="75" dirty="0">
                <a:latin typeface="Arial"/>
                <a:cs typeface="Arial"/>
              </a:rPr>
              <a:t>I/O</a:t>
            </a:r>
            <a:r>
              <a:rPr sz="2150" b="1" spc="-75" dirty="0">
                <a:latin typeface="Arial"/>
                <a:cs typeface="Arial"/>
              </a:rPr>
              <a:t> </a:t>
            </a:r>
            <a:r>
              <a:rPr sz="2150" b="1" spc="-20" dirty="0">
                <a:latin typeface="Arial"/>
                <a:cs typeface="Arial"/>
              </a:rPr>
              <a:t>Scheduling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900" spc="5" dirty="0">
                <a:solidFill>
                  <a:srgbClr val="5E5E5E"/>
                </a:solidFill>
                <a:latin typeface="Arial"/>
                <a:cs typeface="Arial"/>
              </a:rPr>
              <a:t>SILK</a:t>
            </a:r>
            <a:r>
              <a:rPr sz="1900" spc="-1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5E5E5E"/>
                </a:solidFill>
                <a:latin typeface="Arial"/>
                <a:cs typeface="Arial"/>
              </a:rPr>
              <a:t>[ATC19]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521565" y="5233203"/>
            <a:ext cx="2492375" cy="975994"/>
            <a:chOff x="11521565" y="5233203"/>
            <a:chExt cx="2492375" cy="975994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1565" y="5233203"/>
              <a:ext cx="2492226" cy="9757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84390" y="5275086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2200519" y="0"/>
                  </a:moveTo>
                  <a:lnTo>
                    <a:pt x="166036" y="0"/>
                  </a:lnTo>
                  <a:lnTo>
                    <a:pt x="132997" y="127"/>
                  </a:lnTo>
                  <a:lnTo>
                    <a:pt x="85185" y="3432"/>
                  </a:lnTo>
                  <a:lnTo>
                    <a:pt x="48724" y="17946"/>
                  </a:lnTo>
                  <a:lnTo>
                    <a:pt x="17941" y="48732"/>
                  </a:lnTo>
                  <a:lnTo>
                    <a:pt x="3432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6" y="743717"/>
                  </a:lnTo>
                  <a:lnTo>
                    <a:pt x="8135" y="781479"/>
                  </a:lnTo>
                  <a:lnTo>
                    <a:pt x="31657" y="818409"/>
                  </a:lnTo>
                  <a:lnTo>
                    <a:pt x="68584" y="841936"/>
                  </a:lnTo>
                  <a:lnTo>
                    <a:pt x="106351" y="849056"/>
                  </a:lnTo>
                  <a:lnTo>
                    <a:pt x="166036" y="850073"/>
                  </a:lnTo>
                  <a:lnTo>
                    <a:pt x="2200519" y="850073"/>
                  </a:lnTo>
                  <a:lnTo>
                    <a:pt x="2260212" y="849056"/>
                  </a:lnTo>
                  <a:lnTo>
                    <a:pt x="2297971" y="841936"/>
                  </a:lnTo>
                  <a:lnTo>
                    <a:pt x="2334907" y="818409"/>
                  </a:lnTo>
                  <a:lnTo>
                    <a:pt x="2358430" y="781479"/>
                  </a:lnTo>
                  <a:lnTo>
                    <a:pt x="2365549" y="743717"/>
                  </a:lnTo>
                  <a:lnTo>
                    <a:pt x="2366566" y="684027"/>
                  </a:lnTo>
                  <a:lnTo>
                    <a:pt x="2366566" y="166046"/>
                  </a:lnTo>
                  <a:lnTo>
                    <a:pt x="2365549" y="106356"/>
                  </a:lnTo>
                  <a:lnTo>
                    <a:pt x="2358430" y="68594"/>
                  </a:lnTo>
                  <a:lnTo>
                    <a:pt x="2334907" y="31664"/>
                  </a:lnTo>
                  <a:lnTo>
                    <a:pt x="2297971" y="8136"/>
                  </a:lnTo>
                  <a:lnTo>
                    <a:pt x="2260212" y="1017"/>
                  </a:lnTo>
                  <a:lnTo>
                    <a:pt x="2200519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584391" y="5275086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4" y="3432"/>
                  </a:lnTo>
                  <a:lnTo>
                    <a:pt x="2317843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1" y="818409"/>
                  </a:lnTo>
                  <a:lnTo>
                    <a:pt x="2297981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862634" y="5362949"/>
            <a:ext cx="1810385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latin typeface="Arial"/>
                <a:cs typeface="Arial"/>
              </a:rPr>
              <a:t>Caching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900" spc="25" dirty="0">
                <a:solidFill>
                  <a:srgbClr val="5E5E5E"/>
                </a:solidFill>
                <a:latin typeface="Arial"/>
                <a:cs typeface="Arial"/>
              </a:rPr>
              <a:t>AC-Key</a:t>
            </a:r>
            <a:r>
              <a:rPr sz="1900" spc="-5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5E5E5E"/>
                </a:solidFill>
                <a:latin typeface="Arial"/>
                <a:cs typeface="Arial"/>
              </a:rPr>
              <a:t>[ATC20]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033797" y="6307464"/>
            <a:ext cx="2492375" cy="975994"/>
            <a:chOff x="9033797" y="6307464"/>
            <a:chExt cx="2492375" cy="975994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3797" y="6307464"/>
              <a:ext cx="2492226" cy="975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096622" y="6349348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5" h="850265">
                  <a:moveTo>
                    <a:pt x="2200530" y="0"/>
                  </a:moveTo>
                  <a:lnTo>
                    <a:pt x="166046" y="0"/>
                  </a:lnTo>
                  <a:lnTo>
                    <a:pt x="133003" y="127"/>
                  </a:lnTo>
                  <a:lnTo>
                    <a:pt x="85191" y="3432"/>
                  </a:lnTo>
                  <a:lnTo>
                    <a:pt x="48732" y="17946"/>
                  </a:lnTo>
                  <a:lnTo>
                    <a:pt x="17946" y="48732"/>
                  </a:lnTo>
                  <a:lnTo>
                    <a:pt x="3432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7" y="743717"/>
                  </a:lnTo>
                  <a:lnTo>
                    <a:pt x="8136" y="781479"/>
                  </a:lnTo>
                  <a:lnTo>
                    <a:pt x="31664" y="818409"/>
                  </a:lnTo>
                  <a:lnTo>
                    <a:pt x="68593" y="841936"/>
                  </a:lnTo>
                  <a:lnTo>
                    <a:pt x="106356" y="849056"/>
                  </a:lnTo>
                  <a:lnTo>
                    <a:pt x="166046" y="850073"/>
                  </a:lnTo>
                  <a:lnTo>
                    <a:pt x="2200530" y="850073"/>
                  </a:lnTo>
                  <a:lnTo>
                    <a:pt x="2260220" y="849056"/>
                  </a:lnTo>
                  <a:lnTo>
                    <a:pt x="2297983" y="841936"/>
                  </a:lnTo>
                  <a:lnTo>
                    <a:pt x="2334911" y="818409"/>
                  </a:lnTo>
                  <a:lnTo>
                    <a:pt x="2358442" y="781479"/>
                  </a:lnTo>
                  <a:lnTo>
                    <a:pt x="2365561" y="743717"/>
                  </a:lnTo>
                  <a:lnTo>
                    <a:pt x="2366578" y="684027"/>
                  </a:lnTo>
                  <a:lnTo>
                    <a:pt x="2366578" y="166046"/>
                  </a:lnTo>
                  <a:lnTo>
                    <a:pt x="2365561" y="106356"/>
                  </a:lnTo>
                  <a:lnTo>
                    <a:pt x="2358442" y="68593"/>
                  </a:lnTo>
                  <a:lnTo>
                    <a:pt x="2334911" y="31664"/>
                  </a:lnTo>
                  <a:lnTo>
                    <a:pt x="2297983" y="8136"/>
                  </a:lnTo>
                  <a:lnTo>
                    <a:pt x="2260220" y="1017"/>
                  </a:lnTo>
                  <a:lnTo>
                    <a:pt x="220053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96622" y="6349348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5" h="850265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5" y="3432"/>
                  </a:lnTo>
                  <a:lnTo>
                    <a:pt x="2317844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2" y="818409"/>
                  </a:lnTo>
                  <a:lnTo>
                    <a:pt x="2297982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274571" y="6437210"/>
            <a:ext cx="2011045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150" b="1" spc="-20" dirty="0">
                <a:latin typeface="Arial"/>
                <a:cs typeface="Arial"/>
              </a:rPr>
              <a:t>Tiering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900" spc="25" dirty="0">
                <a:solidFill>
                  <a:srgbClr val="5E5E5E"/>
                </a:solidFill>
                <a:latin typeface="Arial"/>
                <a:cs typeface="Arial"/>
              </a:rPr>
              <a:t>SpanDB</a:t>
            </a:r>
            <a:r>
              <a:rPr sz="1900" spc="-7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5E5E5E"/>
                </a:solidFill>
                <a:latin typeface="Arial"/>
                <a:cs typeface="Arial"/>
              </a:rPr>
              <a:t>[FAST21]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521565" y="6307464"/>
            <a:ext cx="2492375" cy="975994"/>
            <a:chOff x="11521565" y="6307464"/>
            <a:chExt cx="2492375" cy="975994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21565" y="6307464"/>
              <a:ext cx="2492226" cy="97572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584390" y="6349348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5">
                  <a:moveTo>
                    <a:pt x="2200519" y="0"/>
                  </a:moveTo>
                  <a:lnTo>
                    <a:pt x="166036" y="0"/>
                  </a:lnTo>
                  <a:lnTo>
                    <a:pt x="132997" y="127"/>
                  </a:lnTo>
                  <a:lnTo>
                    <a:pt x="85185" y="3432"/>
                  </a:lnTo>
                  <a:lnTo>
                    <a:pt x="48724" y="17946"/>
                  </a:lnTo>
                  <a:lnTo>
                    <a:pt x="17941" y="48732"/>
                  </a:lnTo>
                  <a:lnTo>
                    <a:pt x="3432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6" y="743717"/>
                  </a:lnTo>
                  <a:lnTo>
                    <a:pt x="8135" y="781479"/>
                  </a:lnTo>
                  <a:lnTo>
                    <a:pt x="31657" y="818409"/>
                  </a:lnTo>
                  <a:lnTo>
                    <a:pt x="68584" y="841936"/>
                  </a:lnTo>
                  <a:lnTo>
                    <a:pt x="106351" y="849056"/>
                  </a:lnTo>
                  <a:lnTo>
                    <a:pt x="166036" y="850073"/>
                  </a:lnTo>
                  <a:lnTo>
                    <a:pt x="2200519" y="850073"/>
                  </a:lnTo>
                  <a:lnTo>
                    <a:pt x="2260212" y="849056"/>
                  </a:lnTo>
                  <a:lnTo>
                    <a:pt x="2297971" y="841936"/>
                  </a:lnTo>
                  <a:lnTo>
                    <a:pt x="2334907" y="818409"/>
                  </a:lnTo>
                  <a:lnTo>
                    <a:pt x="2358430" y="781479"/>
                  </a:lnTo>
                  <a:lnTo>
                    <a:pt x="2365549" y="743717"/>
                  </a:lnTo>
                  <a:lnTo>
                    <a:pt x="2366566" y="684027"/>
                  </a:lnTo>
                  <a:lnTo>
                    <a:pt x="2366566" y="166046"/>
                  </a:lnTo>
                  <a:lnTo>
                    <a:pt x="2365549" y="106356"/>
                  </a:lnTo>
                  <a:lnTo>
                    <a:pt x="2358430" y="68593"/>
                  </a:lnTo>
                  <a:lnTo>
                    <a:pt x="2334907" y="31664"/>
                  </a:lnTo>
                  <a:lnTo>
                    <a:pt x="2297971" y="8136"/>
                  </a:lnTo>
                  <a:lnTo>
                    <a:pt x="2260212" y="1017"/>
                  </a:lnTo>
                  <a:lnTo>
                    <a:pt x="2200519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584391" y="6349348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5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4" y="3432"/>
                  </a:lnTo>
                  <a:lnTo>
                    <a:pt x="2317843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1" y="818409"/>
                  </a:lnTo>
                  <a:lnTo>
                    <a:pt x="2297981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668776" y="6442445"/>
            <a:ext cx="2197735" cy="63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latin typeface="Arial"/>
                <a:cs typeface="Arial"/>
              </a:rPr>
              <a:t>Checksumming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800" spc="45" dirty="0">
                <a:solidFill>
                  <a:srgbClr val="5E5E5E"/>
                </a:solidFill>
                <a:latin typeface="Arial"/>
                <a:cs typeface="Arial"/>
              </a:rPr>
              <a:t>Dong </a:t>
            </a:r>
            <a:r>
              <a:rPr sz="1800" spc="55" dirty="0">
                <a:solidFill>
                  <a:srgbClr val="5E5E5E"/>
                </a:solidFill>
                <a:latin typeface="Arial"/>
                <a:cs typeface="Arial"/>
              </a:rPr>
              <a:t>et </a:t>
            </a:r>
            <a:r>
              <a:rPr sz="1800" spc="15" dirty="0">
                <a:solidFill>
                  <a:srgbClr val="5E5E5E"/>
                </a:solidFill>
                <a:latin typeface="Arial"/>
                <a:cs typeface="Arial"/>
              </a:rPr>
              <a:t>al.</a:t>
            </a:r>
            <a:r>
              <a:rPr sz="1800" spc="-17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E5E5E"/>
                </a:solidFill>
                <a:latin typeface="Arial"/>
                <a:cs typeface="Arial"/>
              </a:rPr>
              <a:t>[FAST21]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742697" y="4458741"/>
            <a:ext cx="3621404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15" dirty="0">
                <a:latin typeface="Arial"/>
                <a:cs typeface="Arial"/>
              </a:rPr>
              <a:t>Key-Value</a:t>
            </a:r>
            <a:r>
              <a:rPr sz="3700" b="1" spc="-60" dirty="0">
                <a:latin typeface="Arial"/>
                <a:cs typeface="Arial"/>
              </a:rPr>
              <a:t> </a:t>
            </a:r>
            <a:r>
              <a:rPr sz="3700" b="1" spc="5" dirty="0">
                <a:latin typeface="Arial"/>
                <a:cs typeface="Arial"/>
              </a:rPr>
              <a:t>Store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93150" y="8188359"/>
            <a:ext cx="5320143" cy="932166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945504" y="8219772"/>
            <a:ext cx="5215890" cy="82804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3700" b="1" spc="-3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37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210802" y="3660800"/>
            <a:ext cx="2918460" cy="561340"/>
            <a:chOff x="10210802" y="3660800"/>
            <a:chExt cx="2918460" cy="561340"/>
          </a:xfrm>
        </p:grpSpPr>
        <p:sp>
          <p:nvSpPr>
            <p:cNvPr id="35" name="object 35"/>
            <p:cNvSpPr/>
            <p:nvPr/>
          </p:nvSpPr>
          <p:spPr>
            <a:xfrm>
              <a:off x="13059770" y="3676117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990662" y="408360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279910" y="3660800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210802" y="40682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9419240" y="7573373"/>
            <a:ext cx="4299585" cy="561340"/>
            <a:chOff x="9419240" y="7573373"/>
            <a:chExt cx="4299585" cy="561340"/>
          </a:xfrm>
        </p:grpSpPr>
        <p:sp>
          <p:nvSpPr>
            <p:cNvPr id="40" name="object 40"/>
            <p:cNvSpPr/>
            <p:nvPr/>
          </p:nvSpPr>
          <p:spPr>
            <a:xfrm>
              <a:off x="12268202" y="7588690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199094" y="799618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88348" y="7573373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419240" y="798086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935771" y="7573373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866663" y="798086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649699" y="7573373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580591" y="798086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25709" y="3035363"/>
            <a:ext cx="542925" cy="542925"/>
            <a:chOff x="725709" y="3035363"/>
            <a:chExt cx="542925" cy="542925"/>
          </a:xfrm>
        </p:grpSpPr>
        <p:sp>
          <p:nvSpPr>
            <p:cNvPr id="49" name="object 49"/>
            <p:cNvSpPr/>
            <p:nvPr/>
          </p:nvSpPr>
          <p:spPr>
            <a:xfrm>
              <a:off x="736180" y="3045834"/>
              <a:ext cx="521970" cy="521970"/>
            </a:xfrm>
            <a:custGeom>
              <a:avLst/>
              <a:gdLst/>
              <a:ahLst/>
              <a:cxnLst/>
              <a:rect l="l" t="t" r="r" b="b"/>
              <a:pathLst>
                <a:path w="521969" h="521970">
                  <a:moveTo>
                    <a:pt x="283048" y="0"/>
                  </a:moveTo>
                  <a:lnTo>
                    <a:pt x="238443" y="0"/>
                  </a:lnTo>
                  <a:lnTo>
                    <a:pt x="194361" y="7570"/>
                  </a:lnTo>
                  <a:lnTo>
                    <a:pt x="151846" y="22710"/>
                  </a:lnTo>
                  <a:lnTo>
                    <a:pt x="111944" y="45420"/>
                  </a:lnTo>
                  <a:lnTo>
                    <a:pt x="75701" y="75701"/>
                  </a:lnTo>
                  <a:lnTo>
                    <a:pt x="45420" y="111944"/>
                  </a:lnTo>
                  <a:lnTo>
                    <a:pt x="22710" y="151846"/>
                  </a:lnTo>
                  <a:lnTo>
                    <a:pt x="7570" y="194360"/>
                  </a:lnTo>
                  <a:lnTo>
                    <a:pt x="0" y="238443"/>
                  </a:lnTo>
                  <a:lnTo>
                    <a:pt x="0" y="283048"/>
                  </a:lnTo>
                  <a:lnTo>
                    <a:pt x="7570" y="327130"/>
                  </a:lnTo>
                  <a:lnTo>
                    <a:pt x="22710" y="369644"/>
                  </a:lnTo>
                  <a:lnTo>
                    <a:pt x="45420" y="409546"/>
                  </a:lnTo>
                  <a:lnTo>
                    <a:pt x="75701" y="445789"/>
                  </a:lnTo>
                  <a:lnTo>
                    <a:pt x="111944" y="476070"/>
                  </a:lnTo>
                  <a:lnTo>
                    <a:pt x="151846" y="498781"/>
                  </a:lnTo>
                  <a:lnTo>
                    <a:pt x="194361" y="513921"/>
                  </a:lnTo>
                  <a:lnTo>
                    <a:pt x="238443" y="521491"/>
                  </a:lnTo>
                  <a:lnTo>
                    <a:pt x="283048" y="521491"/>
                  </a:lnTo>
                  <a:lnTo>
                    <a:pt x="327131" y="513921"/>
                  </a:lnTo>
                  <a:lnTo>
                    <a:pt x="369645" y="498781"/>
                  </a:lnTo>
                  <a:lnTo>
                    <a:pt x="409547" y="476070"/>
                  </a:lnTo>
                  <a:lnTo>
                    <a:pt x="445790" y="445789"/>
                  </a:lnTo>
                  <a:lnTo>
                    <a:pt x="476071" y="409546"/>
                  </a:lnTo>
                  <a:lnTo>
                    <a:pt x="498781" y="369644"/>
                  </a:lnTo>
                  <a:lnTo>
                    <a:pt x="513922" y="327130"/>
                  </a:lnTo>
                  <a:lnTo>
                    <a:pt x="521492" y="283048"/>
                  </a:lnTo>
                  <a:lnTo>
                    <a:pt x="521492" y="238443"/>
                  </a:lnTo>
                  <a:lnTo>
                    <a:pt x="513922" y="194360"/>
                  </a:lnTo>
                  <a:lnTo>
                    <a:pt x="498781" y="151846"/>
                  </a:lnTo>
                  <a:lnTo>
                    <a:pt x="476071" y="111944"/>
                  </a:lnTo>
                  <a:lnTo>
                    <a:pt x="445790" y="75701"/>
                  </a:lnTo>
                  <a:lnTo>
                    <a:pt x="409547" y="45420"/>
                  </a:lnTo>
                  <a:lnTo>
                    <a:pt x="369645" y="22710"/>
                  </a:lnTo>
                  <a:lnTo>
                    <a:pt x="327131" y="7570"/>
                  </a:lnTo>
                  <a:lnTo>
                    <a:pt x="28304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6180" y="3045834"/>
              <a:ext cx="521970" cy="521970"/>
            </a:xfrm>
            <a:custGeom>
              <a:avLst/>
              <a:gdLst/>
              <a:ahLst/>
              <a:cxnLst/>
              <a:rect l="l" t="t" r="r" b="b"/>
              <a:pathLst>
                <a:path w="521969" h="521970">
                  <a:moveTo>
                    <a:pt x="445790" y="75701"/>
                  </a:moveTo>
                  <a:lnTo>
                    <a:pt x="476071" y="111944"/>
                  </a:lnTo>
                  <a:lnTo>
                    <a:pt x="498781" y="151846"/>
                  </a:lnTo>
                  <a:lnTo>
                    <a:pt x="513921" y="194361"/>
                  </a:lnTo>
                  <a:lnTo>
                    <a:pt x="521492" y="238443"/>
                  </a:lnTo>
                  <a:lnTo>
                    <a:pt x="521492" y="283048"/>
                  </a:lnTo>
                  <a:lnTo>
                    <a:pt x="513921" y="327131"/>
                  </a:lnTo>
                  <a:lnTo>
                    <a:pt x="498781" y="369645"/>
                  </a:lnTo>
                  <a:lnTo>
                    <a:pt x="476071" y="409547"/>
                  </a:lnTo>
                  <a:lnTo>
                    <a:pt x="445790" y="445790"/>
                  </a:lnTo>
                  <a:lnTo>
                    <a:pt x="409547" y="476071"/>
                  </a:lnTo>
                  <a:lnTo>
                    <a:pt x="369645" y="498781"/>
                  </a:lnTo>
                  <a:lnTo>
                    <a:pt x="327131" y="513921"/>
                  </a:lnTo>
                  <a:lnTo>
                    <a:pt x="283048" y="521492"/>
                  </a:lnTo>
                  <a:lnTo>
                    <a:pt x="238443" y="521492"/>
                  </a:lnTo>
                  <a:lnTo>
                    <a:pt x="194361" y="513921"/>
                  </a:lnTo>
                  <a:lnTo>
                    <a:pt x="151846" y="498781"/>
                  </a:lnTo>
                  <a:lnTo>
                    <a:pt x="111944" y="476071"/>
                  </a:lnTo>
                  <a:lnTo>
                    <a:pt x="75701" y="445790"/>
                  </a:lnTo>
                  <a:lnTo>
                    <a:pt x="45420" y="409547"/>
                  </a:lnTo>
                  <a:lnTo>
                    <a:pt x="22710" y="369645"/>
                  </a:lnTo>
                  <a:lnTo>
                    <a:pt x="7570" y="327131"/>
                  </a:lnTo>
                  <a:lnTo>
                    <a:pt x="0" y="283048"/>
                  </a:lnTo>
                  <a:lnTo>
                    <a:pt x="0" y="238443"/>
                  </a:lnTo>
                  <a:lnTo>
                    <a:pt x="7570" y="194361"/>
                  </a:lnTo>
                  <a:lnTo>
                    <a:pt x="22710" y="151846"/>
                  </a:lnTo>
                  <a:lnTo>
                    <a:pt x="45420" y="111944"/>
                  </a:lnTo>
                  <a:lnTo>
                    <a:pt x="75701" y="75701"/>
                  </a:lnTo>
                  <a:lnTo>
                    <a:pt x="111944" y="45420"/>
                  </a:lnTo>
                  <a:lnTo>
                    <a:pt x="151846" y="22710"/>
                  </a:lnTo>
                  <a:lnTo>
                    <a:pt x="194361" y="7570"/>
                  </a:lnTo>
                  <a:lnTo>
                    <a:pt x="238443" y="0"/>
                  </a:lnTo>
                  <a:lnTo>
                    <a:pt x="283048" y="0"/>
                  </a:lnTo>
                  <a:lnTo>
                    <a:pt x="327131" y="7570"/>
                  </a:lnTo>
                  <a:lnTo>
                    <a:pt x="369645" y="22710"/>
                  </a:lnTo>
                  <a:lnTo>
                    <a:pt x="409547" y="45420"/>
                  </a:lnTo>
                  <a:lnTo>
                    <a:pt x="445790" y="75701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1308" y="3170962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79">
                  <a:moveTo>
                    <a:pt x="229331" y="6"/>
                  </a:moveTo>
                  <a:lnTo>
                    <a:pt x="227892" y="0"/>
                  </a:lnTo>
                  <a:lnTo>
                    <a:pt x="135925" y="91965"/>
                  </a:lnTo>
                  <a:lnTo>
                    <a:pt x="135310" y="91965"/>
                  </a:lnTo>
                  <a:lnTo>
                    <a:pt x="43350" y="6"/>
                  </a:lnTo>
                  <a:lnTo>
                    <a:pt x="41910" y="0"/>
                  </a:lnTo>
                  <a:lnTo>
                    <a:pt x="885" y="41024"/>
                  </a:lnTo>
                  <a:lnTo>
                    <a:pt x="5" y="41905"/>
                  </a:lnTo>
                  <a:lnTo>
                    <a:pt x="0" y="43344"/>
                  </a:lnTo>
                  <a:lnTo>
                    <a:pt x="91966" y="135311"/>
                  </a:lnTo>
                  <a:lnTo>
                    <a:pt x="91966" y="135925"/>
                  </a:lnTo>
                  <a:lnTo>
                    <a:pt x="5" y="227886"/>
                  </a:lnTo>
                  <a:lnTo>
                    <a:pt x="0" y="229326"/>
                  </a:lnTo>
                  <a:lnTo>
                    <a:pt x="41905" y="271230"/>
                  </a:lnTo>
                  <a:lnTo>
                    <a:pt x="43344" y="271236"/>
                  </a:lnTo>
                  <a:lnTo>
                    <a:pt x="135310" y="179269"/>
                  </a:lnTo>
                  <a:lnTo>
                    <a:pt x="135925" y="179269"/>
                  </a:lnTo>
                  <a:lnTo>
                    <a:pt x="227885" y="271230"/>
                  </a:lnTo>
                  <a:lnTo>
                    <a:pt x="229325" y="271236"/>
                  </a:lnTo>
                  <a:lnTo>
                    <a:pt x="271231" y="229331"/>
                  </a:lnTo>
                  <a:lnTo>
                    <a:pt x="271236" y="227891"/>
                  </a:lnTo>
                  <a:lnTo>
                    <a:pt x="179270" y="135925"/>
                  </a:lnTo>
                  <a:lnTo>
                    <a:pt x="179270" y="135311"/>
                  </a:lnTo>
                  <a:lnTo>
                    <a:pt x="271231" y="43350"/>
                  </a:lnTo>
                  <a:lnTo>
                    <a:pt x="271236" y="41899"/>
                  </a:lnTo>
                  <a:lnTo>
                    <a:pt x="229331" y="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61308" y="3170961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79">
                  <a:moveTo>
                    <a:pt x="885" y="41025"/>
                  </a:moveTo>
                  <a:lnTo>
                    <a:pt x="5" y="41905"/>
                  </a:lnTo>
                  <a:lnTo>
                    <a:pt x="0" y="43344"/>
                  </a:lnTo>
                  <a:lnTo>
                    <a:pt x="885" y="44230"/>
                  </a:lnTo>
                  <a:lnTo>
                    <a:pt x="91581" y="134926"/>
                  </a:lnTo>
                  <a:lnTo>
                    <a:pt x="91966" y="135310"/>
                  </a:lnTo>
                  <a:lnTo>
                    <a:pt x="91966" y="135925"/>
                  </a:lnTo>
                  <a:lnTo>
                    <a:pt x="91581" y="136310"/>
                  </a:lnTo>
                  <a:lnTo>
                    <a:pt x="885" y="227006"/>
                  </a:lnTo>
                  <a:lnTo>
                    <a:pt x="5" y="227886"/>
                  </a:lnTo>
                  <a:lnTo>
                    <a:pt x="0" y="229325"/>
                  </a:lnTo>
                  <a:lnTo>
                    <a:pt x="885" y="230211"/>
                  </a:lnTo>
                  <a:lnTo>
                    <a:pt x="41025" y="270350"/>
                  </a:lnTo>
                  <a:lnTo>
                    <a:pt x="41905" y="271230"/>
                  </a:lnTo>
                  <a:lnTo>
                    <a:pt x="43344" y="271236"/>
                  </a:lnTo>
                  <a:lnTo>
                    <a:pt x="44230" y="270350"/>
                  </a:lnTo>
                  <a:lnTo>
                    <a:pt x="134926" y="179654"/>
                  </a:lnTo>
                  <a:lnTo>
                    <a:pt x="135310" y="179270"/>
                  </a:lnTo>
                  <a:lnTo>
                    <a:pt x="135925" y="179270"/>
                  </a:lnTo>
                  <a:lnTo>
                    <a:pt x="136310" y="179654"/>
                  </a:lnTo>
                  <a:lnTo>
                    <a:pt x="227006" y="270350"/>
                  </a:lnTo>
                  <a:lnTo>
                    <a:pt x="227886" y="271230"/>
                  </a:lnTo>
                  <a:lnTo>
                    <a:pt x="229325" y="271236"/>
                  </a:lnTo>
                  <a:lnTo>
                    <a:pt x="230211" y="270350"/>
                  </a:lnTo>
                  <a:lnTo>
                    <a:pt x="270350" y="230211"/>
                  </a:lnTo>
                  <a:lnTo>
                    <a:pt x="271230" y="229331"/>
                  </a:lnTo>
                  <a:lnTo>
                    <a:pt x="271236" y="227891"/>
                  </a:lnTo>
                  <a:lnTo>
                    <a:pt x="270350" y="227006"/>
                  </a:lnTo>
                  <a:lnTo>
                    <a:pt x="179654" y="136310"/>
                  </a:lnTo>
                  <a:lnTo>
                    <a:pt x="179270" y="135925"/>
                  </a:lnTo>
                  <a:lnTo>
                    <a:pt x="179270" y="135310"/>
                  </a:lnTo>
                  <a:lnTo>
                    <a:pt x="179654" y="134926"/>
                  </a:lnTo>
                  <a:lnTo>
                    <a:pt x="270350" y="44230"/>
                  </a:lnTo>
                  <a:lnTo>
                    <a:pt x="271230" y="43350"/>
                  </a:lnTo>
                  <a:lnTo>
                    <a:pt x="271236" y="41899"/>
                  </a:lnTo>
                  <a:lnTo>
                    <a:pt x="270350" y="41025"/>
                  </a:lnTo>
                  <a:lnTo>
                    <a:pt x="230211" y="885"/>
                  </a:lnTo>
                  <a:lnTo>
                    <a:pt x="229331" y="5"/>
                  </a:lnTo>
                  <a:lnTo>
                    <a:pt x="227891" y="0"/>
                  </a:lnTo>
                  <a:lnTo>
                    <a:pt x="227006" y="885"/>
                  </a:lnTo>
                  <a:lnTo>
                    <a:pt x="136310" y="91581"/>
                  </a:lnTo>
                  <a:lnTo>
                    <a:pt x="135925" y="91966"/>
                  </a:lnTo>
                  <a:lnTo>
                    <a:pt x="135310" y="91966"/>
                  </a:lnTo>
                  <a:lnTo>
                    <a:pt x="134926" y="91581"/>
                  </a:lnTo>
                  <a:lnTo>
                    <a:pt x="44230" y="885"/>
                  </a:lnTo>
                  <a:lnTo>
                    <a:pt x="43350" y="5"/>
                  </a:lnTo>
                  <a:lnTo>
                    <a:pt x="41910" y="0"/>
                  </a:lnTo>
                  <a:lnTo>
                    <a:pt x="41025" y="885"/>
                  </a:lnTo>
                  <a:lnTo>
                    <a:pt x="885" y="4102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256800" y="3001560"/>
            <a:ext cx="6924040" cy="29673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10"/>
              </a:spcBef>
            </a:pPr>
            <a:r>
              <a:rPr sz="3700" b="1" spc="-40" dirty="0">
                <a:latin typeface="Arial"/>
                <a:cs typeface="Arial"/>
              </a:rPr>
              <a:t>Tightly </a:t>
            </a:r>
            <a:r>
              <a:rPr sz="3700" b="1" dirty="0">
                <a:latin typeface="Arial"/>
                <a:cs typeface="Arial"/>
              </a:rPr>
              <a:t>coupled</a:t>
            </a:r>
            <a:r>
              <a:rPr sz="3700" b="1" spc="50" dirty="0">
                <a:latin typeface="Arial"/>
                <a:cs typeface="Arial"/>
              </a:rPr>
              <a:t> </a:t>
            </a:r>
            <a:r>
              <a:rPr sz="3700" b="1" dirty="0">
                <a:latin typeface="Arial"/>
                <a:cs typeface="Arial"/>
              </a:rPr>
              <a:t>optimizations</a:t>
            </a:r>
            <a:endParaRPr sz="3700">
              <a:latin typeface="Arial"/>
              <a:cs typeface="Arial"/>
            </a:endParaRPr>
          </a:p>
          <a:p>
            <a:pPr marL="263525" indent="-251460">
              <a:lnSpc>
                <a:spcPct val="100000"/>
              </a:lnSpc>
              <a:spcBef>
                <a:spcPts val="385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I/O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optimizations </a:t>
            </a:r>
            <a:r>
              <a:rPr sz="3100" spc="-45" dirty="0">
                <a:solidFill>
                  <a:srgbClr val="4B4D51"/>
                </a:solidFill>
                <a:latin typeface="Arial"/>
                <a:cs typeface="Arial"/>
              </a:rPr>
              <a:t>are </a:t>
            </a:r>
            <a:r>
              <a:rPr sz="3100" spc="10" dirty="0">
                <a:solidFill>
                  <a:srgbClr val="4B4D51"/>
                </a:solidFill>
                <a:latin typeface="Arial"/>
                <a:cs typeface="Arial"/>
              </a:rPr>
              <a:t>single</a:t>
            </a:r>
            <a:r>
              <a:rPr sz="3100" spc="-3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purposed</a:t>
            </a:r>
            <a:endParaRPr sz="3100">
              <a:latin typeface="Arial"/>
              <a:cs typeface="Arial"/>
            </a:endParaRPr>
          </a:p>
          <a:p>
            <a:pPr marL="263525" marR="475615" indent="-251460">
              <a:lnSpc>
                <a:spcPct val="100000"/>
              </a:lnSpc>
              <a:spcBef>
                <a:spcPts val="3704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-10" dirty="0">
                <a:solidFill>
                  <a:srgbClr val="4B4D51"/>
                </a:solidFill>
                <a:latin typeface="Arial"/>
                <a:cs typeface="Arial"/>
              </a:rPr>
              <a:t>Require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deep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understanding </a:t>
            </a:r>
            <a:r>
              <a:rPr sz="3100" spc="70" dirty="0">
                <a:solidFill>
                  <a:srgbClr val="4B4D51"/>
                </a:solidFill>
                <a:latin typeface="Arial"/>
                <a:cs typeface="Arial"/>
              </a:rPr>
              <a:t>of</a:t>
            </a:r>
            <a:r>
              <a:rPr sz="3100" spc="-9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the  </a:t>
            </a: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system’s </a:t>
            </a: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internal </a:t>
            </a: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operation</a:t>
            </a:r>
            <a:r>
              <a:rPr sz="3100" spc="-3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model</a:t>
            </a:r>
            <a:endParaRPr sz="31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5</a:t>
            </a:fld>
            <a:endParaRPr spc="15" dirty="0"/>
          </a:p>
        </p:txBody>
      </p:sp>
      <p:sp>
        <p:nvSpPr>
          <p:cNvPr id="54" name="object 54"/>
          <p:cNvSpPr txBox="1"/>
          <p:nvPr/>
        </p:nvSpPr>
        <p:spPr>
          <a:xfrm>
            <a:off x="1256800" y="6407910"/>
            <a:ext cx="6777355" cy="14636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3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-10" dirty="0">
                <a:solidFill>
                  <a:srgbClr val="4B4D51"/>
                </a:solidFill>
                <a:latin typeface="Arial"/>
                <a:cs typeface="Arial"/>
              </a:rPr>
              <a:t>Require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profound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system</a:t>
            </a:r>
            <a:r>
              <a:rPr sz="3100" spc="-4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refactoring</a:t>
            </a:r>
            <a:endParaRPr sz="3100">
              <a:latin typeface="Arial"/>
              <a:cs typeface="Arial"/>
            </a:endParaRPr>
          </a:p>
          <a:p>
            <a:pPr marL="263525" indent="-251460">
              <a:lnSpc>
                <a:spcPct val="100000"/>
              </a:lnSpc>
              <a:spcBef>
                <a:spcPts val="370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Limited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portability </a:t>
            </a: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across</a:t>
            </a:r>
            <a:r>
              <a:rPr sz="3100" spc="-7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systems</a:t>
            </a:r>
            <a:endParaRPr sz="31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555494" y="3758956"/>
            <a:ext cx="5253355" cy="112014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850" b="1" spc="-40" dirty="0">
                <a:latin typeface="Arial"/>
                <a:cs typeface="Arial"/>
              </a:rPr>
              <a:t>SILK’s </a:t>
            </a:r>
            <a:r>
              <a:rPr sz="2850" b="1" spc="120" dirty="0">
                <a:latin typeface="Arial"/>
                <a:cs typeface="Arial"/>
              </a:rPr>
              <a:t>I/O</a:t>
            </a:r>
            <a:r>
              <a:rPr sz="2850" b="1" spc="55" dirty="0">
                <a:latin typeface="Arial"/>
                <a:cs typeface="Arial"/>
              </a:rPr>
              <a:t> </a:t>
            </a:r>
            <a:r>
              <a:rPr sz="2850" b="1" spc="10" dirty="0">
                <a:latin typeface="Arial"/>
                <a:cs typeface="Arial"/>
              </a:rPr>
              <a:t>Scheduler</a:t>
            </a:r>
            <a:endParaRPr sz="2850">
              <a:latin typeface="Arial"/>
              <a:cs typeface="Arial"/>
            </a:endParaRPr>
          </a:p>
          <a:p>
            <a:pPr marL="200660" indent="-188595">
              <a:lnSpc>
                <a:spcPct val="100000"/>
              </a:lnSpc>
              <a:spcBef>
                <a:spcPts val="1075"/>
              </a:spcBef>
              <a:buChar char="•"/>
              <a:tabLst>
                <a:tab pos="201295" algn="l"/>
              </a:tabLst>
            </a:pPr>
            <a:r>
              <a:rPr sz="2300" dirty="0">
                <a:solidFill>
                  <a:srgbClr val="5E5E5E"/>
                </a:solidFill>
                <a:latin typeface="Arial"/>
                <a:cs typeface="Arial"/>
              </a:rPr>
              <a:t>Reduce </a:t>
            </a:r>
            <a:r>
              <a:rPr sz="2300" spc="10" dirty="0">
                <a:solidFill>
                  <a:srgbClr val="5E5E5E"/>
                </a:solidFill>
                <a:latin typeface="Arial"/>
                <a:cs typeface="Arial"/>
              </a:rPr>
              <a:t>tail </a:t>
            </a:r>
            <a:r>
              <a:rPr sz="2300" spc="15" dirty="0">
                <a:solidFill>
                  <a:srgbClr val="5E5E5E"/>
                </a:solidFill>
                <a:latin typeface="Arial"/>
                <a:cs typeface="Arial"/>
              </a:rPr>
              <a:t>latency spikes </a:t>
            </a:r>
            <a:r>
              <a:rPr sz="2300" dirty="0">
                <a:solidFill>
                  <a:srgbClr val="5E5E5E"/>
                </a:solidFill>
                <a:latin typeface="Arial"/>
                <a:cs typeface="Arial"/>
              </a:rPr>
              <a:t>in</a:t>
            </a:r>
            <a:r>
              <a:rPr sz="2300" spc="-6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5E5E5E"/>
                </a:solidFill>
                <a:latin typeface="Arial"/>
                <a:cs typeface="Arial"/>
              </a:rPr>
              <a:t>RocksDB</a:t>
            </a:r>
            <a:endParaRPr sz="23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555494" y="5213780"/>
            <a:ext cx="4651375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00660" marR="5080" indent="-188595">
              <a:lnSpc>
                <a:spcPct val="101600"/>
              </a:lnSpc>
              <a:spcBef>
                <a:spcPts val="65"/>
              </a:spcBef>
              <a:buChar char="•"/>
              <a:tabLst>
                <a:tab pos="201295" algn="l"/>
              </a:tabLst>
            </a:pPr>
            <a:r>
              <a:rPr sz="2300" spc="15" dirty="0">
                <a:solidFill>
                  <a:srgbClr val="5E5E5E"/>
                </a:solidFill>
                <a:latin typeface="Arial"/>
                <a:cs typeface="Arial"/>
              </a:rPr>
              <a:t>Controls the </a:t>
            </a:r>
            <a:r>
              <a:rPr sz="2300" dirty="0">
                <a:solidFill>
                  <a:srgbClr val="5E5E5E"/>
                </a:solidFill>
                <a:latin typeface="Arial"/>
                <a:cs typeface="Arial"/>
              </a:rPr>
              <a:t>interference</a:t>
            </a:r>
            <a:r>
              <a:rPr sz="2300" spc="-4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5E5E5E"/>
                </a:solidFill>
                <a:latin typeface="Arial"/>
                <a:cs typeface="Arial"/>
              </a:rPr>
              <a:t>between  </a:t>
            </a:r>
            <a:r>
              <a:rPr sz="2300" spc="15" dirty="0">
                <a:solidFill>
                  <a:srgbClr val="5E5E5E"/>
                </a:solidFill>
                <a:latin typeface="Arial"/>
                <a:cs typeface="Arial"/>
              </a:rPr>
              <a:t>foreground and </a:t>
            </a:r>
            <a:r>
              <a:rPr sz="2300" spc="30" dirty="0">
                <a:solidFill>
                  <a:srgbClr val="5E5E5E"/>
                </a:solidFill>
                <a:latin typeface="Arial"/>
                <a:cs typeface="Arial"/>
              </a:rPr>
              <a:t>background</a:t>
            </a:r>
            <a:r>
              <a:rPr sz="2300" spc="-7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5E5E5E"/>
                </a:solidFill>
                <a:latin typeface="Arial"/>
                <a:cs typeface="Arial"/>
              </a:rPr>
              <a:t>tasks</a:t>
            </a:r>
            <a:endParaRPr sz="23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555494" y="6281811"/>
            <a:ext cx="5460365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00660" marR="5080" indent="-188595">
              <a:lnSpc>
                <a:spcPct val="101600"/>
              </a:lnSpc>
              <a:spcBef>
                <a:spcPts val="65"/>
              </a:spcBef>
              <a:buChar char="•"/>
              <a:tabLst>
                <a:tab pos="201295" algn="l"/>
              </a:tabLst>
            </a:pPr>
            <a:r>
              <a:rPr sz="2300" spc="-5" dirty="0">
                <a:solidFill>
                  <a:srgbClr val="5E5E5E"/>
                </a:solidFill>
                <a:latin typeface="Arial"/>
                <a:cs typeface="Arial"/>
              </a:rPr>
              <a:t>Required </a:t>
            </a:r>
            <a:r>
              <a:rPr sz="2300" spc="15" dirty="0">
                <a:solidFill>
                  <a:srgbClr val="5E5E5E"/>
                </a:solidFill>
                <a:latin typeface="Arial"/>
                <a:cs typeface="Arial"/>
              </a:rPr>
              <a:t>changing </a:t>
            </a:r>
            <a:r>
              <a:rPr sz="2300" spc="-20" dirty="0">
                <a:solidFill>
                  <a:srgbClr val="5E5E5E"/>
                </a:solidFill>
                <a:latin typeface="Arial"/>
                <a:cs typeface="Arial"/>
              </a:rPr>
              <a:t>several </a:t>
            </a:r>
            <a:r>
              <a:rPr sz="2300" spc="20" dirty="0">
                <a:solidFill>
                  <a:srgbClr val="5E5E5E"/>
                </a:solidFill>
                <a:latin typeface="Arial"/>
                <a:cs typeface="Arial"/>
              </a:rPr>
              <a:t>modules,  </a:t>
            </a:r>
            <a:r>
              <a:rPr sz="2300" spc="25" dirty="0">
                <a:solidFill>
                  <a:srgbClr val="5E5E5E"/>
                </a:solidFill>
                <a:latin typeface="Arial"/>
                <a:cs typeface="Arial"/>
              </a:rPr>
              <a:t>such </a:t>
            </a:r>
            <a:r>
              <a:rPr sz="2300" spc="-20" dirty="0">
                <a:solidFill>
                  <a:srgbClr val="5E5E5E"/>
                </a:solidFill>
                <a:latin typeface="Arial"/>
                <a:cs typeface="Arial"/>
              </a:rPr>
              <a:t>as </a:t>
            </a:r>
            <a:r>
              <a:rPr sz="2300" i="1" spc="20" dirty="0">
                <a:solidFill>
                  <a:srgbClr val="5E5E5E"/>
                </a:solidFill>
                <a:latin typeface="Arial"/>
                <a:cs typeface="Arial"/>
              </a:rPr>
              <a:t>background </a:t>
            </a:r>
            <a:r>
              <a:rPr sz="2300" i="1" spc="15" dirty="0">
                <a:solidFill>
                  <a:srgbClr val="5E5E5E"/>
                </a:solidFill>
                <a:latin typeface="Arial"/>
                <a:cs typeface="Arial"/>
              </a:rPr>
              <a:t>operation</a:t>
            </a:r>
            <a:r>
              <a:rPr sz="2300" i="1" spc="-5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300" i="1" spc="-10" dirty="0">
                <a:solidFill>
                  <a:srgbClr val="5E5E5E"/>
                </a:solidFill>
                <a:latin typeface="Arial"/>
                <a:cs typeface="Arial"/>
              </a:rPr>
              <a:t>handlers,  </a:t>
            </a:r>
            <a:r>
              <a:rPr sz="2300" i="1" dirty="0">
                <a:solidFill>
                  <a:srgbClr val="5E5E5E"/>
                </a:solidFill>
                <a:latin typeface="Arial"/>
                <a:cs typeface="Arial"/>
              </a:rPr>
              <a:t>internal </a:t>
            </a:r>
            <a:r>
              <a:rPr sz="2300" i="1" spc="15" dirty="0">
                <a:solidFill>
                  <a:srgbClr val="5E5E5E"/>
                </a:solidFill>
                <a:latin typeface="Arial"/>
                <a:cs typeface="Arial"/>
              </a:rPr>
              <a:t>queuing </a:t>
            </a:r>
            <a:r>
              <a:rPr sz="2300" i="1" spc="30" dirty="0">
                <a:solidFill>
                  <a:srgbClr val="5E5E5E"/>
                </a:solidFill>
                <a:latin typeface="Arial"/>
                <a:cs typeface="Arial"/>
              </a:rPr>
              <a:t>logic, </a:t>
            </a:r>
            <a:r>
              <a:rPr sz="2300" spc="15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2300" i="1" dirty="0">
                <a:solidFill>
                  <a:srgbClr val="5E5E5E"/>
                </a:solidFill>
                <a:latin typeface="Arial"/>
                <a:cs typeface="Arial"/>
              </a:rPr>
              <a:t>thread</a:t>
            </a:r>
            <a:r>
              <a:rPr sz="2300" i="1" spc="-7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2300" i="1" spc="25" dirty="0">
                <a:solidFill>
                  <a:srgbClr val="5E5E5E"/>
                </a:solidFill>
                <a:latin typeface="Arial"/>
                <a:cs typeface="Arial"/>
              </a:rPr>
              <a:t>pools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30479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30" dirty="0"/>
              <a:t>Challenge</a:t>
            </a:r>
            <a:r>
              <a:rPr sz="7000" spc="-340" dirty="0"/>
              <a:t> </a:t>
            </a:r>
            <a:r>
              <a:rPr sz="7000" spc="-145" dirty="0"/>
              <a:t>#1</a:t>
            </a:r>
            <a:endParaRPr sz="7000"/>
          </a:p>
        </p:txBody>
      </p:sp>
      <p:sp>
        <p:nvSpPr>
          <p:cNvPr id="3" name="object 3"/>
          <p:cNvSpPr txBox="1"/>
          <p:nvPr/>
        </p:nvSpPr>
        <p:spPr>
          <a:xfrm>
            <a:off x="1256800" y="3001560"/>
            <a:ext cx="6798945" cy="20250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10"/>
              </a:spcBef>
            </a:pPr>
            <a:r>
              <a:rPr sz="3700" b="1" spc="20" dirty="0">
                <a:latin typeface="Arial"/>
                <a:cs typeface="Arial"/>
              </a:rPr>
              <a:t>Decoupled</a:t>
            </a:r>
            <a:r>
              <a:rPr sz="3700" b="1" spc="-10" dirty="0">
                <a:latin typeface="Arial"/>
                <a:cs typeface="Arial"/>
              </a:rPr>
              <a:t> </a:t>
            </a:r>
            <a:r>
              <a:rPr sz="3700" b="1" dirty="0">
                <a:latin typeface="Arial"/>
                <a:cs typeface="Arial"/>
              </a:rPr>
              <a:t>optimizations</a:t>
            </a:r>
            <a:endParaRPr sz="3700">
              <a:latin typeface="Arial"/>
              <a:cs typeface="Arial"/>
            </a:endParaRPr>
          </a:p>
          <a:p>
            <a:pPr marL="263525" marR="5080" indent="-251460">
              <a:lnSpc>
                <a:spcPct val="100000"/>
              </a:lnSpc>
              <a:spcBef>
                <a:spcPts val="385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I/O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optimizations </a:t>
            </a: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should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be 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disaggregated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from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the </a:t>
            </a: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internal</a:t>
            </a:r>
            <a:r>
              <a:rPr sz="3100" spc="-8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logic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6800" y="5465531"/>
            <a:ext cx="6445885" cy="2406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3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65" dirty="0">
                <a:solidFill>
                  <a:srgbClr val="4B4D51"/>
                </a:solidFill>
                <a:latin typeface="Arial"/>
                <a:cs typeface="Arial"/>
              </a:rPr>
              <a:t>Moved </a:t>
            </a:r>
            <a:r>
              <a:rPr sz="3100" spc="95" dirty="0">
                <a:solidFill>
                  <a:srgbClr val="4B4D51"/>
                </a:solidFill>
                <a:latin typeface="Arial"/>
                <a:cs typeface="Arial"/>
              </a:rPr>
              <a:t>to </a:t>
            </a:r>
            <a:r>
              <a:rPr sz="3100" spc="-45" dirty="0">
                <a:solidFill>
                  <a:srgbClr val="4B4D51"/>
                </a:solidFill>
                <a:latin typeface="Arial"/>
                <a:cs typeface="Arial"/>
              </a:rPr>
              <a:t>a </a:t>
            </a:r>
            <a:r>
              <a:rPr sz="3100" spc="60" dirty="0">
                <a:solidFill>
                  <a:srgbClr val="4B4D51"/>
                </a:solidFill>
                <a:latin typeface="Arial"/>
                <a:cs typeface="Arial"/>
              </a:rPr>
              <a:t>dedicated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I/O</a:t>
            </a:r>
            <a:r>
              <a:rPr sz="3100" spc="-18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-10" dirty="0">
                <a:solidFill>
                  <a:srgbClr val="4B4D51"/>
                </a:solidFill>
                <a:latin typeface="Arial"/>
                <a:cs typeface="Arial"/>
              </a:rPr>
              <a:t>layer</a:t>
            </a:r>
            <a:endParaRPr sz="3100">
              <a:latin typeface="Arial"/>
              <a:cs typeface="Arial"/>
            </a:endParaRPr>
          </a:p>
          <a:p>
            <a:pPr marL="263525" indent="-251460">
              <a:lnSpc>
                <a:spcPct val="100000"/>
              </a:lnSpc>
              <a:spcBef>
                <a:spcPts val="370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-15" dirty="0">
                <a:solidFill>
                  <a:srgbClr val="4B4D51"/>
                </a:solidFill>
                <a:latin typeface="Arial"/>
                <a:cs typeface="Arial"/>
              </a:rPr>
              <a:t>Generally</a:t>
            </a:r>
            <a:r>
              <a:rPr sz="310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applicable</a:t>
            </a:r>
            <a:endParaRPr sz="3100">
              <a:latin typeface="Arial"/>
              <a:cs typeface="Arial"/>
            </a:endParaRPr>
          </a:p>
          <a:p>
            <a:pPr marL="263525" indent="-251460">
              <a:lnSpc>
                <a:spcPct val="100000"/>
              </a:lnSpc>
              <a:spcBef>
                <a:spcPts val="370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25" dirty="0">
                <a:solidFill>
                  <a:srgbClr val="4B4D51"/>
                </a:solidFill>
                <a:latin typeface="Arial"/>
                <a:cs typeface="Arial"/>
              </a:rPr>
              <a:t>Portable </a:t>
            </a: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across </a:t>
            </a:r>
            <a:r>
              <a:rPr sz="3100" spc="25" dirty="0">
                <a:solidFill>
                  <a:srgbClr val="4B4D51"/>
                </a:solidFill>
                <a:latin typeface="Arial"/>
                <a:cs typeface="Arial"/>
              </a:rPr>
              <a:t>different</a:t>
            </a:r>
            <a:r>
              <a:rPr sz="3100" spc="-5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scenarios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4683" y="3034338"/>
            <a:ext cx="544830" cy="544830"/>
            <a:chOff x="724683" y="3034338"/>
            <a:chExt cx="544830" cy="544830"/>
          </a:xfrm>
        </p:grpSpPr>
        <p:sp>
          <p:nvSpPr>
            <p:cNvPr id="6" name="object 6"/>
            <p:cNvSpPr/>
            <p:nvPr/>
          </p:nvSpPr>
          <p:spPr>
            <a:xfrm>
              <a:off x="735154" y="3044808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751" y="0"/>
                  </a:moveTo>
                  <a:lnTo>
                    <a:pt x="214696" y="4218"/>
                  </a:lnTo>
                  <a:lnTo>
                    <a:pt x="170409" y="16380"/>
                  </a:lnTo>
                  <a:lnTo>
                    <a:pt x="129631" y="35745"/>
                  </a:lnTo>
                  <a:lnTo>
                    <a:pt x="93099" y="61575"/>
                  </a:lnTo>
                  <a:lnTo>
                    <a:pt x="61553" y="93129"/>
                  </a:lnTo>
                  <a:lnTo>
                    <a:pt x="35732" y="129667"/>
                  </a:lnTo>
                  <a:lnTo>
                    <a:pt x="16373" y="170450"/>
                  </a:lnTo>
                  <a:lnTo>
                    <a:pt x="4216" y="214738"/>
                  </a:lnTo>
                  <a:lnTo>
                    <a:pt x="0" y="261792"/>
                  </a:lnTo>
                  <a:lnTo>
                    <a:pt x="4216" y="308844"/>
                  </a:lnTo>
                  <a:lnTo>
                    <a:pt x="16374" y="353128"/>
                  </a:lnTo>
                  <a:lnTo>
                    <a:pt x="35735" y="393906"/>
                  </a:lnTo>
                  <a:lnTo>
                    <a:pt x="61558" y="430438"/>
                  </a:lnTo>
                  <a:lnTo>
                    <a:pt x="93105" y="461985"/>
                  </a:lnTo>
                  <a:lnTo>
                    <a:pt x="129637" y="487809"/>
                  </a:lnTo>
                  <a:lnTo>
                    <a:pt x="170415" y="507169"/>
                  </a:lnTo>
                  <a:lnTo>
                    <a:pt x="214699" y="519327"/>
                  </a:lnTo>
                  <a:lnTo>
                    <a:pt x="261751" y="523544"/>
                  </a:lnTo>
                  <a:lnTo>
                    <a:pt x="308808" y="519327"/>
                  </a:lnTo>
                  <a:lnTo>
                    <a:pt x="353098" y="507169"/>
                  </a:lnTo>
                  <a:lnTo>
                    <a:pt x="393882" y="487808"/>
                  </a:lnTo>
                  <a:lnTo>
                    <a:pt x="430420" y="461985"/>
                  </a:lnTo>
                  <a:lnTo>
                    <a:pt x="461973" y="430438"/>
                  </a:lnTo>
                  <a:lnTo>
                    <a:pt x="472538" y="415495"/>
                  </a:lnTo>
                  <a:lnTo>
                    <a:pt x="199417" y="415495"/>
                  </a:lnTo>
                  <a:lnTo>
                    <a:pt x="73188" y="289266"/>
                  </a:lnTo>
                  <a:lnTo>
                    <a:pt x="73188" y="287610"/>
                  </a:lnTo>
                  <a:lnTo>
                    <a:pt x="114092" y="246706"/>
                  </a:lnTo>
                  <a:lnTo>
                    <a:pt x="284742" y="246706"/>
                  </a:lnTo>
                  <a:lnTo>
                    <a:pt x="397364" y="134084"/>
                  </a:lnTo>
                  <a:lnTo>
                    <a:pt x="398008" y="133824"/>
                  </a:lnTo>
                  <a:lnTo>
                    <a:pt x="489772" y="133824"/>
                  </a:lnTo>
                  <a:lnTo>
                    <a:pt x="487798" y="129667"/>
                  </a:lnTo>
                  <a:lnTo>
                    <a:pt x="461969" y="93129"/>
                  </a:lnTo>
                  <a:lnTo>
                    <a:pt x="430415" y="61575"/>
                  </a:lnTo>
                  <a:lnTo>
                    <a:pt x="393876" y="35745"/>
                  </a:lnTo>
                  <a:lnTo>
                    <a:pt x="353093" y="16380"/>
                  </a:lnTo>
                  <a:lnTo>
                    <a:pt x="308805" y="4218"/>
                  </a:lnTo>
                  <a:lnTo>
                    <a:pt x="261751" y="0"/>
                  </a:lnTo>
                  <a:close/>
                </a:path>
                <a:path w="523875" h="523875">
                  <a:moveTo>
                    <a:pt x="489772" y="133824"/>
                  </a:moveTo>
                  <a:lnTo>
                    <a:pt x="399371" y="133824"/>
                  </a:lnTo>
                  <a:lnTo>
                    <a:pt x="400056" y="134084"/>
                  </a:lnTo>
                  <a:lnTo>
                    <a:pt x="440442" y="174471"/>
                  </a:lnTo>
                  <a:lnTo>
                    <a:pt x="440442" y="176168"/>
                  </a:lnTo>
                  <a:lnTo>
                    <a:pt x="201115" y="415495"/>
                  </a:lnTo>
                  <a:lnTo>
                    <a:pt x="472538" y="415495"/>
                  </a:lnTo>
                  <a:lnTo>
                    <a:pt x="487801" y="393906"/>
                  </a:lnTo>
                  <a:lnTo>
                    <a:pt x="507165" y="353128"/>
                  </a:lnTo>
                  <a:lnTo>
                    <a:pt x="519326" y="308844"/>
                  </a:lnTo>
                  <a:lnTo>
                    <a:pt x="523544" y="261792"/>
                  </a:lnTo>
                  <a:lnTo>
                    <a:pt x="519326" y="214738"/>
                  </a:lnTo>
                  <a:lnTo>
                    <a:pt x="507164" y="170450"/>
                  </a:lnTo>
                  <a:lnTo>
                    <a:pt x="489772" y="133824"/>
                  </a:lnTo>
                  <a:close/>
                </a:path>
                <a:path w="523875" h="523875">
                  <a:moveTo>
                    <a:pt x="284742" y="246706"/>
                  </a:moveTo>
                  <a:lnTo>
                    <a:pt x="115790" y="246706"/>
                  </a:lnTo>
                  <a:lnTo>
                    <a:pt x="199417" y="330334"/>
                  </a:lnTo>
                  <a:lnTo>
                    <a:pt x="201115" y="330334"/>
                  </a:lnTo>
                  <a:lnTo>
                    <a:pt x="284742" y="246706"/>
                  </a:lnTo>
                  <a:close/>
                </a:path>
              </a:pathLst>
            </a:custGeom>
            <a:solidFill>
              <a:srgbClr val="017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5154" y="3044808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751" y="0"/>
                  </a:moveTo>
                  <a:lnTo>
                    <a:pt x="214696" y="4218"/>
                  </a:lnTo>
                  <a:lnTo>
                    <a:pt x="170409" y="16380"/>
                  </a:lnTo>
                  <a:lnTo>
                    <a:pt x="129631" y="35745"/>
                  </a:lnTo>
                  <a:lnTo>
                    <a:pt x="93099" y="61575"/>
                  </a:lnTo>
                  <a:lnTo>
                    <a:pt x="61553" y="93129"/>
                  </a:lnTo>
                  <a:lnTo>
                    <a:pt x="35732" y="129667"/>
                  </a:lnTo>
                  <a:lnTo>
                    <a:pt x="16373" y="170450"/>
                  </a:lnTo>
                  <a:lnTo>
                    <a:pt x="4216" y="214739"/>
                  </a:lnTo>
                  <a:lnTo>
                    <a:pt x="0" y="261792"/>
                  </a:lnTo>
                  <a:lnTo>
                    <a:pt x="4216" y="308844"/>
                  </a:lnTo>
                  <a:lnTo>
                    <a:pt x="16374" y="353129"/>
                  </a:lnTo>
                  <a:lnTo>
                    <a:pt x="35735" y="393906"/>
                  </a:lnTo>
                  <a:lnTo>
                    <a:pt x="61558" y="430438"/>
                  </a:lnTo>
                  <a:lnTo>
                    <a:pt x="93105" y="461985"/>
                  </a:lnTo>
                  <a:lnTo>
                    <a:pt x="129637" y="487809"/>
                  </a:lnTo>
                  <a:lnTo>
                    <a:pt x="170415" y="507169"/>
                  </a:lnTo>
                  <a:lnTo>
                    <a:pt x="214699" y="519327"/>
                  </a:lnTo>
                  <a:lnTo>
                    <a:pt x="261751" y="523544"/>
                  </a:lnTo>
                  <a:lnTo>
                    <a:pt x="308808" y="519327"/>
                  </a:lnTo>
                  <a:lnTo>
                    <a:pt x="353098" y="507169"/>
                  </a:lnTo>
                  <a:lnTo>
                    <a:pt x="393882" y="487809"/>
                  </a:lnTo>
                  <a:lnTo>
                    <a:pt x="430420" y="461985"/>
                  </a:lnTo>
                  <a:lnTo>
                    <a:pt x="461973" y="430438"/>
                  </a:lnTo>
                  <a:lnTo>
                    <a:pt x="487801" y="393906"/>
                  </a:lnTo>
                  <a:lnTo>
                    <a:pt x="507165" y="353129"/>
                  </a:lnTo>
                  <a:lnTo>
                    <a:pt x="519326" y="308844"/>
                  </a:lnTo>
                  <a:lnTo>
                    <a:pt x="523544" y="261792"/>
                  </a:lnTo>
                  <a:lnTo>
                    <a:pt x="519325" y="214739"/>
                  </a:lnTo>
                  <a:lnTo>
                    <a:pt x="507164" y="170450"/>
                  </a:lnTo>
                  <a:lnTo>
                    <a:pt x="487798" y="129667"/>
                  </a:lnTo>
                  <a:lnTo>
                    <a:pt x="461968" y="93129"/>
                  </a:lnTo>
                  <a:lnTo>
                    <a:pt x="430414" y="61575"/>
                  </a:lnTo>
                  <a:lnTo>
                    <a:pt x="393876" y="35745"/>
                  </a:lnTo>
                  <a:lnTo>
                    <a:pt x="353093" y="16380"/>
                  </a:lnTo>
                  <a:lnTo>
                    <a:pt x="308805" y="4218"/>
                  </a:lnTo>
                  <a:lnTo>
                    <a:pt x="261751" y="0"/>
                  </a:lnTo>
                  <a:close/>
                </a:path>
                <a:path w="523875" h="523875">
                  <a:moveTo>
                    <a:pt x="398689" y="133825"/>
                  </a:moveTo>
                  <a:lnTo>
                    <a:pt x="399371" y="133825"/>
                  </a:lnTo>
                  <a:lnTo>
                    <a:pt x="400056" y="134085"/>
                  </a:lnTo>
                  <a:lnTo>
                    <a:pt x="400574" y="134603"/>
                  </a:lnTo>
                  <a:lnTo>
                    <a:pt x="439406" y="173436"/>
                  </a:lnTo>
                  <a:lnTo>
                    <a:pt x="440442" y="174471"/>
                  </a:lnTo>
                  <a:lnTo>
                    <a:pt x="440442" y="176169"/>
                  </a:lnTo>
                  <a:lnTo>
                    <a:pt x="439406" y="177204"/>
                  </a:lnTo>
                  <a:lnTo>
                    <a:pt x="202150" y="414460"/>
                  </a:lnTo>
                  <a:lnTo>
                    <a:pt x="201115" y="415496"/>
                  </a:lnTo>
                  <a:lnTo>
                    <a:pt x="199417" y="415496"/>
                  </a:lnTo>
                  <a:lnTo>
                    <a:pt x="198382" y="414460"/>
                  </a:lnTo>
                  <a:lnTo>
                    <a:pt x="186462" y="402540"/>
                  </a:lnTo>
                  <a:lnTo>
                    <a:pt x="157665" y="373743"/>
                  </a:lnTo>
                  <a:lnTo>
                    <a:pt x="74224" y="290302"/>
                  </a:lnTo>
                  <a:lnTo>
                    <a:pt x="73188" y="289267"/>
                  </a:lnTo>
                  <a:lnTo>
                    <a:pt x="73188" y="287610"/>
                  </a:lnTo>
                  <a:lnTo>
                    <a:pt x="74224" y="286575"/>
                  </a:lnTo>
                  <a:lnTo>
                    <a:pt x="113057" y="247742"/>
                  </a:lnTo>
                  <a:lnTo>
                    <a:pt x="114092" y="246706"/>
                  </a:lnTo>
                  <a:lnTo>
                    <a:pt x="115790" y="246706"/>
                  </a:lnTo>
                  <a:lnTo>
                    <a:pt x="116825" y="247742"/>
                  </a:lnTo>
                  <a:lnTo>
                    <a:pt x="198382" y="329299"/>
                  </a:lnTo>
                  <a:lnTo>
                    <a:pt x="199417" y="330334"/>
                  </a:lnTo>
                  <a:lnTo>
                    <a:pt x="201115" y="330334"/>
                  </a:lnTo>
                  <a:lnTo>
                    <a:pt x="202150" y="329299"/>
                  </a:lnTo>
                  <a:lnTo>
                    <a:pt x="396846" y="134603"/>
                  </a:lnTo>
                  <a:lnTo>
                    <a:pt x="397364" y="134085"/>
                  </a:lnTo>
                  <a:lnTo>
                    <a:pt x="398008" y="133825"/>
                  </a:lnTo>
                  <a:lnTo>
                    <a:pt x="398689" y="133825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1756" y="1489747"/>
            <a:ext cx="5351556" cy="9635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829817" y="1536866"/>
            <a:ext cx="5215890" cy="828040"/>
          </a:xfrm>
          <a:prstGeom prst="rect">
            <a:avLst/>
          </a:prstGeom>
          <a:solidFill>
            <a:srgbClr val="FFFFFF"/>
          </a:solidFill>
          <a:ln w="31412">
            <a:solidFill>
              <a:srgbClr val="000000"/>
            </a:solidFill>
          </a:ln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3700" b="1" spc="-15" dirty="0">
                <a:latin typeface="Arial"/>
                <a:cs typeface="Arial"/>
              </a:rPr>
              <a:t>Application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797556" y="3072868"/>
            <a:ext cx="5316220" cy="3290570"/>
            <a:chOff x="10797556" y="3072868"/>
            <a:chExt cx="5316220" cy="329057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7556" y="3072868"/>
              <a:ext cx="5315748" cy="32903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865617" y="3119987"/>
              <a:ext cx="5179695" cy="3154680"/>
            </a:xfrm>
            <a:custGeom>
              <a:avLst/>
              <a:gdLst/>
              <a:ahLst/>
              <a:cxnLst/>
              <a:rect l="l" t="t" r="r" b="b"/>
              <a:pathLst>
                <a:path w="5179694" h="3154679">
                  <a:moveTo>
                    <a:pt x="5179626" y="0"/>
                  </a:moveTo>
                  <a:lnTo>
                    <a:pt x="0" y="0"/>
                  </a:lnTo>
                  <a:lnTo>
                    <a:pt x="0" y="3154267"/>
                  </a:lnTo>
                  <a:lnTo>
                    <a:pt x="5179626" y="3154267"/>
                  </a:lnTo>
                  <a:lnTo>
                    <a:pt x="517962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65617" y="3119987"/>
              <a:ext cx="5179695" cy="3154680"/>
            </a:xfrm>
            <a:custGeom>
              <a:avLst/>
              <a:gdLst/>
              <a:ahLst/>
              <a:cxnLst/>
              <a:rect l="l" t="t" r="r" b="b"/>
              <a:pathLst>
                <a:path w="5179694" h="3154679">
                  <a:moveTo>
                    <a:pt x="0" y="0"/>
                  </a:moveTo>
                  <a:lnTo>
                    <a:pt x="5179626" y="0"/>
                  </a:lnTo>
                  <a:lnTo>
                    <a:pt x="5179626" y="3154267"/>
                  </a:lnTo>
                  <a:lnTo>
                    <a:pt x="0" y="3154267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6012" y="4026387"/>
              <a:ext cx="2492226" cy="975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98838" y="4068271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2200529" y="0"/>
                  </a:moveTo>
                  <a:lnTo>
                    <a:pt x="166047" y="0"/>
                  </a:lnTo>
                  <a:lnTo>
                    <a:pt x="133002" y="127"/>
                  </a:lnTo>
                  <a:lnTo>
                    <a:pt x="85189" y="3432"/>
                  </a:lnTo>
                  <a:lnTo>
                    <a:pt x="48730" y="17946"/>
                  </a:lnTo>
                  <a:lnTo>
                    <a:pt x="17946" y="48732"/>
                  </a:lnTo>
                  <a:lnTo>
                    <a:pt x="3432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6" y="743717"/>
                  </a:lnTo>
                  <a:lnTo>
                    <a:pt x="8135" y="781479"/>
                  </a:lnTo>
                  <a:lnTo>
                    <a:pt x="31662" y="818410"/>
                  </a:lnTo>
                  <a:lnTo>
                    <a:pt x="68594" y="841936"/>
                  </a:lnTo>
                  <a:lnTo>
                    <a:pt x="106354" y="849056"/>
                  </a:lnTo>
                  <a:lnTo>
                    <a:pt x="166047" y="850073"/>
                  </a:lnTo>
                  <a:lnTo>
                    <a:pt x="2200529" y="850073"/>
                  </a:lnTo>
                  <a:lnTo>
                    <a:pt x="2260215" y="849056"/>
                  </a:lnTo>
                  <a:lnTo>
                    <a:pt x="2297982" y="841936"/>
                  </a:lnTo>
                  <a:lnTo>
                    <a:pt x="2334910" y="818410"/>
                  </a:lnTo>
                  <a:lnTo>
                    <a:pt x="2358441" y="781479"/>
                  </a:lnTo>
                  <a:lnTo>
                    <a:pt x="2365560" y="743717"/>
                  </a:lnTo>
                  <a:lnTo>
                    <a:pt x="2366577" y="684027"/>
                  </a:lnTo>
                  <a:lnTo>
                    <a:pt x="2366577" y="166046"/>
                  </a:lnTo>
                  <a:lnTo>
                    <a:pt x="2365560" y="106357"/>
                  </a:lnTo>
                  <a:lnTo>
                    <a:pt x="2358441" y="68594"/>
                  </a:lnTo>
                  <a:lnTo>
                    <a:pt x="2334910" y="31664"/>
                  </a:lnTo>
                  <a:lnTo>
                    <a:pt x="2297982" y="8136"/>
                  </a:lnTo>
                  <a:lnTo>
                    <a:pt x="2260215" y="1017"/>
                  </a:lnTo>
                  <a:lnTo>
                    <a:pt x="2200529" y="0"/>
                  </a:lnTo>
                  <a:close/>
                </a:path>
              </a:pathLst>
            </a:custGeom>
            <a:solidFill>
              <a:srgbClr val="FF644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98838" y="4068270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4" y="3432"/>
                  </a:lnTo>
                  <a:lnTo>
                    <a:pt x="2317843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1" y="818409"/>
                  </a:lnTo>
                  <a:lnTo>
                    <a:pt x="2297981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211754" y="4156133"/>
            <a:ext cx="1941195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150" b="1" spc="75" dirty="0">
                <a:latin typeface="Arial"/>
                <a:cs typeface="Arial"/>
              </a:rPr>
              <a:t>I/O</a:t>
            </a:r>
            <a:r>
              <a:rPr sz="2150" b="1" spc="-75" dirty="0">
                <a:latin typeface="Arial"/>
                <a:cs typeface="Arial"/>
              </a:rPr>
              <a:t> </a:t>
            </a:r>
            <a:r>
              <a:rPr sz="2150" b="1" spc="-20" dirty="0">
                <a:latin typeface="Arial"/>
                <a:cs typeface="Arial"/>
              </a:rPr>
              <a:t>Scheduling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900" spc="5" dirty="0">
                <a:solidFill>
                  <a:srgbClr val="5E5E5E"/>
                </a:solidFill>
                <a:latin typeface="Arial"/>
                <a:cs typeface="Arial"/>
              </a:rPr>
              <a:t>SILK</a:t>
            </a:r>
            <a:r>
              <a:rPr sz="1900" spc="-1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5E5E5E"/>
                </a:solidFill>
                <a:latin typeface="Arial"/>
                <a:cs typeface="Arial"/>
              </a:rPr>
              <a:t>[ATC19]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3769" y="4026387"/>
            <a:ext cx="2492375" cy="975994"/>
            <a:chOff x="13423769" y="4026387"/>
            <a:chExt cx="2492375" cy="975994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3769" y="4026387"/>
              <a:ext cx="2492226" cy="9757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486595" y="4068271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2200529" y="0"/>
                  </a:moveTo>
                  <a:lnTo>
                    <a:pt x="166047" y="0"/>
                  </a:lnTo>
                  <a:lnTo>
                    <a:pt x="133007" y="127"/>
                  </a:lnTo>
                  <a:lnTo>
                    <a:pt x="85195" y="3432"/>
                  </a:lnTo>
                  <a:lnTo>
                    <a:pt x="48734" y="17946"/>
                  </a:lnTo>
                  <a:lnTo>
                    <a:pt x="17952" y="48732"/>
                  </a:lnTo>
                  <a:lnTo>
                    <a:pt x="3436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8" y="743717"/>
                  </a:lnTo>
                  <a:lnTo>
                    <a:pt x="8146" y="781479"/>
                  </a:lnTo>
                  <a:lnTo>
                    <a:pt x="31667" y="818410"/>
                  </a:lnTo>
                  <a:lnTo>
                    <a:pt x="68594" y="841936"/>
                  </a:lnTo>
                  <a:lnTo>
                    <a:pt x="106361" y="849056"/>
                  </a:lnTo>
                  <a:lnTo>
                    <a:pt x="166047" y="850073"/>
                  </a:lnTo>
                  <a:lnTo>
                    <a:pt x="2200529" y="850073"/>
                  </a:lnTo>
                  <a:lnTo>
                    <a:pt x="2260223" y="849056"/>
                  </a:lnTo>
                  <a:lnTo>
                    <a:pt x="2297982" y="841936"/>
                  </a:lnTo>
                  <a:lnTo>
                    <a:pt x="2334914" y="818410"/>
                  </a:lnTo>
                  <a:lnTo>
                    <a:pt x="2358441" y="781479"/>
                  </a:lnTo>
                  <a:lnTo>
                    <a:pt x="2365560" y="743717"/>
                  </a:lnTo>
                  <a:lnTo>
                    <a:pt x="2366577" y="684027"/>
                  </a:lnTo>
                  <a:lnTo>
                    <a:pt x="2366577" y="166046"/>
                  </a:lnTo>
                  <a:lnTo>
                    <a:pt x="2365560" y="106357"/>
                  </a:lnTo>
                  <a:lnTo>
                    <a:pt x="2358441" y="68594"/>
                  </a:lnTo>
                  <a:lnTo>
                    <a:pt x="2334914" y="31664"/>
                  </a:lnTo>
                  <a:lnTo>
                    <a:pt x="2297982" y="8136"/>
                  </a:lnTo>
                  <a:lnTo>
                    <a:pt x="2260223" y="1017"/>
                  </a:lnTo>
                  <a:lnTo>
                    <a:pt x="2200529" y="0"/>
                  </a:lnTo>
                  <a:close/>
                </a:path>
              </a:pathLst>
            </a:custGeom>
            <a:solidFill>
              <a:srgbClr val="FF644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486595" y="4068271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4" y="3432"/>
                  </a:lnTo>
                  <a:lnTo>
                    <a:pt x="2317843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1" y="818409"/>
                  </a:lnTo>
                  <a:lnTo>
                    <a:pt x="2297981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764849" y="4156133"/>
            <a:ext cx="1810385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latin typeface="Arial"/>
                <a:cs typeface="Arial"/>
              </a:rPr>
              <a:t>Caching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900" spc="25" dirty="0">
                <a:solidFill>
                  <a:srgbClr val="5E5E5E"/>
                </a:solidFill>
                <a:latin typeface="Arial"/>
                <a:cs typeface="Arial"/>
              </a:rPr>
              <a:t>AC-Key</a:t>
            </a:r>
            <a:r>
              <a:rPr sz="1900" spc="-5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5E5E5E"/>
                </a:solidFill>
                <a:latin typeface="Arial"/>
                <a:cs typeface="Arial"/>
              </a:rPr>
              <a:t>[ATC20]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936012" y="5100649"/>
            <a:ext cx="2492375" cy="975994"/>
            <a:chOff x="10936012" y="5100649"/>
            <a:chExt cx="2492375" cy="975994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6012" y="5100649"/>
              <a:ext cx="2492226" cy="9757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998837" y="5142532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2200529" y="0"/>
                  </a:moveTo>
                  <a:lnTo>
                    <a:pt x="166047" y="0"/>
                  </a:lnTo>
                  <a:lnTo>
                    <a:pt x="133002" y="127"/>
                  </a:lnTo>
                  <a:lnTo>
                    <a:pt x="85189" y="3432"/>
                  </a:lnTo>
                  <a:lnTo>
                    <a:pt x="48730" y="17946"/>
                  </a:lnTo>
                  <a:lnTo>
                    <a:pt x="17946" y="48732"/>
                  </a:lnTo>
                  <a:lnTo>
                    <a:pt x="3432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6" y="743717"/>
                  </a:lnTo>
                  <a:lnTo>
                    <a:pt x="8135" y="781479"/>
                  </a:lnTo>
                  <a:lnTo>
                    <a:pt x="31662" y="818409"/>
                  </a:lnTo>
                  <a:lnTo>
                    <a:pt x="68594" y="841936"/>
                  </a:lnTo>
                  <a:lnTo>
                    <a:pt x="106354" y="849056"/>
                  </a:lnTo>
                  <a:lnTo>
                    <a:pt x="166047" y="850073"/>
                  </a:lnTo>
                  <a:lnTo>
                    <a:pt x="2200529" y="850073"/>
                  </a:lnTo>
                  <a:lnTo>
                    <a:pt x="2260215" y="849056"/>
                  </a:lnTo>
                  <a:lnTo>
                    <a:pt x="2297982" y="841936"/>
                  </a:lnTo>
                  <a:lnTo>
                    <a:pt x="2334910" y="818409"/>
                  </a:lnTo>
                  <a:lnTo>
                    <a:pt x="2358441" y="781479"/>
                  </a:lnTo>
                  <a:lnTo>
                    <a:pt x="2365560" y="743717"/>
                  </a:lnTo>
                  <a:lnTo>
                    <a:pt x="2366577" y="684027"/>
                  </a:lnTo>
                  <a:lnTo>
                    <a:pt x="2366577" y="166046"/>
                  </a:lnTo>
                  <a:lnTo>
                    <a:pt x="2365560" y="106356"/>
                  </a:lnTo>
                  <a:lnTo>
                    <a:pt x="2358441" y="68593"/>
                  </a:lnTo>
                  <a:lnTo>
                    <a:pt x="2334910" y="31664"/>
                  </a:lnTo>
                  <a:lnTo>
                    <a:pt x="2297982" y="8136"/>
                  </a:lnTo>
                  <a:lnTo>
                    <a:pt x="2260215" y="1017"/>
                  </a:lnTo>
                  <a:lnTo>
                    <a:pt x="2200529" y="0"/>
                  </a:lnTo>
                  <a:close/>
                </a:path>
              </a:pathLst>
            </a:custGeom>
            <a:solidFill>
              <a:srgbClr val="FF644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98837" y="5142532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5" y="3432"/>
                  </a:lnTo>
                  <a:lnTo>
                    <a:pt x="2317844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2" y="818409"/>
                  </a:lnTo>
                  <a:lnTo>
                    <a:pt x="2297982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176781" y="5230394"/>
            <a:ext cx="2011045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150" b="1" spc="-20" dirty="0">
                <a:latin typeface="Arial"/>
                <a:cs typeface="Arial"/>
              </a:rPr>
              <a:t>Tiering</a:t>
            </a:r>
            <a:endParaRPr sz="2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900" spc="25" dirty="0">
                <a:solidFill>
                  <a:srgbClr val="5E5E5E"/>
                </a:solidFill>
                <a:latin typeface="Arial"/>
                <a:cs typeface="Arial"/>
              </a:rPr>
              <a:t>SpanDB</a:t>
            </a:r>
            <a:r>
              <a:rPr sz="1900" spc="-7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5E5E5E"/>
                </a:solidFill>
                <a:latin typeface="Arial"/>
                <a:cs typeface="Arial"/>
              </a:rPr>
              <a:t>[FAST21]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423769" y="5100649"/>
            <a:ext cx="2492375" cy="975994"/>
            <a:chOff x="13423769" y="5100649"/>
            <a:chExt cx="2492375" cy="975994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3769" y="5100649"/>
              <a:ext cx="2492226" cy="9757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486595" y="5142532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2200529" y="0"/>
                  </a:moveTo>
                  <a:lnTo>
                    <a:pt x="166047" y="0"/>
                  </a:lnTo>
                  <a:lnTo>
                    <a:pt x="133007" y="127"/>
                  </a:lnTo>
                  <a:lnTo>
                    <a:pt x="85195" y="3432"/>
                  </a:lnTo>
                  <a:lnTo>
                    <a:pt x="48734" y="17946"/>
                  </a:lnTo>
                  <a:lnTo>
                    <a:pt x="17952" y="48732"/>
                  </a:lnTo>
                  <a:lnTo>
                    <a:pt x="3436" y="85191"/>
                  </a:lnTo>
                  <a:lnTo>
                    <a:pt x="127" y="133003"/>
                  </a:lnTo>
                  <a:lnTo>
                    <a:pt x="0" y="166046"/>
                  </a:lnTo>
                  <a:lnTo>
                    <a:pt x="0" y="684027"/>
                  </a:lnTo>
                  <a:lnTo>
                    <a:pt x="1018" y="743717"/>
                  </a:lnTo>
                  <a:lnTo>
                    <a:pt x="8146" y="781479"/>
                  </a:lnTo>
                  <a:lnTo>
                    <a:pt x="31667" y="818409"/>
                  </a:lnTo>
                  <a:lnTo>
                    <a:pt x="68594" y="841936"/>
                  </a:lnTo>
                  <a:lnTo>
                    <a:pt x="106361" y="849056"/>
                  </a:lnTo>
                  <a:lnTo>
                    <a:pt x="166047" y="850073"/>
                  </a:lnTo>
                  <a:lnTo>
                    <a:pt x="2200529" y="850073"/>
                  </a:lnTo>
                  <a:lnTo>
                    <a:pt x="2260223" y="849056"/>
                  </a:lnTo>
                  <a:lnTo>
                    <a:pt x="2297982" y="841936"/>
                  </a:lnTo>
                  <a:lnTo>
                    <a:pt x="2334914" y="818409"/>
                  </a:lnTo>
                  <a:lnTo>
                    <a:pt x="2358441" y="781479"/>
                  </a:lnTo>
                  <a:lnTo>
                    <a:pt x="2365560" y="743717"/>
                  </a:lnTo>
                  <a:lnTo>
                    <a:pt x="2366577" y="684027"/>
                  </a:lnTo>
                  <a:lnTo>
                    <a:pt x="2366577" y="166046"/>
                  </a:lnTo>
                  <a:lnTo>
                    <a:pt x="2365560" y="106356"/>
                  </a:lnTo>
                  <a:lnTo>
                    <a:pt x="2358441" y="68593"/>
                  </a:lnTo>
                  <a:lnTo>
                    <a:pt x="2334914" y="31664"/>
                  </a:lnTo>
                  <a:lnTo>
                    <a:pt x="2297982" y="8136"/>
                  </a:lnTo>
                  <a:lnTo>
                    <a:pt x="2260223" y="1017"/>
                  </a:lnTo>
                  <a:lnTo>
                    <a:pt x="2200529" y="0"/>
                  </a:lnTo>
                  <a:close/>
                </a:path>
              </a:pathLst>
            </a:custGeom>
            <a:solidFill>
              <a:srgbClr val="FF644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486595" y="5142532"/>
              <a:ext cx="2366645" cy="850265"/>
            </a:xfrm>
            <a:custGeom>
              <a:avLst/>
              <a:gdLst/>
              <a:ahLst/>
              <a:cxnLst/>
              <a:rect l="l" t="t" r="r" b="b"/>
              <a:pathLst>
                <a:path w="2366644" h="850264">
                  <a:moveTo>
                    <a:pt x="166046" y="0"/>
                  </a:moveTo>
                  <a:lnTo>
                    <a:pt x="2200529" y="0"/>
                  </a:lnTo>
                  <a:lnTo>
                    <a:pt x="2233572" y="127"/>
                  </a:lnTo>
                  <a:lnTo>
                    <a:pt x="2281384" y="3432"/>
                  </a:lnTo>
                  <a:lnTo>
                    <a:pt x="2317843" y="17946"/>
                  </a:lnTo>
                  <a:lnTo>
                    <a:pt x="2348629" y="48732"/>
                  </a:lnTo>
                  <a:lnTo>
                    <a:pt x="2363143" y="85191"/>
                  </a:lnTo>
                  <a:lnTo>
                    <a:pt x="2366448" y="133003"/>
                  </a:lnTo>
                  <a:lnTo>
                    <a:pt x="2366576" y="166046"/>
                  </a:lnTo>
                  <a:lnTo>
                    <a:pt x="2366576" y="684027"/>
                  </a:lnTo>
                  <a:lnTo>
                    <a:pt x="2365558" y="743716"/>
                  </a:lnTo>
                  <a:lnTo>
                    <a:pt x="2358439" y="781479"/>
                  </a:lnTo>
                  <a:lnTo>
                    <a:pt x="2334911" y="818409"/>
                  </a:lnTo>
                  <a:lnTo>
                    <a:pt x="2297981" y="841936"/>
                  </a:lnTo>
                  <a:lnTo>
                    <a:pt x="2260219" y="849056"/>
                  </a:lnTo>
                  <a:lnTo>
                    <a:pt x="2200529" y="850073"/>
                  </a:lnTo>
                  <a:lnTo>
                    <a:pt x="166046" y="850073"/>
                  </a:lnTo>
                  <a:lnTo>
                    <a:pt x="106356" y="849056"/>
                  </a:lnTo>
                  <a:lnTo>
                    <a:pt x="68593" y="841936"/>
                  </a:lnTo>
                  <a:lnTo>
                    <a:pt x="31663" y="818409"/>
                  </a:lnTo>
                  <a:lnTo>
                    <a:pt x="8137" y="781479"/>
                  </a:lnTo>
                  <a:lnTo>
                    <a:pt x="1017" y="743716"/>
                  </a:lnTo>
                  <a:lnTo>
                    <a:pt x="0" y="684027"/>
                  </a:lnTo>
                  <a:lnTo>
                    <a:pt x="0" y="166046"/>
                  </a:lnTo>
                  <a:lnTo>
                    <a:pt x="1017" y="106356"/>
                  </a:lnTo>
                  <a:lnTo>
                    <a:pt x="8137" y="68593"/>
                  </a:lnTo>
                  <a:lnTo>
                    <a:pt x="31663" y="31663"/>
                  </a:lnTo>
                  <a:lnTo>
                    <a:pt x="68593" y="8137"/>
                  </a:lnTo>
                  <a:lnTo>
                    <a:pt x="106356" y="1017"/>
                  </a:lnTo>
                  <a:lnTo>
                    <a:pt x="166046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570991" y="5235630"/>
            <a:ext cx="2197735" cy="636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0"/>
              </a:spcBef>
            </a:pPr>
            <a:r>
              <a:rPr sz="2150" b="1" spc="-5" dirty="0">
                <a:latin typeface="Arial"/>
                <a:cs typeface="Arial"/>
              </a:rPr>
              <a:t>Checksumming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800" spc="45" dirty="0">
                <a:solidFill>
                  <a:srgbClr val="5E5E5E"/>
                </a:solidFill>
                <a:latin typeface="Arial"/>
                <a:cs typeface="Arial"/>
              </a:rPr>
              <a:t>Dong </a:t>
            </a:r>
            <a:r>
              <a:rPr sz="1800" spc="55" dirty="0">
                <a:solidFill>
                  <a:srgbClr val="5E5E5E"/>
                </a:solidFill>
                <a:latin typeface="Arial"/>
                <a:cs typeface="Arial"/>
              </a:rPr>
              <a:t>et </a:t>
            </a:r>
            <a:r>
              <a:rPr sz="1800" spc="15" dirty="0">
                <a:solidFill>
                  <a:srgbClr val="5E5E5E"/>
                </a:solidFill>
                <a:latin typeface="Arial"/>
                <a:cs typeface="Arial"/>
              </a:rPr>
              <a:t>al.</a:t>
            </a:r>
            <a:r>
              <a:rPr sz="1800" spc="-17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E5E5E"/>
                </a:solidFill>
                <a:latin typeface="Arial"/>
                <a:cs typeface="Arial"/>
              </a:rPr>
              <a:t>[FAST21]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644914" y="3251925"/>
            <a:ext cx="3621404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15" dirty="0">
                <a:latin typeface="Arial"/>
                <a:cs typeface="Arial"/>
              </a:rPr>
              <a:t>Key-Value</a:t>
            </a:r>
            <a:r>
              <a:rPr sz="3700" b="1" spc="-60" dirty="0">
                <a:latin typeface="Arial"/>
                <a:cs typeface="Arial"/>
              </a:rPr>
              <a:t> </a:t>
            </a:r>
            <a:r>
              <a:rPr sz="3700" b="1" spc="5" dirty="0">
                <a:latin typeface="Arial"/>
                <a:cs typeface="Arial"/>
              </a:rPr>
              <a:t>Store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95367" y="9494556"/>
            <a:ext cx="5320143" cy="932166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0847722" y="9525969"/>
            <a:ext cx="5215890" cy="82804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3700" b="1" spc="-3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37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113013" y="2453984"/>
            <a:ext cx="2918460" cy="561340"/>
            <a:chOff x="12113013" y="2453984"/>
            <a:chExt cx="2918460" cy="561340"/>
          </a:xfrm>
        </p:grpSpPr>
        <p:sp>
          <p:nvSpPr>
            <p:cNvPr id="37" name="object 37"/>
            <p:cNvSpPr/>
            <p:nvPr/>
          </p:nvSpPr>
          <p:spPr>
            <a:xfrm>
              <a:off x="14961984" y="2469301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4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892876" y="287679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30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182121" y="2453984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4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113013" y="286147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30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9257012" y="4378081"/>
            <a:ext cx="8404860" cy="5062855"/>
            <a:chOff x="9257012" y="4378081"/>
            <a:chExt cx="8404860" cy="5062855"/>
          </a:xfrm>
        </p:grpSpPr>
        <p:sp>
          <p:nvSpPr>
            <p:cNvPr id="42" name="object 42"/>
            <p:cNvSpPr/>
            <p:nvPr/>
          </p:nvSpPr>
          <p:spPr>
            <a:xfrm>
              <a:off x="14199410" y="6350598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h="175895">
                  <a:moveTo>
                    <a:pt x="0" y="0"/>
                  </a:moveTo>
                  <a:lnTo>
                    <a:pt x="0" y="175885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130303" y="651077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625352" y="6350598"/>
              <a:ext cx="0" cy="161925"/>
            </a:xfrm>
            <a:custGeom>
              <a:avLst/>
              <a:gdLst/>
              <a:ahLst/>
              <a:cxnLst/>
              <a:rect l="l" t="t" r="r" b="b"/>
              <a:pathLst>
                <a:path h="161925">
                  <a:moveTo>
                    <a:pt x="0" y="0"/>
                  </a:moveTo>
                  <a:lnTo>
                    <a:pt x="0" y="161703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556245" y="649659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965626" y="6350598"/>
              <a:ext cx="0" cy="161925"/>
            </a:xfrm>
            <a:custGeom>
              <a:avLst/>
              <a:gdLst/>
              <a:ahLst/>
              <a:cxnLst/>
              <a:rect l="l" t="t" r="r" b="b"/>
              <a:pathLst>
                <a:path h="161925">
                  <a:moveTo>
                    <a:pt x="0" y="0"/>
                  </a:moveTo>
                  <a:lnTo>
                    <a:pt x="0" y="161703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896518" y="649659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478638" y="6350598"/>
              <a:ext cx="0" cy="161925"/>
            </a:xfrm>
            <a:custGeom>
              <a:avLst/>
              <a:gdLst/>
              <a:ahLst/>
              <a:cxnLst/>
              <a:rect l="l" t="t" r="r" b="b"/>
              <a:pathLst>
                <a:path h="161925">
                  <a:moveTo>
                    <a:pt x="0" y="0"/>
                  </a:moveTo>
                  <a:lnTo>
                    <a:pt x="0" y="161703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5409531" y="649659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170416" y="8894887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101309" y="93023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90564" y="8879570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321456" y="928706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837986" y="8879570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768878" y="928706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551914" y="8879570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482806" y="928706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8709" y="6685480"/>
              <a:ext cx="5413447" cy="219997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0863889" y="6779717"/>
              <a:ext cx="5183505" cy="1969770"/>
            </a:xfrm>
            <a:custGeom>
              <a:avLst/>
              <a:gdLst/>
              <a:ahLst/>
              <a:cxnLst/>
              <a:rect l="l" t="t" r="r" b="b"/>
              <a:pathLst>
                <a:path w="5183505" h="1969770">
                  <a:moveTo>
                    <a:pt x="4942990" y="0"/>
                  </a:moveTo>
                  <a:lnTo>
                    <a:pt x="240097" y="0"/>
                  </a:lnTo>
                  <a:lnTo>
                    <a:pt x="192318" y="183"/>
                  </a:lnTo>
                  <a:lnTo>
                    <a:pt x="153788" y="1470"/>
                  </a:lnTo>
                  <a:lnTo>
                    <a:pt x="99190" y="11766"/>
                  </a:lnTo>
                  <a:lnTo>
                    <a:pt x="45789" y="45784"/>
                  </a:lnTo>
                  <a:lnTo>
                    <a:pt x="11769" y="99184"/>
                  </a:lnTo>
                  <a:lnTo>
                    <a:pt x="1471" y="153788"/>
                  </a:lnTo>
                  <a:lnTo>
                    <a:pt x="183" y="192319"/>
                  </a:lnTo>
                  <a:lnTo>
                    <a:pt x="0" y="240097"/>
                  </a:lnTo>
                  <a:lnTo>
                    <a:pt x="0" y="1729513"/>
                  </a:lnTo>
                  <a:lnTo>
                    <a:pt x="183" y="1777292"/>
                  </a:lnTo>
                  <a:lnTo>
                    <a:pt x="1471" y="1815823"/>
                  </a:lnTo>
                  <a:lnTo>
                    <a:pt x="11769" y="1870426"/>
                  </a:lnTo>
                  <a:lnTo>
                    <a:pt x="45789" y="1923825"/>
                  </a:lnTo>
                  <a:lnTo>
                    <a:pt x="99190" y="1957845"/>
                  </a:lnTo>
                  <a:lnTo>
                    <a:pt x="153788" y="1968140"/>
                  </a:lnTo>
                  <a:lnTo>
                    <a:pt x="192318" y="1969427"/>
                  </a:lnTo>
                  <a:lnTo>
                    <a:pt x="240097" y="1969611"/>
                  </a:lnTo>
                  <a:lnTo>
                    <a:pt x="4942990" y="1969611"/>
                  </a:lnTo>
                  <a:lnTo>
                    <a:pt x="4990769" y="1969427"/>
                  </a:lnTo>
                  <a:lnTo>
                    <a:pt x="5029301" y="1968140"/>
                  </a:lnTo>
                  <a:lnTo>
                    <a:pt x="5083908" y="1957845"/>
                  </a:lnTo>
                  <a:lnTo>
                    <a:pt x="5137305" y="1923825"/>
                  </a:lnTo>
                  <a:lnTo>
                    <a:pt x="5171329" y="1870426"/>
                  </a:lnTo>
                  <a:lnTo>
                    <a:pt x="5181618" y="1815823"/>
                  </a:lnTo>
                  <a:lnTo>
                    <a:pt x="5182904" y="1777292"/>
                  </a:lnTo>
                  <a:lnTo>
                    <a:pt x="5183088" y="1729513"/>
                  </a:lnTo>
                  <a:lnTo>
                    <a:pt x="5183088" y="240097"/>
                  </a:lnTo>
                  <a:lnTo>
                    <a:pt x="5182904" y="192319"/>
                  </a:lnTo>
                  <a:lnTo>
                    <a:pt x="5181618" y="153788"/>
                  </a:lnTo>
                  <a:lnTo>
                    <a:pt x="5171329" y="99184"/>
                  </a:lnTo>
                  <a:lnTo>
                    <a:pt x="5137305" y="45784"/>
                  </a:lnTo>
                  <a:lnTo>
                    <a:pt x="5083908" y="11766"/>
                  </a:lnTo>
                  <a:lnTo>
                    <a:pt x="5029301" y="1470"/>
                  </a:lnTo>
                  <a:lnTo>
                    <a:pt x="4990769" y="183"/>
                  </a:lnTo>
                  <a:lnTo>
                    <a:pt x="4942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863889" y="6779717"/>
              <a:ext cx="5183505" cy="1969770"/>
            </a:xfrm>
            <a:custGeom>
              <a:avLst/>
              <a:gdLst/>
              <a:ahLst/>
              <a:cxnLst/>
              <a:rect l="l" t="t" r="r" b="b"/>
              <a:pathLst>
                <a:path w="5183505" h="1969770">
                  <a:moveTo>
                    <a:pt x="240097" y="0"/>
                  </a:moveTo>
                  <a:lnTo>
                    <a:pt x="4942990" y="0"/>
                  </a:lnTo>
                  <a:lnTo>
                    <a:pt x="4990769" y="183"/>
                  </a:lnTo>
                  <a:lnTo>
                    <a:pt x="5029300" y="1470"/>
                  </a:lnTo>
                  <a:lnTo>
                    <a:pt x="5083903" y="11765"/>
                  </a:lnTo>
                  <a:lnTo>
                    <a:pt x="5137303" y="45785"/>
                  </a:lnTo>
                  <a:lnTo>
                    <a:pt x="5171322" y="99184"/>
                  </a:lnTo>
                  <a:lnTo>
                    <a:pt x="5181617" y="153788"/>
                  </a:lnTo>
                  <a:lnTo>
                    <a:pt x="5182904" y="192318"/>
                  </a:lnTo>
                  <a:lnTo>
                    <a:pt x="5183088" y="240097"/>
                  </a:lnTo>
                  <a:lnTo>
                    <a:pt x="5183088" y="1729513"/>
                  </a:lnTo>
                  <a:lnTo>
                    <a:pt x="5182904" y="1777292"/>
                  </a:lnTo>
                  <a:lnTo>
                    <a:pt x="5181617" y="1815823"/>
                  </a:lnTo>
                  <a:lnTo>
                    <a:pt x="5171322" y="1870426"/>
                  </a:lnTo>
                  <a:lnTo>
                    <a:pt x="5137303" y="1923825"/>
                  </a:lnTo>
                  <a:lnTo>
                    <a:pt x="5083903" y="1957845"/>
                  </a:lnTo>
                  <a:lnTo>
                    <a:pt x="5029300" y="1968140"/>
                  </a:lnTo>
                  <a:lnTo>
                    <a:pt x="4990769" y="1969427"/>
                  </a:lnTo>
                  <a:lnTo>
                    <a:pt x="4942990" y="1969611"/>
                  </a:lnTo>
                  <a:lnTo>
                    <a:pt x="240097" y="1969611"/>
                  </a:lnTo>
                  <a:lnTo>
                    <a:pt x="192318" y="1969427"/>
                  </a:lnTo>
                  <a:lnTo>
                    <a:pt x="153788" y="1968140"/>
                  </a:lnTo>
                  <a:lnTo>
                    <a:pt x="99184" y="1957845"/>
                  </a:lnTo>
                  <a:lnTo>
                    <a:pt x="45785" y="1923825"/>
                  </a:lnTo>
                  <a:lnTo>
                    <a:pt x="11765" y="1870426"/>
                  </a:lnTo>
                  <a:lnTo>
                    <a:pt x="1470" y="1815823"/>
                  </a:lnTo>
                  <a:lnTo>
                    <a:pt x="183" y="1777292"/>
                  </a:lnTo>
                  <a:lnTo>
                    <a:pt x="0" y="1729513"/>
                  </a:lnTo>
                  <a:lnTo>
                    <a:pt x="0" y="240097"/>
                  </a:lnTo>
                  <a:lnTo>
                    <a:pt x="183" y="192318"/>
                  </a:lnTo>
                  <a:lnTo>
                    <a:pt x="1470" y="153788"/>
                  </a:lnTo>
                  <a:lnTo>
                    <a:pt x="11765" y="99184"/>
                  </a:lnTo>
                  <a:lnTo>
                    <a:pt x="45785" y="45785"/>
                  </a:lnTo>
                  <a:lnTo>
                    <a:pt x="99184" y="11765"/>
                  </a:lnTo>
                  <a:lnTo>
                    <a:pt x="153788" y="1470"/>
                  </a:lnTo>
                  <a:lnTo>
                    <a:pt x="192318" y="183"/>
                  </a:lnTo>
                  <a:lnTo>
                    <a:pt x="240097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070374" y="5682500"/>
              <a:ext cx="652780" cy="1898650"/>
            </a:xfrm>
            <a:custGeom>
              <a:avLst/>
              <a:gdLst/>
              <a:ahLst/>
              <a:cxnLst/>
              <a:rect l="l" t="t" r="r" b="b"/>
              <a:pathLst>
                <a:path w="652780" h="1898650">
                  <a:moveTo>
                    <a:pt x="0" y="1898263"/>
                  </a:moveTo>
                  <a:lnTo>
                    <a:pt x="57121" y="1822652"/>
                  </a:lnTo>
                  <a:lnTo>
                    <a:pt x="99830" y="1764525"/>
                  </a:lnTo>
                  <a:lnTo>
                    <a:pt x="140949" y="1707326"/>
                  </a:lnTo>
                  <a:lnTo>
                    <a:pt x="180479" y="1651054"/>
                  </a:lnTo>
                  <a:lnTo>
                    <a:pt x="218419" y="1595709"/>
                  </a:lnTo>
                  <a:lnTo>
                    <a:pt x="254770" y="1541291"/>
                  </a:lnTo>
                  <a:lnTo>
                    <a:pt x="289531" y="1487801"/>
                  </a:lnTo>
                  <a:lnTo>
                    <a:pt x="322703" y="1435238"/>
                  </a:lnTo>
                  <a:lnTo>
                    <a:pt x="354285" y="1383603"/>
                  </a:lnTo>
                  <a:lnTo>
                    <a:pt x="384278" y="1332894"/>
                  </a:lnTo>
                  <a:lnTo>
                    <a:pt x="412681" y="1283113"/>
                  </a:lnTo>
                  <a:lnTo>
                    <a:pt x="439494" y="1234260"/>
                  </a:lnTo>
                  <a:lnTo>
                    <a:pt x="464718" y="1186334"/>
                  </a:lnTo>
                  <a:lnTo>
                    <a:pt x="488353" y="1139335"/>
                  </a:lnTo>
                  <a:lnTo>
                    <a:pt x="510398" y="1093263"/>
                  </a:lnTo>
                  <a:lnTo>
                    <a:pt x="530853" y="1048119"/>
                  </a:lnTo>
                  <a:lnTo>
                    <a:pt x="549719" y="1003902"/>
                  </a:lnTo>
                  <a:lnTo>
                    <a:pt x="566995" y="960612"/>
                  </a:lnTo>
                  <a:lnTo>
                    <a:pt x="582682" y="918250"/>
                  </a:lnTo>
                  <a:lnTo>
                    <a:pt x="596779" y="876815"/>
                  </a:lnTo>
                  <a:lnTo>
                    <a:pt x="609287" y="836307"/>
                  </a:lnTo>
                  <a:lnTo>
                    <a:pt x="620205" y="796727"/>
                  </a:lnTo>
                  <a:lnTo>
                    <a:pt x="629533" y="758074"/>
                  </a:lnTo>
                  <a:lnTo>
                    <a:pt x="637272" y="720348"/>
                  </a:lnTo>
                  <a:lnTo>
                    <a:pt x="647982" y="647679"/>
                  </a:lnTo>
                  <a:lnTo>
                    <a:pt x="652333" y="578718"/>
                  </a:lnTo>
                  <a:lnTo>
                    <a:pt x="652124" y="545629"/>
                  </a:lnTo>
                  <a:lnTo>
                    <a:pt x="646938" y="482233"/>
                  </a:lnTo>
                  <a:lnTo>
                    <a:pt x="635394" y="422546"/>
                  </a:lnTo>
                  <a:lnTo>
                    <a:pt x="617492" y="366568"/>
                  </a:lnTo>
                  <a:lnTo>
                    <a:pt x="593232" y="314299"/>
                  </a:lnTo>
                  <a:lnTo>
                    <a:pt x="562613" y="265740"/>
                  </a:lnTo>
                  <a:lnTo>
                    <a:pt x="525637" y="220890"/>
                  </a:lnTo>
                  <a:lnTo>
                    <a:pt x="482302" y="179749"/>
                  </a:lnTo>
                  <a:lnTo>
                    <a:pt x="432609" y="142317"/>
                  </a:lnTo>
                  <a:lnTo>
                    <a:pt x="376558" y="108595"/>
                  </a:lnTo>
                  <a:lnTo>
                    <a:pt x="314149" y="78582"/>
                  </a:lnTo>
                  <a:lnTo>
                    <a:pt x="245382" y="52278"/>
                  </a:lnTo>
                  <a:lnTo>
                    <a:pt x="208614" y="40517"/>
                  </a:lnTo>
                  <a:lnTo>
                    <a:pt x="170256" y="29683"/>
                  </a:lnTo>
                  <a:lnTo>
                    <a:pt x="130309" y="19776"/>
                  </a:lnTo>
                  <a:lnTo>
                    <a:pt x="88773" y="10797"/>
                  </a:lnTo>
                  <a:lnTo>
                    <a:pt x="45647" y="2745"/>
                  </a:lnTo>
                  <a:lnTo>
                    <a:pt x="24878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70686" y="5602974"/>
              <a:ext cx="145325" cy="14532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5975482" y="7510352"/>
              <a:ext cx="177800" cy="193040"/>
            </a:xfrm>
            <a:custGeom>
              <a:avLst/>
              <a:gdLst/>
              <a:ahLst/>
              <a:cxnLst/>
              <a:rect l="l" t="t" r="r" b="b"/>
              <a:pathLst>
                <a:path w="177800" h="193040">
                  <a:moveTo>
                    <a:pt x="38176" y="0"/>
                  </a:moveTo>
                  <a:lnTo>
                    <a:pt x="0" y="192934"/>
                  </a:lnTo>
                  <a:lnTo>
                    <a:pt x="177251" y="107709"/>
                  </a:lnTo>
                  <a:lnTo>
                    <a:pt x="38176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6057376" y="4493056"/>
              <a:ext cx="1583690" cy="3713479"/>
            </a:xfrm>
            <a:custGeom>
              <a:avLst/>
              <a:gdLst/>
              <a:ahLst/>
              <a:cxnLst/>
              <a:rect l="l" t="t" r="r" b="b"/>
              <a:pathLst>
                <a:path w="1583690" h="3713479">
                  <a:moveTo>
                    <a:pt x="0" y="3713327"/>
                  </a:moveTo>
                  <a:lnTo>
                    <a:pt x="60699" y="3636963"/>
                  </a:lnTo>
                  <a:lnTo>
                    <a:pt x="107563" y="3577425"/>
                  </a:lnTo>
                  <a:lnTo>
                    <a:pt x="153695" y="3518379"/>
                  </a:lnTo>
                  <a:lnTo>
                    <a:pt x="199094" y="3459824"/>
                  </a:lnTo>
                  <a:lnTo>
                    <a:pt x="243760" y="3401760"/>
                  </a:lnTo>
                  <a:lnTo>
                    <a:pt x="287695" y="3344188"/>
                  </a:lnTo>
                  <a:lnTo>
                    <a:pt x="330897" y="3287107"/>
                  </a:lnTo>
                  <a:lnTo>
                    <a:pt x="373366" y="3230517"/>
                  </a:lnTo>
                  <a:lnTo>
                    <a:pt x="415103" y="3174419"/>
                  </a:lnTo>
                  <a:lnTo>
                    <a:pt x="456108" y="3118812"/>
                  </a:lnTo>
                  <a:lnTo>
                    <a:pt x="496380" y="3063697"/>
                  </a:lnTo>
                  <a:lnTo>
                    <a:pt x="535919" y="3009073"/>
                  </a:lnTo>
                  <a:lnTo>
                    <a:pt x="574727" y="2954940"/>
                  </a:lnTo>
                  <a:lnTo>
                    <a:pt x="612801" y="2901299"/>
                  </a:lnTo>
                  <a:lnTo>
                    <a:pt x="650144" y="2848149"/>
                  </a:lnTo>
                  <a:lnTo>
                    <a:pt x="686754" y="2795490"/>
                  </a:lnTo>
                  <a:lnTo>
                    <a:pt x="722631" y="2743323"/>
                  </a:lnTo>
                  <a:lnTo>
                    <a:pt x="757776" y="2691647"/>
                  </a:lnTo>
                  <a:lnTo>
                    <a:pt x="792189" y="2640463"/>
                  </a:lnTo>
                  <a:lnTo>
                    <a:pt x="825869" y="2589769"/>
                  </a:lnTo>
                  <a:lnTo>
                    <a:pt x="858817" y="2539568"/>
                  </a:lnTo>
                  <a:lnTo>
                    <a:pt x="891032" y="2489857"/>
                  </a:lnTo>
                  <a:lnTo>
                    <a:pt x="922515" y="2440638"/>
                  </a:lnTo>
                  <a:lnTo>
                    <a:pt x="953265" y="2391910"/>
                  </a:lnTo>
                  <a:lnTo>
                    <a:pt x="983283" y="2343674"/>
                  </a:lnTo>
                  <a:lnTo>
                    <a:pt x="1012569" y="2295929"/>
                  </a:lnTo>
                  <a:lnTo>
                    <a:pt x="1041122" y="2248675"/>
                  </a:lnTo>
                  <a:lnTo>
                    <a:pt x="1068943" y="2201913"/>
                  </a:lnTo>
                  <a:lnTo>
                    <a:pt x="1096031" y="2155642"/>
                  </a:lnTo>
                  <a:lnTo>
                    <a:pt x="1122387" y="2109862"/>
                  </a:lnTo>
                  <a:lnTo>
                    <a:pt x="1148011" y="2064574"/>
                  </a:lnTo>
                  <a:lnTo>
                    <a:pt x="1172902" y="2019777"/>
                  </a:lnTo>
                  <a:lnTo>
                    <a:pt x="1197060" y="1975472"/>
                  </a:lnTo>
                  <a:lnTo>
                    <a:pt x="1220486" y="1931658"/>
                  </a:lnTo>
                  <a:lnTo>
                    <a:pt x="1243180" y="1888335"/>
                  </a:lnTo>
                  <a:lnTo>
                    <a:pt x="1265141" y="1845503"/>
                  </a:lnTo>
                  <a:lnTo>
                    <a:pt x="1286370" y="1803163"/>
                  </a:lnTo>
                  <a:lnTo>
                    <a:pt x="1306867" y="1761314"/>
                  </a:lnTo>
                  <a:lnTo>
                    <a:pt x="1326631" y="1719957"/>
                  </a:lnTo>
                  <a:lnTo>
                    <a:pt x="1345662" y="1679091"/>
                  </a:lnTo>
                  <a:lnTo>
                    <a:pt x="1363962" y="1638716"/>
                  </a:lnTo>
                  <a:lnTo>
                    <a:pt x="1381528" y="1598833"/>
                  </a:lnTo>
                  <a:lnTo>
                    <a:pt x="1398363" y="1559441"/>
                  </a:lnTo>
                  <a:lnTo>
                    <a:pt x="1414465" y="1520540"/>
                  </a:lnTo>
                  <a:lnTo>
                    <a:pt x="1429834" y="1482131"/>
                  </a:lnTo>
                  <a:lnTo>
                    <a:pt x="1444471" y="1444213"/>
                  </a:lnTo>
                  <a:lnTo>
                    <a:pt x="1458376" y="1406786"/>
                  </a:lnTo>
                  <a:lnTo>
                    <a:pt x="1471548" y="1369851"/>
                  </a:lnTo>
                  <a:lnTo>
                    <a:pt x="1483988" y="1333407"/>
                  </a:lnTo>
                  <a:lnTo>
                    <a:pt x="1506670" y="1261993"/>
                  </a:lnTo>
                  <a:lnTo>
                    <a:pt x="1526423" y="1192545"/>
                  </a:lnTo>
                  <a:lnTo>
                    <a:pt x="1543246" y="1125062"/>
                  </a:lnTo>
                  <a:lnTo>
                    <a:pt x="1557139" y="1059544"/>
                  </a:lnTo>
                  <a:lnTo>
                    <a:pt x="1568103" y="995991"/>
                  </a:lnTo>
                  <a:lnTo>
                    <a:pt x="1576137" y="934404"/>
                  </a:lnTo>
                  <a:lnTo>
                    <a:pt x="1581241" y="874783"/>
                  </a:lnTo>
                  <a:lnTo>
                    <a:pt x="1583416" y="817126"/>
                  </a:lnTo>
                  <a:lnTo>
                    <a:pt x="1583405" y="789035"/>
                  </a:lnTo>
                  <a:lnTo>
                    <a:pt x="1581185" y="734327"/>
                  </a:lnTo>
                  <a:lnTo>
                    <a:pt x="1576036" y="681584"/>
                  </a:lnTo>
                  <a:lnTo>
                    <a:pt x="1567956" y="630806"/>
                  </a:lnTo>
                  <a:lnTo>
                    <a:pt x="1556948" y="581994"/>
                  </a:lnTo>
                  <a:lnTo>
                    <a:pt x="1543009" y="535147"/>
                  </a:lnTo>
                  <a:lnTo>
                    <a:pt x="1526141" y="490265"/>
                  </a:lnTo>
                  <a:lnTo>
                    <a:pt x="1506344" y="447349"/>
                  </a:lnTo>
                  <a:lnTo>
                    <a:pt x="1483617" y="406398"/>
                  </a:lnTo>
                  <a:lnTo>
                    <a:pt x="1457960" y="367412"/>
                  </a:lnTo>
                  <a:lnTo>
                    <a:pt x="1429373" y="330392"/>
                  </a:lnTo>
                  <a:lnTo>
                    <a:pt x="1397857" y="295337"/>
                  </a:lnTo>
                  <a:lnTo>
                    <a:pt x="1363411" y="262247"/>
                  </a:lnTo>
                  <a:lnTo>
                    <a:pt x="1326036" y="231122"/>
                  </a:lnTo>
                  <a:lnTo>
                    <a:pt x="1285731" y="201963"/>
                  </a:lnTo>
                  <a:lnTo>
                    <a:pt x="1242496" y="174769"/>
                  </a:lnTo>
                  <a:lnTo>
                    <a:pt x="1196332" y="149540"/>
                  </a:lnTo>
                  <a:lnTo>
                    <a:pt x="1147239" y="126277"/>
                  </a:lnTo>
                  <a:lnTo>
                    <a:pt x="1095215" y="104979"/>
                  </a:lnTo>
                  <a:lnTo>
                    <a:pt x="1040262" y="85646"/>
                  </a:lnTo>
                  <a:lnTo>
                    <a:pt x="982380" y="68278"/>
                  </a:lnTo>
                  <a:lnTo>
                    <a:pt x="921568" y="52876"/>
                  </a:lnTo>
                  <a:lnTo>
                    <a:pt x="857826" y="39438"/>
                  </a:lnTo>
                  <a:lnTo>
                    <a:pt x="791155" y="27966"/>
                  </a:lnTo>
                  <a:lnTo>
                    <a:pt x="721554" y="18460"/>
                  </a:lnTo>
                  <a:lnTo>
                    <a:pt x="649024" y="10918"/>
                  </a:lnTo>
                  <a:lnTo>
                    <a:pt x="573564" y="5342"/>
                  </a:lnTo>
                  <a:lnTo>
                    <a:pt x="534735" y="3291"/>
                  </a:lnTo>
                  <a:lnTo>
                    <a:pt x="495174" y="1731"/>
                  </a:lnTo>
                  <a:lnTo>
                    <a:pt x="454881" y="663"/>
                  </a:lnTo>
                  <a:lnTo>
                    <a:pt x="413855" y="85"/>
                  </a:lnTo>
                  <a:lnTo>
                    <a:pt x="372097" y="0"/>
                  </a:lnTo>
                  <a:lnTo>
                    <a:pt x="329606" y="405"/>
                  </a:lnTo>
                  <a:lnTo>
                    <a:pt x="286383" y="1302"/>
                  </a:lnTo>
                  <a:lnTo>
                    <a:pt x="242428" y="2690"/>
                  </a:lnTo>
                  <a:lnTo>
                    <a:pt x="197741" y="4569"/>
                  </a:lnTo>
                  <a:lnTo>
                    <a:pt x="152320" y="6939"/>
                  </a:lnTo>
                  <a:lnTo>
                    <a:pt x="106168" y="9801"/>
                  </a:lnTo>
                  <a:lnTo>
                    <a:pt x="59283" y="13155"/>
                  </a:lnTo>
                  <a:lnTo>
                    <a:pt x="38347" y="15034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70571" y="4439769"/>
              <a:ext cx="146006" cy="14600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5960414" y="8135017"/>
              <a:ext cx="179070" cy="192405"/>
            </a:xfrm>
            <a:custGeom>
              <a:avLst/>
              <a:gdLst/>
              <a:ahLst/>
              <a:cxnLst/>
              <a:rect l="l" t="t" r="r" b="b"/>
              <a:pathLst>
                <a:path w="179069" h="192404">
                  <a:moveTo>
                    <a:pt x="41454" y="0"/>
                  </a:moveTo>
                  <a:lnTo>
                    <a:pt x="0" y="192255"/>
                  </a:lnTo>
                  <a:lnTo>
                    <a:pt x="178675" y="110063"/>
                  </a:lnTo>
                  <a:lnTo>
                    <a:pt x="41454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200695" y="5692475"/>
              <a:ext cx="688975" cy="1916430"/>
            </a:xfrm>
            <a:custGeom>
              <a:avLst/>
              <a:gdLst/>
              <a:ahLst/>
              <a:cxnLst/>
              <a:rect l="l" t="t" r="r" b="b"/>
              <a:pathLst>
                <a:path w="688975" h="1916429">
                  <a:moveTo>
                    <a:pt x="688937" y="1916003"/>
                  </a:moveTo>
                  <a:lnTo>
                    <a:pt x="629672" y="1843867"/>
                  </a:lnTo>
                  <a:lnTo>
                    <a:pt x="585510" y="1788553"/>
                  </a:lnTo>
                  <a:lnTo>
                    <a:pt x="542953" y="1734049"/>
                  </a:lnTo>
                  <a:lnTo>
                    <a:pt x="502002" y="1680355"/>
                  </a:lnTo>
                  <a:lnTo>
                    <a:pt x="462656" y="1627471"/>
                  </a:lnTo>
                  <a:lnTo>
                    <a:pt x="424916" y="1575397"/>
                  </a:lnTo>
                  <a:lnTo>
                    <a:pt x="388781" y="1524133"/>
                  </a:lnTo>
                  <a:lnTo>
                    <a:pt x="354251" y="1473679"/>
                  </a:lnTo>
                  <a:lnTo>
                    <a:pt x="321328" y="1424035"/>
                  </a:lnTo>
                  <a:lnTo>
                    <a:pt x="290009" y="1375201"/>
                  </a:lnTo>
                  <a:lnTo>
                    <a:pt x="260296" y="1327176"/>
                  </a:lnTo>
                  <a:lnTo>
                    <a:pt x="232189" y="1279962"/>
                  </a:lnTo>
                  <a:lnTo>
                    <a:pt x="205687" y="1233558"/>
                  </a:lnTo>
                  <a:lnTo>
                    <a:pt x="180790" y="1187964"/>
                  </a:lnTo>
                  <a:lnTo>
                    <a:pt x="157499" y="1143180"/>
                  </a:lnTo>
                  <a:lnTo>
                    <a:pt x="135814" y="1099206"/>
                  </a:lnTo>
                  <a:lnTo>
                    <a:pt x="115733" y="1056042"/>
                  </a:lnTo>
                  <a:lnTo>
                    <a:pt x="97259" y="1013688"/>
                  </a:lnTo>
                  <a:lnTo>
                    <a:pt x="80390" y="972143"/>
                  </a:lnTo>
                  <a:lnTo>
                    <a:pt x="65126" y="931409"/>
                  </a:lnTo>
                  <a:lnTo>
                    <a:pt x="51468" y="891485"/>
                  </a:lnTo>
                  <a:lnTo>
                    <a:pt x="39415" y="852371"/>
                  </a:lnTo>
                  <a:lnTo>
                    <a:pt x="28968" y="814067"/>
                  </a:lnTo>
                  <a:lnTo>
                    <a:pt x="20126" y="776572"/>
                  </a:lnTo>
                  <a:lnTo>
                    <a:pt x="7259" y="704014"/>
                  </a:lnTo>
                  <a:lnTo>
                    <a:pt x="814" y="634695"/>
                  </a:lnTo>
                  <a:lnTo>
                    <a:pt x="0" y="601251"/>
                  </a:lnTo>
                  <a:lnTo>
                    <a:pt x="791" y="568616"/>
                  </a:lnTo>
                  <a:lnTo>
                    <a:pt x="7189" y="505777"/>
                  </a:lnTo>
                  <a:lnTo>
                    <a:pt x="20010" y="446179"/>
                  </a:lnTo>
                  <a:lnTo>
                    <a:pt x="39252" y="389820"/>
                  </a:lnTo>
                  <a:lnTo>
                    <a:pt x="64916" y="336701"/>
                  </a:lnTo>
                  <a:lnTo>
                    <a:pt x="97003" y="286821"/>
                  </a:lnTo>
                  <a:lnTo>
                    <a:pt x="135511" y="240182"/>
                  </a:lnTo>
                  <a:lnTo>
                    <a:pt x="180441" y="196783"/>
                  </a:lnTo>
                  <a:lnTo>
                    <a:pt x="231793" y="156624"/>
                  </a:lnTo>
                  <a:lnTo>
                    <a:pt x="289566" y="119704"/>
                  </a:lnTo>
                  <a:lnTo>
                    <a:pt x="353762" y="86025"/>
                  </a:lnTo>
                  <a:lnTo>
                    <a:pt x="424379" y="55585"/>
                  </a:lnTo>
                  <a:lnTo>
                    <a:pt x="462096" y="41580"/>
                  </a:lnTo>
                  <a:lnTo>
                    <a:pt x="501419" y="28385"/>
                  </a:lnTo>
                  <a:lnTo>
                    <a:pt x="542347" y="16000"/>
                  </a:lnTo>
                  <a:lnTo>
                    <a:pt x="584880" y="4425"/>
                  </a:lnTo>
                  <a:lnTo>
                    <a:pt x="605367" y="0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5200" y="5609382"/>
              <a:ext cx="144074" cy="14407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0808885" y="7535778"/>
              <a:ext cx="180975" cy="191770"/>
            </a:xfrm>
            <a:custGeom>
              <a:avLst/>
              <a:gdLst/>
              <a:ahLst/>
              <a:cxnLst/>
              <a:rect l="l" t="t" r="r" b="b"/>
              <a:pathLst>
                <a:path w="180975" h="191770">
                  <a:moveTo>
                    <a:pt x="134498" y="0"/>
                  </a:moveTo>
                  <a:lnTo>
                    <a:pt x="0" y="113375"/>
                  </a:lnTo>
                  <a:lnTo>
                    <a:pt x="180622" y="191188"/>
                  </a:lnTo>
                  <a:lnTo>
                    <a:pt x="134498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277954" y="4449112"/>
              <a:ext cx="1617345" cy="3775075"/>
            </a:xfrm>
            <a:custGeom>
              <a:avLst/>
              <a:gdLst/>
              <a:ahLst/>
              <a:cxnLst/>
              <a:rect l="l" t="t" r="r" b="b"/>
              <a:pathLst>
                <a:path w="1617345" h="3775075">
                  <a:moveTo>
                    <a:pt x="1616728" y="3774518"/>
                  </a:moveTo>
                  <a:lnTo>
                    <a:pt x="1554921" y="3700328"/>
                  </a:lnTo>
                  <a:lnTo>
                    <a:pt x="1507332" y="3642619"/>
                  </a:lnTo>
                  <a:lnTo>
                    <a:pt x="1460483" y="3585364"/>
                  </a:lnTo>
                  <a:lnTo>
                    <a:pt x="1414374" y="3528562"/>
                  </a:lnTo>
                  <a:lnTo>
                    <a:pt x="1369004" y="3472214"/>
                  </a:lnTo>
                  <a:lnTo>
                    <a:pt x="1324373" y="3416319"/>
                  </a:lnTo>
                  <a:lnTo>
                    <a:pt x="1280483" y="3360878"/>
                  </a:lnTo>
                  <a:lnTo>
                    <a:pt x="1237331" y="3305890"/>
                  </a:lnTo>
                  <a:lnTo>
                    <a:pt x="1194920" y="3251356"/>
                  </a:lnTo>
                  <a:lnTo>
                    <a:pt x="1153248" y="3197276"/>
                  </a:lnTo>
                  <a:lnTo>
                    <a:pt x="1112316" y="3143649"/>
                  </a:lnTo>
                  <a:lnTo>
                    <a:pt x="1072123" y="3090475"/>
                  </a:lnTo>
                  <a:lnTo>
                    <a:pt x="1032670" y="3037756"/>
                  </a:lnTo>
                  <a:lnTo>
                    <a:pt x="993956" y="2985489"/>
                  </a:lnTo>
                  <a:lnTo>
                    <a:pt x="955982" y="2933677"/>
                  </a:lnTo>
                  <a:lnTo>
                    <a:pt x="918748" y="2882317"/>
                  </a:lnTo>
                  <a:lnTo>
                    <a:pt x="882253" y="2831412"/>
                  </a:lnTo>
                  <a:lnTo>
                    <a:pt x="846498" y="2780960"/>
                  </a:lnTo>
                  <a:lnTo>
                    <a:pt x="811482" y="2730961"/>
                  </a:lnTo>
                  <a:lnTo>
                    <a:pt x="777206" y="2681416"/>
                  </a:lnTo>
                  <a:lnTo>
                    <a:pt x="743670" y="2632325"/>
                  </a:lnTo>
                  <a:lnTo>
                    <a:pt x="710873" y="2583687"/>
                  </a:lnTo>
                  <a:lnTo>
                    <a:pt x="678816" y="2535503"/>
                  </a:lnTo>
                  <a:lnTo>
                    <a:pt x="647498" y="2487772"/>
                  </a:lnTo>
                  <a:lnTo>
                    <a:pt x="616920" y="2440495"/>
                  </a:lnTo>
                  <a:lnTo>
                    <a:pt x="587081" y="2393672"/>
                  </a:lnTo>
                  <a:lnTo>
                    <a:pt x="557982" y="2347302"/>
                  </a:lnTo>
                  <a:lnTo>
                    <a:pt x="529623" y="2301385"/>
                  </a:lnTo>
                  <a:lnTo>
                    <a:pt x="502003" y="2255922"/>
                  </a:lnTo>
                  <a:lnTo>
                    <a:pt x="475123" y="2210913"/>
                  </a:lnTo>
                  <a:lnTo>
                    <a:pt x="448983" y="2166357"/>
                  </a:lnTo>
                  <a:lnTo>
                    <a:pt x="423582" y="2122255"/>
                  </a:lnTo>
                  <a:lnTo>
                    <a:pt x="398920" y="2078606"/>
                  </a:lnTo>
                  <a:lnTo>
                    <a:pt x="374998" y="2035411"/>
                  </a:lnTo>
                  <a:lnTo>
                    <a:pt x="351816" y="1992669"/>
                  </a:lnTo>
                  <a:lnTo>
                    <a:pt x="329374" y="1950381"/>
                  </a:lnTo>
                  <a:lnTo>
                    <a:pt x="307671" y="1908547"/>
                  </a:lnTo>
                  <a:lnTo>
                    <a:pt x="286707" y="1867166"/>
                  </a:lnTo>
                  <a:lnTo>
                    <a:pt x="266483" y="1826238"/>
                  </a:lnTo>
                  <a:lnTo>
                    <a:pt x="246999" y="1785764"/>
                  </a:lnTo>
                  <a:lnTo>
                    <a:pt x="228254" y="1745744"/>
                  </a:lnTo>
                  <a:lnTo>
                    <a:pt x="210249" y="1706177"/>
                  </a:lnTo>
                  <a:lnTo>
                    <a:pt x="192983" y="1667064"/>
                  </a:lnTo>
                  <a:lnTo>
                    <a:pt x="176457" y="1628404"/>
                  </a:lnTo>
                  <a:lnTo>
                    <a:pt x="160671" y="1590198"/>
                  </a:lnTo>
                  <a:lnTo>
                    <a:pt x="145624" y="1552446"/>
                  </a:lnTo>
                  <a:lnTo>
                    <a:pt x="131317" y="1515147"/>
                  </a:lnTo>
                  <a:lnTo>
                    <a:pt x="117749" y="1478301"/>
                  </a:lnTo>
                  <a:lnTo>
                    <a:pt x="104921" y="1441909"/>
                  </a:lnTo>
                  <a:lnTo>
                    <a:pt x="81484" y="1370486"/>
                  </a:lnTo>
                  <a:lnTo>
                    <a:pt x="61005" y="1300877"/>
                  </a:lnTo>
                  <a:lnTo>
                    <a:pt x="43484" y="1233082"/>
                  </a:lnTo>
                  <a:lnTo>
                    <a:pt x="28922" y="1167101"/>
                  </a:lnTo>
                  <a:lnTo>
                    <a:pt x="17317" y="1102934"/>
                  </a:lnTo>
                  <a:lnTo>
                    <a:pt x="8672" y="1040582"/>
                  </a:lnTo>
                  <a:lnTo>
                    <a:pt x="2984" y="980044"/>
                  </a:lnTo>
                  <a:lnTo>
                    <a:pt x="255" y="921319"/>
                  </a:lnTo>
                  <a:lnTo>
                    <a:pt x="0" y="892638"/>
                  </a:lnTo>
                  <a:lnTo>
                    <a:pt x="484" y="864409"/>
                  </a:lnTo>
                  <a:lnTo>
                    <a:pt x="3671" y="809314"/>
                  </a:lnTo>
                  <a:lnTo>
                    <a:pt x="9817" y="756032"/>
                  </a:lnTo>
                  <a:lnTo>
                    <a:pt x="18921" y="704564"/>
                  </a:lnTo>
                  <a:lnTo>
                    <a:pt x="30983" y="654911"/>
                  </a:lnTo>
                  <a:lnTo>
                    <a:pt x="46003" y="607072"/>
                  </a:lnTo>
                  <a:lnTo>
                    <a:pt x="63982" y="561046"/>
                  </a:lnTo>
                  <a:lnTo>
                    <a:pt x="84919" y="516835"/>
                  </a:lnTo>
                  <a:lnTo>
                    <a:pt x="108814" y="474438"/>
                  </a:lnTo>
                  <a:lnTo>
                    <a:pt x="135668" y="433856"/>
                  </a:lnTo>
                  <a:lnTo>
                    <a:pt x="165480" y="395087"/>
                  </a:lnTo>
                  <a:lnTo>
                    <a:pt x="198250" y="358132"/>
                  </a:lnTo>
                  <a:lnTo>
                    <a:pt x="233978" y="322992"/>
                  </a:lnTo>
                  <a:lnTo>
                    <a:pt x="272665" y="289665"/>
                  </a:lnTo>
                  <a:lnTo>
                    <a:pt x="314310" y="258153"/>
                  </a:lnTo>
                  <a:lnTo>
                    <a:pt x="358913" y="228455"/>
                  </a:lnTo>
                  <a:lnTo>
                    <a:pt x="406474" y="200571"/>
                  </a:lnTo>
                  <a:lnTo>
                    <a:pt x="456994" y="174501"/>
                  </a:lnTo>
                  <a:lnTo>
                    <a:pt x="510472" y="150245"/>
                  </a:lnTo>
                  <a:lnTo>
                    <a:pt x="566908" y="127803"/>
                  </a:lnTo>
                  <a:lnTo>
                    <a:pt x="626303" y="107176"/>
                  </a:lnTo>
                  <a:lnTo>
                    <a:pt x="688655" y="88362"/>
                  </a:lnTo>
                  <a:lnTo>
                    <a:pt x="753966" y="71363"/>
                  </a:lnTo>
                  <a:lnTo>
                    <a:pt x="822235" y="56177"/>
                  </a:lnTo>
                  <a:lnTo>
                    <a:pt x="893462" y="42806"/>
                  </a:lnTo>
                  <a:lnTo>
                    <a:pt x="967648" y="31248"/>
                  </a:lnTo>
                  <a:lnTo>
                    <a:pt x="1005850" y="26150"/>
                  </a:lnTo>
                  <a:lnTo>
                    <a:pt x="1044792" y="21505"/>
                  </a:lnTo>
                  <a:lnTo>
                    <a:pt x="1084473" y="17314"/>
                  </a:lnTo>
                  <a:lnTo>
                    <a:pt x="1124894" y="13576"/>
                  </a:lnTo>
                  <a:lnTo>
                    <a:pt x="1166054" y="10291"/>
                  </a:lnTo>
                  <a:lnTo>
                    <a:pt x="1207954" y="7461"/>
                  </a:lnTo>
                  <a:lnTo>
                    <a:pt x="1250593" y="5083"/>
                  </a:lnTo>
                  <a:lnTo>
                    <a:pt x="1293972" y="3160"/>
                  </a:lnTo>
                  <a:lnTo>
                    <a:pt x="1338091" y="1689"/>
                  </a:lnTo>
                  <a:lnTo>
                    <a:pt x="1382949" y="673"/>
                  </a:lnTo>
                  <a:lnTo>
                    <a:pt x="1428547" y="109"/>
                  </a:lnTo>
                  <a:lnTo>
                    <a:pt x="1474884" y="0"/>
                  </a:lnTo>
                  <a:lnTo>
                    <a:pt x="1521961" y="343"/>
                  </a:lnTo>
                  <a:lnTo>
                    <a:pt x="1542976" y="886"/>
                  </a:lnTo>
                </a:path>
              </a:pathLst>
            </a:custGeom>
            <a:ln w="41883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99995" y="4378081"/>
              <a:ext cx="146540" cy="14654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0813890" y="8150991"/>
              <a:ext cx="180975" cy="191770"/>
            </a:xfrm>
            <a:custGeom>
              <a:avLst/>
              <a:gdLst/>
              <a:ahLst/>
              <a:cxnLst/>
              <a:rect l="l" t="t" r="r" b="b"/>
              <a:pathLst>
                <a:path w="180975" h="191770">
                  <a:moveTo>
                    <a:pt x="134624" y="0"/>
                  </a:moveTo>
                  <a:lnTo>
                    <a:pt x="0" y="113225"/>
                  </a:lnTo>
                  <a:lnTo>
                    <a:pt x="180539" y="191239"/>
                  </a:lnTo>
                  <a:lnTo>
                    <a:pt x="134624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0209" y="7449612"/>
              <a:ext cx="2432208" cy="59421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1053153" y="7491496"/>
              <a:ext cx="2306320" cy="468630"/>
            </a:xfrm>
            <a:custGeom>
              <a:avLst/>
              <a:gdLst/>
              <a:ahLst/>
              <a:cxnLst/>
              <a:rect l="l" t="t" r="r" b="b"/>
              <a:pathLst>
                <a:path w="2306319" h="468629">
                  <a:moveTo>
                    <a:pt x="2152696" y="0"/>
                  </a:moveTo>
                  <a:lnTo>
                    <a:pt x="153636" y="0"/>
                  </a:lnTo>
                  <a:lnTo>
                    <a:pt x="123040" y="117"/>
                  </a:lnTo>
                  <a:lnTo>
                    <a:pt x="78769" y="3178"/>
                  </a:lnTo>
                  <a:lnTo>
                    <a:pt x="29205" y="29319"/>
                  </a:lnTo>
                  <a:lnTo>
                    <a:pt x="7421" y="63515"/>
                  </a:lnTo>
                  <a:lnTo>
                    <a:pt x="0" y="123157"/>
                  </a:lnTo>
                  <a:lnTo>
                    <a:pt x="0" y="345405"/>
                  </a:lnTo>
                  <a:lnTo>
                    <a:pt x="824" y="370080"/>
                  </a:lnTo>
                  <a:lnTo>
                    <a:pt x="16503" y="423438"/>
                  </a:lnTo>
                  <a:lnTo>
                    <a:pt x="45010" y="451944"/>
                  </a:lnTo>
                  <a:lnTo>
                    <a:pt x="98367" y="467620"/>
                  </a:lnTo>
                  <a:lnTo>
                    <a:pt x="153636" y="468562"/>
                  </a:lnTo>
                  <a:lnTo>
                    <a:pt x="2152696" y="468562"/>
                  </a:lnTo>
                  <a:lnTo>
                    <a:pt x="2207964" y="467620"/>
                  </a:lnTo>
                  <a:lnTo>
                    <a:pt x="2261318" y="451944"/>
                  </a:lnTo>
                  <a:lnTo>
                    <a:pt x="2289829" y="423438"/>
                  </a:lnTo>
                  <a:lnTo>
                    <a:pt x="2305499" y="370080"/>
                  </a:lnTo>
                  <a:lnTo>
                    <a:pt x="2306322" y="345405"/>
                  </a:lnTo>
                  <a:lnTo>
                    <a:pt x="2306322" y="123157"/>
                  </a:lnTo>
                  <a:lnTo>
                    <a:pt x="2303264" y="78884"/>
                  </a:lnTo>
                  <a:lnTo>
                    <a:pt x="2277125" y="29319"/>
                  </a:lnTo>
                  <a:lnTo>
                    <a:pt x="2242923" y="7533"/>
                  </a:lnTo>
                  <a:lnTo>
                    <a:pt x="2183291" y="117"/>
                  </a:lnTo>
                  <a:lnTo>
                    <a:pt x="2152696" y="0"/>
                  </a:lnTo>
                  <a:close/>
                </a:path>
              </a:pathLst>
            </a:custGeom>
            <a:solidFill>
              <a:srgbClr val="00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053035" y="7491496"/>
              <a:ext cx="2306955" cy="468630"/>
            </a:xfrm>
            <a:custGeom>
              <a:avLst/>
              <a:gdLst/>
              <a:ahLst/>
              <a:cxnLst/>
              <a:rect l="l" t="t" r="r" b="b"/>
              <a:pathLst>
                <a:path w="2306955" h="468629">
                  <a:moveTo>
                    <a:pt x="153753" y="0"/>
                  </a:moveTo>
                  <a:lnTo>
                    <a:pt x="2152804" y="0"/>
                  </a:lnTo>
                  <a:lnTo>
                    <a:pt x="2183400" y="117"/>
                  </a:lnTo>
                  <a:lnTo>
                    <a:pt x="2227674" y="3178"/>
                  </a:lnTo>
                  <a:lnTo>
                    <a:pt x="2277238" y="29319"/>
                  </a:lnTo>
                  <a:lnTo>
                    <a:pt x="2299024" y="63515"/>
                  </a:lnTo>
                  <a:lnTo>
                    <a:pt x="2306440" y="123157"/>
                  </a:lnTo>
                  <a:lnTo>
                    <a:pt x="2306558" y="153753"/>
                  </a:lnTo>
                  <a:lnTo>
                    <a:pt x="2306558" y="314809"/>
                  </a:lnTo>
                  <a:lnTo>
                    <a:pt x="2305616" y="370080"/>
                  </a:lnTo>
                  <a:lnTo>
                    <a:pt x="2289940" y="423438"/>
                  </a:lnTo>
                  <a:lnTo>
                    <a:pt x="2261434" y="451945"/>
                  </a:lnTo>
                  <a:lnTo>
                    <a:pt x="2208075" y="467621"/>
                  </a:lnTo>
                  <a:lnTo>
                    <a:pt x="2152804" y="468563"/>
                  </a:lnTo>
                  <a:lnTo>
                    <a:pt x="153753" y="468563"/>
                  </a:lnTo>
                  <a:lnTo>
                    <a:pt x="98483" y="467621"/>
                  </a:lnTo>
                  <a:lnTo>
                    <a:pt x="45124" y="451945"/>
                  </a:lnTo>
                  <a:lnTo>
                    <a:pt x="16617" y="423438"/>
                  </a:lnTo>
                  <a:lnTo>
                    <a:pt x="941" y="370080"/>
                  </a:lnTo>
                  <a:lnTo>
                    <a:pt x="0" y="314809"/>
                  </a:lnTo>
                  <a:lnTo>
                    <a:pt x="0" y="153753"/>
                  </a:lnTo>
                  <a:lnTo>
                    <a:pt x="941" y="98483"/>
                  </a:lnTo>
                  <a:lnTo>
                    <a:pt x="16617" y="45124"/>
                  </a:lnTo>
                  <a:lnTo>
                    <a:pt x="45124" y="16617"/>
                  </a:lnTo>
                  <a:lnTo>
                    <a:pt x="98483" y="941"/>
                  </a:lnTo>
                  <a:lnTo>
                    <a:pt x="15375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88447" y="7449612"/>
              <a:ext cx="2432208" cy="59421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3551391" y="7491496"/>
              <a:ext cx="2306320" cy="468630"/>
            </a:xfrm>
            <a:custGeom>
              <a:avLst/>
              <a:gdLst/>
              <a:ahLst/>
              <a:cxnLst/>
              <a:rect l="l" t="t" r="r" b="b"/>
              <a:pathLst>
                <a:path w="2306319" h="468629">
                  <a:moveTo>
                    <a:pt x="2152685" y="0"/>
                  </a:moveTo>
                  <a:lnTo>
                    <a:pt x="153636" y="0"/>
                  </a:lnTo>
                  <a:lnTo>
                    <a:pt x="123040" y="117"/>
                  </a:lnTo>
                  <a:lnTo>
                    <a:pt x="78769" y="3178"/>
                  </a:lnTo>
                  <a:lnTo>
                    <a:pt x="29201" y="29319"/>
                  </a:lnTo>
                  <a:lnTo>
                    <a:pt x="7421" y="63515"/>
                  </a:lnTo>
                  <a:lnTo>
                    <a:pt x="0" y="123157"/>
                  </a:lnTo>
                  <a:lnTo>
                    <a:pt x="0" y="345405"/>
                  </a:lnTo>
                  <a:lnTo>
                    <a:pt x="3062" y="389678"/>
                  </a:lnTo>
                  <a:lnTo>
                    <a:pt x="29201" y="439243"/>
                  </a:lnTo>
                  <a:lnTo>
                    <a:pt x="63398" y="461027"/>
                  </a:lnTo>
                  <a:lnTo>
                    <a:pt x="123040" y="468444"/>
                  </a:lnTo>
                  <a:lnTo>
                    <a:pt x="153636" y="468562"/>
                  </a:lnTo>
                  <a:lnTo>
                    <a:pt x="2152685" y="468562"/>
                  </a:lnTo>
                  <a:lnTo>
                    <a:pt x="2207958" y="467620"/>
                  </a:lnTo>
                  <a:lnTo>
                    <a:pt x="2261316" y="451944"/>
                  </a:lnTo>
                  <a:lnTo>
                    <a:pt x="2289820" y="423438"/>
                  </a:lnTo>
                  <a:lnTo>
                    <a:pt x="2305497" y="370080"/>
                  </a:lnTo>
                  <a:lnTo>
                    <a:pt x="2306322" y="345405"/>
                  </a:lnTo>
                  <a:lnTo>
                    <a:pt x="2306322" y="123157"/>
                  </a:lnTo>
                  <a:lnTo>
                    <a:pt x="2303259" y="78884"/>
                  </a:lnTo>
                  <a:lnTo>
                    <a:pt x="2277120" y="29319"/>
                  </a:lnTo>
                  <a:lnTo>
                    <a:pt x="2242923" y="7533"/>
                  </a:lnTo>
                  <a:lnTo>
                    <a:pt x="2183282" y="117"/>
                  </a:lnTo>
                  <a:lnTo>
                    <a:pt x="2152685" y="0"/>
                  </a:lnTo>
                  <a:close/>
                </a:path>
              </a:pathLst>
            </a:custGeom>
            <a:solidFill>
              <a:srgbClr val="00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3551273" y="7491496"/>
              <a:ext cx="2306955" cy="468630"/>
            </a:xfrm>
            <a:custGeom>
              <a:avLst/>
              <a:gdLst/>
              <a:ahLst/>
              <a:cxnLst/>
              <a:rect l="l" t="t" r="r" b="b"/>
              <a:pathLst>
                <a:path w="2306955" h="468629">
                  <a:moveTo>
                    <a:pt x="153753" y="0"/>
                  </a:moveTo>
                  <a:lnTo>
                    <a:pt x="2152804" y="0"/>
                  </a:lnTo>
                  <a:lnTo>
                    <a:pt x="2183400" y="117"/>
                  </a:lnTo>
                  <a:lnTo>
                    <a:pt x="2227674" y="3178"/>
                  </a:lnTo>
                  <a:lnTo>
                    <a:pt x="2277238" y="29319"/>
                  </a:lnTo>
                  <a:lnTo>
                    <a:pt x="2299024" y="63515"/>
                  </a:lnTo>
                  <a:lnTo>
                    <a:pt x="2306440" y="123157"/>
                  </a:lnTo>
                  <a:lnTo>
                    <a:pt x="2306558" y="153753"/>
                  </a:lnTo>
                  <a:lnTo>
                    <a:pt x="2306558" y="314809"/>
                  </a:lnTo>
                  <a:lnTo>
                    <a:pt x="2305616" y="370080"/>
                  </a:lnTo>
                  <a:lnTo>
                    <a:pt x="2289940" y="423438"/>
                  </a:lnTo>
                  <a:lnTo>
                    <a:pt x="2261434" y="451945"/>
                  </a:lnTo>
                  <a:lnTo>
                    <a:pt x="2208075" y="467621"/>
                  </a:lnTo>
                  <a:lnTo>
                    <a:pt x="2152804" y="468563"/>
                  </a:lnTo>
                  <a:lnTo>
                    <a:pt x="153753" y="468563"/>
                  </a:lnTo>
                  <a:lnTo>
                    <a:pt x="98483" y="467621"/>
                  </a:lnTo>
                  <a:lnTo>
                    <a:pt x="45124" y="451945"/>
                  </a:lnTo>
                  <a:lnTo>
                    <a:pt x="16617" y="423438"/>
                  </a:lnTo>
                  <a:lnTo>
                    <a:pt x="941" y="370080"/>
                  </a:lnTo>
                  <a:lnTo>
                    <a:pt x="0" y="314809"/>
                  </a:lnTo>
                  <a:lnTo>
                    <a:pt x="0" y="153753"/>
                  </a:lnTo>
                  <a:lnTo>
                    <a:pt x="941" y="98483"/>
                  </a:lnTo>
                  <a:lnTo>
                    <a:pt x="16617" y="45124"/>
                  </a:lnTo>
                  <a:lnTo>
                    <a:pt x="45124" y="16617"/>
                  </a:lnTo>
                  <a:lnTo>
                    <a:pt x="98483" y="941"/>
                  </a:lnTo>
                  <a:lnTo>
                    <a:pt x="15375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0209" y="8077534"/>
              <a:ext cx="2432208" cy="59421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1053153" y="8119417"/>
              <a:ext cx="2306320" cy="468630"/>
            </a:xfrm>
            <a:custGeom>
              <a:avLst/>
              <a:gdLst/>
              <a:ahLst/>
              <a:cxnLst/>
              <a:rect l="l" t="t" r="r" b="b"/>
              <a:pathLst>
                <a:path w="2306319" h="468629">
                  <a:moveTo>
                    <a:pt x="2152696" y="0"/>
                  </a:moveTo>
                  <a:lnTo>
                    <a:pt x="153636" y="0"/>
                  </a:lnTo>
                  <a:lnTo>
                    <a:pt x="123040" y="117"/>
                  </a:lnTo>
                  <a:lnTo>
                    <a:pt x="78769" y="3178"/>
                  </a:lnTo>
                  <a:lnTo>
                    <a:pt x="29205" y="29320"/>
                  </a:lnTo>
                  <a:lnTo>
                    <a:pt x="7421" y="63516"/>
                  </a:lnTo>
                  <a:lnTo>
                    <a:pt x="0" y="123158"/>
                  </a:lnTo>
                  <a:lnTo>
                    <a:pt x="0" y="345406"/>
                  </a:lnTo>
                  <a:lnTo>
                    <a:pt x="824" y="370080"/>
                  </a:lnTo>
                  <a:lnTo>
                    <a:pt x="16503" y="423439"/>
                  </a:lnTo>
                  <a:lnTo>
                    <a:pt x="45010" y="451945"/>
                  </a:lnTo>
                  <a:lnTo>
                    <a:pt x="98367" y="467621"/>
                  </a:lnTo>
                  <a:lnTo>
                    <a:pt x="153636" y="468563"/>
                  </a:lnTo>
                  <a:lnTo>
                    <a:pt x="2152696" y="468563"/>
                  </a:lnTo>
                  <a:lnTo>
                    <a:pt x="2207964" y="467621"/>
                  </a:lnTo>
                  <a:lnTo>
                    <a:pt x="2261318" y="451945"/>
                  </a:lnTo>
                  <a:lnTo>
                    <a:pt x="2289829" y="423439"/>
                  </a:lnTo>
                  <a:lnTo>
                    <a:pt x="2305499" y="370080"/>
                  </a:lnTo>
                  <a:lnTo>
                    <a:pt x="2306322" y="345406"/>
                  </a:lnTo>
                  <a:lnTo>
                    <a:pt x="2306322" y="123158"/>
                  </a:lnTo>
                  <a:lnTo>
                    <a:pt x="2303264" y="78885"/>
                  </a:lnTo>
                  <a:lnTo>
                    <a:pt x="2277125" y="29320"/>
                  </a:lnTo>
                  <a:lnTo>
                    <a:pt x="2242923" y="7534"/>
                  </a:lnTo>
                  <a:lnTo>
                    <a:pt x="2183291" y="117"/>
                  </a:lnTo>
                  <a:lnTo>
                    <a:pt x="2152696" y="0"/>
                  </a:lnTo>
                  <a:close/>
                </a:path>
              </a:pathLst>
            </a:custGeom>
            <a:solidFill>
              <a:srgbClr val="00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053035" y="8119417"/>
              <a:ext cx="2306955" cy="468630"/>
            </a:xfrm>
            <a:custGeom>
              <a:avLst/>
              <a:gdLst/>
              <a:ahLst/>
              <a:cxnLst/>
              <a:rect l="l" t="t" r="r" b="b"/>
              <a:pathLst>
                <a:path w="2306955" h="468629">
                  <a:moveTo>
                    <a:pt x="153753" y="0"/>
                  </a:moveTo>
                  <a:lnTo>
                    <a:pt x="2152804" y="0"/>
                  </a:lnTo>
                  <a:lnTo>
                    <a:pt x="2183400" y="117"/>
                  </a:lnTo>
                  <a:lnTo>
                    <a:pt x="2227674" y="3178"/>
                  </a:lnTo>
                  <a:lnTo>
                    <a:pt x="2277238" y="29319"/>
                  </a:lnTo>
                  <a:lnTo>
                    <a:pt x="2299024" y="63515"/>
                  </a:lnTo>
                  <a:lnTo>
                    <a:pt x="2306440" y="123157"/>
                  </a:lnTo>
                  <a:lnTo>
                    <a:pt x="2306558" y="153753"/>
                  </a:lnTo>
                  <a:lnTo>
                    <a:pt x="2306558" y="314809"/>
                  </a:lnTo>
                  <a:lnTo>
                    <a:pt x="2305616" y="370080"/>
                  </a:lnTo>
                  <a:lnTo>
                    <a:pt x="2289940" y="423438"/>
                  </a:lnTo>
                  <a:lnTo>
                    <a:pt x="2261434" y="451945"/>
                  </a:lnTo>
                  <a:lnTo>
                    <a:pt x="2208075" y="467621"/>
                  </a:lnTo>
                  <a:lnTo>
                    <a:pt x="2152804" y="468563"/>
                  </a:lnTo>
                  <a:lnTo>
                    <a:pt x="153753" y="468563"/>
                  </a:lnTo>
                  <a:lnTo>
                    <a:pt x="98483" y="467621"/>
                  </a:lnTo>
                  <a:lnTo>
                    <a:pt x="45124" y="451945"/>
                  </a:lnTo>
                  <a:lnTo>
                    <a:pt x="16617" y="423438"/>
                  </a:lnTo>
                  <a:lnTo>
                    <a:pt x="941" y="370080"/>
                  </a:lnTo>
                  <a:lnTo>
                    <a:pt x="0" y="314809"/>
                  </a:lnTo>
                  <a:lnTo>
                    <a:pt x="0" y="153753"/>
                  </a:lnTo>
                  <a:lnTo>
                    <a:pt x="941" y="98483"/>
                  </a:lnTo>
                  <a:lnTo>
                    <a:pt x="16617" y="45124"/>
                  </a:lnTo>
                  <a:lnTo>
                    <a:pt x="45124" y="16617"/>
                  </a:lnTo>
                  <a:lnTo>
                    <a:pt x="98483" y="941"/>
                  </a:lnTo>
                  <a:lnTo>
                    <a:pt x="15375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88447" y="8077534"/>
              <a:ext cx="2432208" cy="594213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3551391" y="8119417"/>
              <a:ext cx="2306320" cy="468630"/>
            </a:xfrm>
            <a:custGeom>
              <a:avLst/>
              <a:gdLst/>
              <a:ahLst/>
              <a:cxnLst/>
              <a:rect l="l" t="t" r="r" b="b"/>
              <a:pathLst>
                <a:path w="2306319" h="468629">
                  <a:moveTo>
                    <a:pt x="2152685" y="0"/>
                  </a:moveTo>
                  <a:lnTo>
                    <a:pt x="153636" y="0"/>
                  </a:lnTo>
                  <a:lnTo>
                    <a:pt x="123040" y="117"/>
                  </a:lnTo>
                  <a:lnTo>
                    <a:pt x="78769" y="3178"/>
                  </a:lnTo>
                  <a:lnTo>
                    <a:pt x="29201" y="29320"/>
                  </a:lnTo>
                  <a:lnTo>
                    <a:pt x="7421" y="63516"/>
                  </a:lnTo>
                  <a:lnTo>
                    <a:pt x="0" y="123158"/>
                  </a:lnTo>
                  <a:lnTo>
                    <a:pt x="0" y="345406"/>
                  </a:lnTo>
                  <a:lnTo>
                    <a:pt x="3062" y="389678"/>
                  </a:lnTo>
                  <a:lnTo>
                    <a:pt x="29201" y="439244"/>
                  </a:lnTo>
                  <a:lnTo>
                    <a:pt x="63398" y="461028"/>
                  </a:lnTo>
                  <a:lnTo>
                    <a:pt x="123040" y="468446"/>
                  </a:lnTo>
                  <a:lnTo>
                    <a:pt x="153636" y="468563"/>
                  </a:lnTo>
                  <a:lnTo>
                    <a:pt x="2152685" y="468563"/>
                  </a:lnTo>
                  <a:lnTo>
                    <a:pt x="2207958" y="467621"/>
                  </a:lnTo>
                  <a:lnTo>
                    <a:pt x="2261316" y="451945"/>
                  </a:lnTo>
                  <a:lnTo>
                    <a:pt x="2289820" y="423439"/>
                  </a:lnTo>
                  <a:lnTo>
                    <a:pt x="2305497" y="370080"/>
                  </a:lnTo>
                  <a:lnTo>
                    <a:pt x="2306322" y="345406"/>
                  </a:lnTo>
                  <a:lnTo>
                    <a:pt x="2306322" y="123158"/>
                  </a:lnTo>
                  <a:lnTo>
                    <a:pt x="2303259" y="78885"/>
                  </a:lnTo>
                  <a:lnTo>
                    <a:pt x="2277120" y="29320"/>
                  </a:lnTo>
                  <a:lnTo>
                    <a:pt x="2242923" y="7534"/>
                  </a:lnTo>
                  <a:lnTo>
                    <a:pt x="2183282" y="117"/>
                  </a:lnTo>
                  <a:lnTo>
                    <a:pt x="2152685" y="0"/>
                  </a:lnTo>
                  <a:close/>
                </a:path>
              </a:pathLst>
            </a:custGeom>
            <a:solidFill>
              <a:srgbClr val="00C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3551273" y="8119417"/>
              <a:ext cx="2306955" cy="468630"/>
            </a:xfrm>
            <a:custGeom>
              <a:avLst/>
              <a:gdLst/>
              <a:ahLst/>
              <a:cxnLst/>
              <a:rect l="l" t="t" r="r" b="b"/>
              <a:pathLst>
                <a:path w="2306955" h="468629">
                  <a:moveTo>
                    <a:pt x="153753" y="0"/>
                  </a:moveTo>
                  <a:lnTo>
                    <a:pt x="2152804" y="0"/>
                  </a:lnTo>
                  <a:lnTo>
                    <a:pt x="2183400" y="117"/>
                  </a:lnTo>
                  <a:lnTo>
                    <a:pt x="2227674" y="3178"/>
                  </a:lnTo>
                  <a:lnTo>
                    <a:pt x="2277238" y="29319"/>
                  </a:lnTo>
                  <a:lnTo>
                    <a:pt x="2299024" y="63515"/>
                  </a:lnTo>
                  <a:lnTo>
                    <a:pt x="2306440" y="123157"/>
                  </a:lnTo>
                  <a:lnTo>
                    <a:pt x="2306558" y="153753"/>
                  </a:lnTo>
                  <a:lnTo>
                    <a:pt x="2306558" y="314809"/>
                  </a:lnTo>
                  <a:lnTo>
                    <a:pt x="2305616" y="370080"/>
                  </a:lnTo>
                  <a:lnTo>
                    <a:pt x="2289940" y="423438"/>
                  </a:lnTo>
                  <a:lnTo>
                    <a:pt x="2261434" y="451945"/>
                  </a:lnTo>
                  <a:lnTo>
                    <a:pt x="2208075" y="467621"/>
                  </a:lnTo>
                  <a:lnTo>
                    <a:pt x="2152804" y="468563"/>
                  </a:lnTo>
                  <a:lnTo>
                    <a:pt x="153753" y="468563"/>
                  </a:lnTo>
                  <a:lnTo>
                    <a:pt x="98483" y="467621"/>
                  </a:lnTo>
                  <a:lnTo>
                    <a:pt x="45124" y="451945"/>
                  </a:lnTo>
                  <a:lnTo>
                    <a:pt x="16617" y="423438"/>
                  </a:lnTo>
                  <a:lnTo>
                    <a:pt x="941" y="370080"/>
                  </a:lnTo>
                  <a:lnTo>
                    <a:pt x="0" y="314809"/>
                  </a:lnTo>
                  <a:lnTo>
                    <a:pt x="0" y="153753"/>
                  </a:lnTo>
                  <a:lnTo>
                    <a:pt x="941" y="98483"/>
                  </a:lnTo>
                  <a:lnTo>
                    <a:pt x="16617" y="45124"/>
                  </a:lnTo>
                  <a:lnTo>
                    <a:pt x="45124" y="16617"/>
                  </a:lnTo>
                  <a:lnTo>
                    <a:pt x="98483" y="941"/>
                  </a:lnTo>
                  <a:lnTo>
                    <a:pt x="15375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1346346" y="6810575"/>
            <a:ext cx="4269740" cy="1687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95"/>
              </a:spcBef>
            </a:pPr>
            <a:r>
              <a:rPr sz="3300" b="1" spc="30" dirty="0">
                <a:latin typeface="Arial"/>
                <a:cs typeface="Arial"/>
              </a:rPr>
              <a:t>Dedicated </a:t>
            </a:r>
            <a:r>
              <a:rPr sz="3300" b="1" spc="120" dirty="0">
                <a:latin typeface="Arial"/>
                <a:cs typeface="Arial"/>
              </a:rPr>
              <a:t>I/O</a:t>
            </a:r>
            <a:r>
              <a:rPr sz="3300" b="1" spc="-60" dirty="0">
                <a:latin typeface="Arial"/>
                <a:cs typeface="Arial"/>
              </a:rPr>
              <a:t> </a:t>
            </a:r>
            <a:r>
              <a:rPr sz="3300" b="1" spc="-20" dirty="0">
                <a:latin typeface="Arial"/>
                <a:cs typeface="Arial"/>
              </a:rPr>
              <a:t>layer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  <a:tabLst>
                <a:tab pos="2882900" algn="l"/>
              </a:tabLst>
            </a:pPr>
            <a:r>
              <a:rPr sz="1900" b="1" spc="65" dirty="0">
                <a:solidFill>
                  <a:srgbClr val="FFFFFF"/>
                </a:solidFill>
                <a:latin typeface="Arial"/>
                <a:cs typeface="Arial"/>
              </a:rPr>
              <a:t>I/O</a:t>
            </a:r>
            <a:r>
              <a:rPr sz="19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FFFFFF"/>
                </a:solidFill>
                <a:latin typeface="Arial"/>
                <a:cs typeface="Arial"/>
              </a:rPr>
              <a:t>Scheduling	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Caching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Arial"/>
              <a:cs typeface="Arial"/>
            </a:endParaRPr>
          </a:p>
          <a:p>
            <a:pPr marL="462915">
              <a:lnSpc>
                <a:spcPct val="100000"/>
              </a:lnSpc>
              <a:tabLst>
                <a:tab pos="2459355" algn="l"/>
              </a:tabLst>
            </a:pPr>
            <a:r>
              <a:rPr sz="1900" b="1" spc="-15" dirty="0">
                <a:solidFill>
                  <a:srgbClr val="FFFFFF"/>
                </a:solidFill>
                <a:latin typeface="Arial"/>
                <a:cs typeface="Arial"/>
              </a:rPr>
              <a:t>Tiering	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Checksumming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6</a:t>
            </a:fld>
            <a:endParaRPr spc="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30479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30" dirty="0"/>
              <a:t>Challenge</a:t>
            </a:r>
            <a:r>
              <a:rPr sz="7000" spc="-340" dirty="0"/>
              <a:t> </a:t>
            </a:r>
            <a:r>
              <a:rPr sz="7000" spc="-145" dirty="0"/>
              <a:t>#2</a:t>
            </a:r>
            <a:endParaRPr sz="7000"/>
          </a:p>
        </p:txBody>
      </p:sp>
      <p:grpSp>
        <p:nvGrpSpPr>
          <p:cNvPr id="3" name="object 3"/>
          <p:cNvGrpSpPr/>
          <p:nvPr/>
        </p:nvGrpSpPr>
        <p:grpSpPr>
          <a:xfrm>
            <a:off x="725709" y="3035363"/>
            <a:ext cx="542925" cy="542925"/>
            <a:chOff x="725709" y="3035363"/>
            <a:chExt cx="542925" cy="542925"/>
          </a:xfrm>
        </p:grpSpPr>
        <p:sp>
          <p:nvSpPr>
            <p:cNvPr id="4" name="object 4"/>
            <p:cNvSpPr/>
            <p:nvPr/>
          </p:nvSpPr>
          <p:spPr>
            <a:xfrm>
              <a:off x="736180" y="3045834"/>
              <a:ext cx="521970" cy="521970"/>
            </a:xfrm>
            <a:custGeom>
              <a:avLst/>
              <a:gdLst/>
              <a:ahLst/>
              <a:cxnLst/>
              <a:rect l="l" t="t" r="r" b="b"/>
              <a:pathLst>
                <a:path w="521969" h="521970">
                  <a:moveTo>
                    <a:pt x="283048" y="0"/>
                  </a:moveTo>
                  <a:lnTo>
                    <a:pt x="238443" y="0"/>
                  </a:lnTo>
                  <a:lnTo>
                    <a:pt x="194361" y="7570"/>
                  </a:lnTo>
                  <a:lnTo>
                    <a:pt x="151846" y="22710"/>
                  </a:lnTo>
                  <a:lnTo>
                    <a:pt x="111944" y="45420"/>
                  </a:lnTo>
                  <a:lnTo>
                    <a:pt x="75701" y="75701"/>
                  </a:lnTo>
                  <a:lnTo>
                    <a:pt x="45420" y="111944"/>
                  </a:lnTo>
                  <a:lnTo>
                    <a:pt x="22710" y="151846"/>
                  </a:lnTo>
                  <a:lnTo>
                    <a:pt x="7570" y="194360"/>
                  </a:lnTo>
                  <a:lnTo>
                    <a:pt x="0" y="238443"/>
                  </a:lnTo>
                  <a:lnTo>
                    <a:pt x="0" y="283048"/>
                  </a:lnTo>
                  <a:lnTo>
                    <a:pt x="7570" y="327130"/>
                  </a:lnTo>
                  <a:lnTo>
                    <a:pt x="22710" y="369644"/>
                  </a:lnTo>
                  <a:lnTo>
                    <a:pt x="45420" y="409546"/>
                  </a:lnTo>
                  <a:lnTo>
                    <a:pt x="75701" y="445789"/>
                  </a:lnTo>
                  <a:lnTo>
                    <a:pt x="111944" y="476070"/>
                  </a:lnTo>
                  <a:lnTo>
                    <a:pt x="151846" y="498781"/>
                  </a:lnTo>
                  <a:lnTo>
                    <a:pt x="194361" y="513921"/>
                  </a:lnTo>
                  <a:lnTo>
                    <a:pt x="238443" y="521491"/>
                  </a:lnTo>
                  <a:lnTo>
                    <a:pt x="283048" y="521491"/>
                  </a:lnTo>
                  <a:lnTo>
                    <a:pt x="327131" y="513921"/>
                  </a:lnTo>
                  <a:lnTo>
                    <a:pt x="369645" y="498781"/>
                  </a:lnTo>
                  <a:lnTo>
                    <a:pt x="409547" y="476070"/>
                  </a:lnTo>
                  <a:lnTo>
                    <a:pt x="445790" y="445789"/>
                  </a:lnTo>
                  <a:lnTo>
                    <a:pt x="476071" y="409546"/>
                  </a:lnTo>
                  <a:lnTo>
                    <a:pt x="498781" y="369644"/>
                  </a:lnTo>
                  <a:lnTo>
                    <a:pt x="513922" y="327130"/>
                  </a:lnTo>
                  <a:lnTo>
                    <a:pt x="521492" y="283048"/>
                  </a:lnTo>
                  <a:lnTo>
                    <a:pt x="521492" y="238443"/>
                  </a:lnTo>
                  <a:lnTo>
                    <a:pt x="513922" y="194360"/>
                  </a:lnTo>
                  <a:lnTo>
                    <a:pt x="498781" y="151846"/>
                  </a:lnTo>
                  <a:lnTo>
                    <a:pt x="476071" y="111944"/>
                  </a:lnTo>
                  <a:lnTo>
                    <a:pt x="445790" y="75701"/>
                  </a:lnTo>
                  <a:lnTo>
                    <a:pt x="409547" y="45420"/>
                  </a:lnTo>
                  <a:lnTo>
                    <a:pt x="369645" y="22710"/>
                  </a:lnTo>
                  <a:lnTo>
                    <a:pt x="327131" y="7570"/>
                  </a:lnTo>
                  <a:lnTo>
                    <a:pt x="28304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6180" y="3045834"/>
              <a:ext cx="521970" cy="521970"/>
            </a:xfrm>
            <a:custGeom>
              <a:avLst/>
              <a:gdLst/>
              <a:ahLst/>
              <a:cxnLst/>
              <a:rect l="l" t="t" r="r" b="b"/>
              <a:pathLst>
                <a:path w="521969" h="521970">
                  <a:moveTo>
                    <a:pt x="445790" y="75701"/>
                  </a:moveTo>
                  <a:lnTo>
                    <a:pt x="476071" y="111944"/>
                  </a:lnTo>
                  <a:lnTo>
                    <a:pt x="498781" y="151846"/>
                  </a:lnTo>
                  <a:lnTo>
                    <a:pt x="513921" y="194361"/>
                  </a:lnTo>
                  <a:lnTo>
                    <a:pt x="521492" y="238443"/>
                  </a:lnTo>
                  <a:lnTo>
                    <a:pt x="521492" y="283048"/>
                  </a:lnTo>
                  <a:lnTo>
                    <a:pt x="513921" y="327131"/>
                  </a:lnTo>
                  <a:lnTo>
                    <a:pt x="498781" y="369645"/>
                  </a:lnTo>
                  <a:lnTo>
                    <a:pt x="476071" y="409547"/>
                  </a:lnTo>
                  <a:lnTo>
                    <a:pt x="445790" y="445790"/>
                  </a:lnTo>
                  <a:lnTo>
                    <a:pt x="409547" y="476071"/>
                  </a:lnTo>
                  <a:lnTo>
                    <a:pt x="369645" y="498781"/>
                  </a:lnTo>
                  <a:lnTo>
                    <a:pt x="327131" y="513921"/>
                  </a:lnTo>
                  <a:lnTo>
                    <a:pt x="283048" y="521492"/>
                  </a:lnTo>
                  <a:lnTo>
                    <a:pt x="238443" y="521492"/>
                  </a:lnTo>
                  <a:lnTo>
                    <a:pt x="194361" y="513921"/>
                  </a:lnTo>
                  <a:lnTo>
                    <a:pt x="151846" y="498781"/>
                  </a:lnTo>
                  <a:lnTo>
                    <a:pt x="111944" y="476071"/>
                  </a:lnTo>
                  <a:lnTo>
                    <a:pt x="75701" y="445790"/>
                  </a:lnTo>
                  <a:lnTo>
                    <a:pt x="45420" y="409547"/>
                  </a:lnTo>
                  <a:lnTo>
                    <a:pt x="22710" y="369645"/>
                  </a:lnTo>
                  <a:lnTo>
                    <a:pt x="7570" y="327131"/>
                  </a:lnTo>
                  <a:lnTo>
                    <a:pt x="0" y="283048"/>
                  </a:lnTo>
                  <a:lnTo>
                    <a:pt x="0" y="238443"/>
                  </a:lnTo>
                  <a:lnTo>
                    <a:pt x="7570" y="194361"/>
                  </a:lnTo>
                  <a:lnTo>
                    <a:pt x="22710" y="151846"/>
                  </a:lnTo>
                  <a:lnTo>
                    <a:pt x="45420" y="111944"/>
                  </a:lnTo>
                  <a:lnTo>
                    <a:pt x="75701" y="75701"/>
                  </a:lnTo>
                  <a:lnTo>
                    <a:pt x="111944" y="45420"/>
                  </a:lnTo>
                  <a:lnTo>
                    <a:pt x="151846" y="22710"/>
                  </a:lnTo>
                  <a:lnTo>
                    <a:pt x="194361" y="7570"/>
                  </a:lnTo>
                  <a:lnTo>
                    <a:pt x="238443" y="0"/>
                  </a:lnTo>
                  <a:lnTo>
                    <a:pt x="283048" y="0"/>
                  </a:lnTo>
                  <a:lnTo>
                    <a:pt x="327131" y="7570"/>
                  </a:lnTo>
                  <a:lnTo>
                    <a:pt x="369645" y="22710"/>
                  </a:lnTo>
                  <a:lnTo>
                    <a:pt x="409547" y="45420"/>
                  </a:lnTo>
                  <a:lnTo>
                    <a:pt x="445790" y="75701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308" y="3170962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79">
                  <a:moveTo>
                    <a:pt x="229331" y="6"/>
                  </a:moveTo>
                  <a:lnTo>
                    <a:pt x="227892" y="0"/>
                  </a:lnTo>
                  <a:lnTo>
                    <a:pt x="135925" y="91965"/>
                  </a:lnTo>
                  <a:lnTo>
                    <a:pt x="135310" y="91965"/>
                  </a:lnTo>
                  <a:lnTo>
                    <a:pt x="43350" y="6"/>
                  </a:lnTo>
                  <a:lnTo>
                    <a:pt x="41910" y="0"/>
                  </a:lnTo>
                  <a:lnTo>
                    <a:pt x="885" y="41024"/>
                  </a:lnTo>
                  <a:lnTo>
                    <a:pt x="5" y="41905"/>
                  </a:lnTo>
                  <a:lnTo>
                    <a:pt x="0" y="43344"/>
                  </a:lnTo>
                  <a:lnTo>
                    <a:pt x="91966" y="135311"/>
                  </a:lnTo>
                  <a:lnTo>
                    <a:pt x="91966" y="135925"/>
                  </a:lnTo>
                  <a:lnTo>
                    <a:pt x="5" y="227886"/>
                  </a:lnTo>
                  <a:lnTo>
                    <a:pt x="0" y="229326"/>
                  </a:lnTo>
                  <a:lnTo>
                    <a:pt x="41905" y="271230"/>
                  </a:lnTo>
                  <a:lnTo>
                    <a:pt x="43344" y="271236"/>
                  </a:lnTo>
                  <a:lnTo>
                    <a:pt x="135310" y="179269"/>
                  </a:lnTo>
                  <a:lnTo>
                    <a:pt x="135925" y="179269"/>
                  </a:lnTo>
                  <a:lnTo>
                    <a:pt x="227885" y="271230"/>
                  </a:lnTo>
                  <a:lnTo>
                    <a:pt x="229325" y="271236"/>
                  </a:lnTo>
                  <a:lnTo>
                    <a:pt x="271231" y="229331"/>
                  </a:lnTo>
                  <a:lnTo>
                    <a:pt x="271236" y="227891"/>
                  </a:lnTo>
                  <a:lnTo>
                    <a:pt x="179270" y="135925"/>
                  </a:lnTo>
                  <a:lnTo>
                    <a:pt x="179270" y="135311"/>
                  </a:lnTo>
                  <a:lnTo>
                    <a:pt x="271231" y="43350"/>
                  </a:lnTo>
                  <a:lnTo>
                    <a:pt x="271236" y="41899"/>
                  </a:lnTo>
                  <a:lnTo>
                    <a:pt x="229331" y="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308" y="3170961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79">
                  <a:moveTo>
                    <a:pt x="885" y="41025"/>
                  </a:moveTo>
                  <a:lnTo>
                    <a:pt x="5" y="41905"/>
                  </a:lnTo>
                  <a:lnTo>
                    <a:pt x="0" y="43344"/>
                  </a:lnTo>
                  <a:lnTo>
                    <a:pt x="885" y="44230"/>
                  </a:lnTo>
                  <a:lnTo>
                    <a:pt x="91581" y="134926"/>
                  </a:lnTo>
                  <a:lnTo>
                    <a:pt x="91966" y="135310"/>
                  </a:lnTo>
                  <a:lnTo>
                    <a:pt x="91966" y="135925"/>
                  </a:lnTo>
                  <a:lnTo>
                    <a:pt x="91581" y="136310"/>
                  </a:lnTo>
                  <a:lnTo>
                    <a:pt x="885" y="227006"/>
                  </a:lnTo>
                  <a:lnTo>
                    <a:pt x="5" y="227886"/>
                  </a:lnTo>
                  <a:lnTo>
                    <a:pt x="0" y="229325"/>
                  </a:lnTo>
                  <a:lnTo>
                    <a:pt x="885" y="230211"/>
                  </a:lnTo>
                  <a:lnTo>
                    <a:pt x="41025" y="270350"/>
                  </a:lnTo>
                  <a:lnTo>
                    <a:pt x="41905" y="271230"/>
                  </a:lnTo>
                  <a:lnTo>
                    <a:pt x="43344" y="271236"/>
                  </a:lnTo>
                  <a:lnTo>
                    <a:pt x="44230" y="270350"/>
                  </a:lnTo>
                  <a:lnTo>
                    <a:pt x="134926" y="179654"/>
                  </a:lnTo>
                  <a:lnTo>
                    <a:pt x="135310" y="179270"/>
                  </a:lnTo>
                  <a:lnTo>
                    <a:pt x="135925" y="179270"/>
                  </a:lnTo>
                  <a:lnTo>
                    <a:pt x="136310" y="179654"/>
                  </a:lnTo>
                  <a:lnTo>
                    <a:pt x="227006" y="270350"/>
                  </a:lnTo>
                  <a:lnTo>
                    <a:pt x="227886" y="271230"/>
                  </a:lnTo>
                  <a:lnTo>
                    <a:pt x="229325" y="271236"/>
                  </a:lnTo>
                  <a:lnTo>
                    <a:pt x="230211" y="270350"/>
                  </a:lnTo>
                  <a:lnTo>
                    <a:pt x="270350" y="230211"/>
                  </a:lnTo>
                  <a:lnTo>
                    <a:pt x="271230" y="229331"/>
                  </a:lnTo>
                  <a:lnTo>
                    <a:pt x="271236" y="227891"/>
                  </a:lnTo>
                  <a:lnTo>
                    <a:pt x="270350" y="227006"/>
                  </a:lnTo>
                  <a:lnTo>
                    <a:pt x="179654" y="136310"/>
                  </a:lnTo>
                  <a:lnTo>
                    <a:pt x="179270" y="135925"/>
                  </a:lnTo>
                  <a:lnTo>
                    <a:pt x="179270" y="135310"/>
                  </a:lnTo>
                  <a:lnTo>
                    <a:pt x="179654" y="134926"/>
                  </a:lnTo>
                  <a:lnTo>
                    <a:pt x="270350" y="44230"/>
                  </a:lnTo>
                  <a:lnTo>
                    <a:pt x="271230" y="43350"/>
                  </a:lnTo>
                  <a:lnTo>
                    <a:pt x="271236" y="41899"/>
                  </a:lnTo>
                  <a:lnTo>
                    <a:pt x="270350" y="41025"/>
                  </a:lnTo>
                  <a:lnTo>
                    <a:pt x="230211" y="885"/>
                  </a:lnTo>
                  <a:lnTo>
                    <a:pt x="229331" y="5"/>
                  </a:lnTo>
                  <a:lnTo>
                    <a:pt x="227891" y="0"/>
                  </a:lnTo>
                  <a:lnTo>
                    <a:pt x="227006" y="885"/>
                  </a:lnTo>
                  <a:lnTo>
                    <a:pt x="136310" y="91581"/>
                  </a:lnTo>
                  <a:lnTo>
                    <a:pt x="135925" y="91966"/>
                  </a:lnTo>
                  <a:lnTo>
                    <a:pt x="135310" y="91966"/>
                  </a:lnTo>
                  <a:lnTo>
                    <a:pt x="134926" y="91581"/>
                  </a:lnTo>
                  <a:lnTo>
                    <a:pt x="44230" y="885"/>
                  </a:lnTo>
                  <a:lnTo>
                    <a:pt x="43350" y="5"/>
                  </a:lnTo>
                  <a:lnTo>
                    <a:pt x="41910" y="0"/>
                  </a:lnTo>
                  <a:lnTo>
                    <a:pt x="41025" y="885"/>
                  </a:lnTo>
                  <a:lnTo>
                    <a:pt x="885" y="4102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6800" y="3001560"/>
            <a:ext cx="7505700" cy="20250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10"/>
              </a:spcBef>
            </a:pPr>
            <a:r>
              <a:rPr sz="3700" b="1" spc="-25" dirty="0">
                <a:latin typeface="Arial"/>
                <a:cs typeface="Arial"/>
              </a:rPr>
              <a:t>Rigid</a:t>
            </a:r>
            <a:r>
              <a:rPr sz="3700" b="1" spc="-5" dirty="0">
                <a:latin typeface="Arial"/>
                <a:cs typeface="Arial"/>
              </a:rPr>
              <a:t> </a:t>
            </a:r>
            <a:r>
              <a:rPr sz="3700" b="1" spc="15" dirty="0">
                <a:latin typeface="Arial"/>
                <a:cs typeface="Arial"/>
              </a:rPr>
              <a:t>interfaces</a:t>
            </a:r>
            <a:endParaRPr sz="3700">
              <a:latin typeface="Arial"/>
              <a:cs typeface="Arial"/>
            </a:endParaRPr>
          </a:p>
          <a:p>
            <a:pPr marL="263525" marR="5080" indent="-251460">
              <a:lnSpc>
                <a:spcPct val="100000"/>
              </a:lnSpc>
              <a:spcBef>
                <a:spcPts val="385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Decoupled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optimizations </a:t>
            </a:r>
            <a:r>
              <a:rPr sz="3100" spc="10" dirty="0">
                <a:solidFill>
                  <a:srgbClr val="4B4D51"/>
                </a:solidFill>
                <a:latin typeface="Arial"/>
                <a:cs typeface="Arial"/>
              </a:rPr>
              <a:t>lose</a:t>
            </a:r>
            <a:r>
              <a:rPr sz="3100" spc="-9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granularity 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and </a:t>
            </a: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internal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application</a:t>
            </a:r>
            <a:r>
              <a:rPr sz="3100" spc="-4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knowledge</a:t>
            </a:r>
            <a:endParaRPr sz="3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6800" y="5465531"/>
            <a:ext cx="6866255" cy="9740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3525" marR="5080" indent="-251460">
              <a:lnSpc>
                <a:spcPct val="100000"/>
              </a:lnSpc>
              <a:spcBef>
                <a:spcPts val="13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I/O </a:t>
            </a:r>
            <a:r>
              <a:rPr sz="3100" spc="-10" dirty="0">
                <a:solidFill>
                  <a:srgbClr val="4B4D51"/>
                </a:solidFill>
                <a:latin typeface="Arial"/>
                <a:cs typeface="Arial"/>
              </a:rPr>
              <a:t>layers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communicate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through</a:t>
            </a:r>
            <a:r>
              <a:rPr sz="3100" spc="-2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rigid  </a:t>
            </a:r>
            <a:r>
              <a:rPr sz="3100" spc="25" dirty="0">
                <a:solidFill>
                  <a:srgbClr val="4B4D51"/>
                </a:solidFill>
                <a:latin typeface="Arial"/>
                <a:cs typeface="Arial"/>
              </a:rPr>
              <a:t>interfaces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6800" y="6879100"/>
            <a:ext cx="7183120" cy="9740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3525" marR="5080" indent="-251460">
              <a:lnSpc>
                <a:spcPct val="100000"/>
              </a:lnSpc>
              <a:spcBef>
                <a:spcPts val="13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Discard </a:t>
            </a: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information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that </a:t>
            </a:r>
            <a:r>
              <a:rPr sz="3100" spc="70" dirty="0">
                <a:solidFill>
                  <a:srgbClr val="4B4D51"/>
                </a:solidFill>
                <a:latin typeface="Arial"/>
                <a:cs typeface="Arial"/>
              </a:rPr>
              <a:t>could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be</a:t>
            </a:r>
            <a:r>
              <a:rPr sz="3100" spc="-19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used  </a:t>
            </a:r>
            <a:r>
              <a:rPr sz="3100" spc="95" dirty="0">
                <a:solidFill>
                  <a:srgbClr val="4B4D51"/>
                </a:solidFill>
                <a:latin typeface="Arial"/>
                <a:cs typeface="Arial"/>
              </a:rPr>
              <a:t>to </a:t>
            </a:r>
            <a:r>
              <a:rPr sz="3100" spc="25" dirty="0">
                <a:solidFill>
                  <a:srgbClr val="4B4D51"/>
                </a:solidFill>
                <a:latin typeface="Arial"/>
                <a:cs typeface="Arial"/>
              </a:rPr>
              <a:t>classify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and </a:t>
            </a: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differentiate</a:t>
            </a:r>
            <a:r>
              <a:rPr sz="3100" spc="-14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requests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0339" y="2463238"/>
            <a:ext cx="5351556" cy="96357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318400" y="2510357"/>
            <a:ext cx="5215890" cy="828040"/>
          </a:xfrm>
          <a:prstGeom prst="rect">
            <a:avLst/>
          </a:prstGeom>
          <a:solidFill>
            <a:srgbClr val="FFFFFF"/>
          </a:solidFill>
          <a:ln w="31412">
            <a:solidFill>
              <a:srgbClr val="000000"/>
            </a:solidFill>
          </a:ln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3700" b="1" spc="-15" dirty="0">
                <a:latin typeface="Arial"/>
                <a:cs typeface="Arial"/>
              </a:rPr>
              <a:t>Application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83949" y="7955035"/>
            <a:ext cx="5320143" cy="93216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336304" y="7986448"/>
            <a:ext cx="5215890" cy="82804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3700" b="1" spc="-3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37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601604" y="3427475"/>
            <a:ext cx="2918460" cy="561340"/>
            <a:chOff x="10601604" y="3427475"/>
            <a:chExt cx="2918460" cy="561340"/>
          </a:xfrm>
        </p:grpSpPr>
        <p:sp>
          <p:nvSpPr>
            <p:cNvPr id="16" name="object 16"/>
            <p:cNvSpPr/>
            <p:nvPr/>
          </p:nvSpPr>
          <p:spPr>
            <a:xfrm>
              <a:off x="13450564" y="3442792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381456" y="385028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70711" y="3427475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601604" y="383496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286147" y="4046359"/>
            <a:ext cx="5316220" cy="3803650"/>
            <a:chOff x="9286147" y="4046359"/>
            <a:chExt cx="5316220" cy="380365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6147" y="4046359"/>
              <a:ext cx="5315748" cy="343914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354208" y="4093478"/>
              <a:ext cx="5179695" cy="3303270"/>
            </a:xfrm>
            <a:custGeom>
              <a:avLst/>
              <a:gdLst/>
              <a:ahLst/>
              <a:cxnLst/>
              <a:rect l="l" t="t" r="r" b="b"/>
              <a:pathLst>
                <a:path w="5179694" h="3303270">
                  <a:moveTo>
                    <a:pt x="5179626" y="0"/>
                  </a:moveTo>
                  <a:lnTo>
                    <a:pt x="0" y="0"/>
                  </a:lnTo>
                  <a:lnTo>
                    <a:pt x="0" y="3303025"/>
                  </a:lnTo>
                  <a:lnTo>
                    <a:pt x="5179626" y="3303025"/>
                  </a:lnTo>
                  <a:lnTo>
                    <a:pt x="517962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54208" y="4093478"/>
              <a:ext cx="5179695" cy="3303270"/>
            </a:xfrm>
            <a:custGeom>
              <a:avLst/>
              <a:gdLst/>
              <a:ahLst/>
              <a:cxnLst/>
              <a:rect l="l" t="t" r="r" b="b"/>
              <a:pathLst>
                <a:path w="5179694" h="3303270">
                  <a:moveTo>
                    <a:pt x="0" y="0"/>
                  </a:moveTo>
                  <a:lnTo>
                    <a:pt x="5179626" y="0"/>
                  </a:lnTo>
                  <a:lnTo>
                    <a:pt x="5179626" y="3303025"/>
                  </a:lnTo>
                  <a:lnTo>
                    <a:pt x="0" y="3303025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692116" y="6122502"/>
              <a:ext cx="0" cy="1572895"/>
            </a:xfrm>
            <a:custGeom>
              <a:avLst/>
              <a:gdLst/>
              <a:ahLst/>
              <a:cxnLst/>
              <a:rect l="l" t="t" r="r" b="b"/>
              <a:pathLst>
                <a:path h="1572895">
                  <a:moveTo>
                    <a:pt x="0" y="0"/>
                  </a:moveTo>
                  <a:lnTo>
                    <a:pt x="0" y="1572286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04160" y="76738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8820" y="5996852"/>
              <a:ext cx="146592" cy="1465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117324" y="6118429"/>
              <a:ext cx="0" cy="1555115"/>
            </a:xfrm>
            <a:custGeom>
              <a:avLst/>
              <a:gdLst/>
              <a:ahLst/>
              <a:cxnLst/>
              <a:rect l="l" t="t" r="r" b="b"/>
              <a:pathLst>
                <a:path h="1555115">
                  <a:moveTo>
                    <a:pt x="0" y="0"/>
                  </a:moveTo>
                  <a:lnTo>
                    <a:pt x="0" y="155449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29369" y="765197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4028" y="5992778"/>
              <a:ext cx="146592" cy="14659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353612" y="7309324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h="371475">
                  <a:moveTo>
                    <a:pt x="0" y="0"/>
                  </a:moveTo>
                  <a:lnTo>
                    <a:pt x="0" y="37128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65657" y="765966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80316" y="7183673"/>
              <a:ext cx="146592" cy="14659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3761916" y="7309324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h="371475">
                  <a:moveTo>
                    <a:pt x="0" y="0"/>
                  </a:moveTo>
                  <a:lnTo>
                    <a:pt x="0" y="37128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673960" y="765966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88620" y="7183673"/>
              <a:ext cx="146592" cy="1465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77375" y="4912707"/>
              <a:ext cx="4533293" cy="103657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740201" y="4954590"/>
              <a:ext cx="4408170" cy="911225"/>
            </a:xfrm>
            <a:custGeom>
              <a:avLst/>
              <a:gdLst/>
              <a:ahLst/>
              <a:cxnLst/>
              <a:rect l="l" t="t" r="r" b="b"/>
              <a:pathLst>
                <a:path w="4408169" h="911225">
                  <a:moveTo>
                    <a:pt x="4229708" y="0"/>
                  </a:moveTo>
                  <a:lnTo>
                    <a:pt x="177932" y="0"/>
                  </a:lnTo>
                  <a:lnTo>
                    <a:pt x="142525" y="136"/>
                  </a:lnTo>
                  <a:lnTo>
                    <a:pt x="91290" y="3678"/>
                  </a:lnTo>
                  <a:lnTo>
                    <a:pt x="52221" y="19231"/>
                  </a:lnTo>
                  <a:lnTo>
                    <a:pt x="19231" y="52220"/>
                  </a:lnTo>
                  <a:lnTo>
                    <a:pt x="3678" y="91290"/>
                  </a:lnTo>
                  <a:lnTo>
                    <a:pt x="136" y="142525"/>
                  </a:lnTo>
                  <a:lnTo>
                    <a:pt x="0" y="177932"/>
                  </a:lnTo>
                  <a:lnTo>
                    <a:pt x="0" y="732995"/>
                  </a:lnTo>
                  <a:lnTo>
                    <a:pt x="1090" y="796957"/>
                  </a:lnTo>
                  <a:lnTo>
                    <a:pt x="8720" y="837423"/>
                  </a:lnTo>
                  <a:lnTo>
                    <a:pt x="33931" y="876997"/>
                  </a:lnTo>
                  <a:lnTo>
                    <a:pt x="73504" y="902209"/>
                  </a:lnTo>
                  <a:lnTo>
                    <a:pt x="113970" y="909838"/>
                  </a:lnTo>
                  <a:lnTo>
                    <a:pt x="177932" y="910928"/>
                  </a:lnTo>
                  <a:lnTo>
                    <a:pt x="4229708" y="910928"/>
                  </a:lnTo>
                  <a:lnTo>
                    <a:pt x="4293674" y="909838"/>
                  </a:lnTo>
                  <a:lnTo>
                    <a:pt x="4334135" y="902209"/>
                  </a:lnTo>
                  <a:lnTo>
                    <a:pt x="4373712" y="876997"/>
                  </a:lnTo>
                  <a:lnTo>
                    <a:pt x="4398918" y="837423"/>
                  </a:lnTo>
                  <a:lnTo>
                    <a:pt x="4406550" y="796957"/>
                  </a:lnTo>
                  <a:lnTo>
                    <a:pt x="4407640" y="732995"/>
                  </a:lnTo>
                  <a:lnTo>
                    <a:pt x="4407640" y="177932"/>
                  </a:lnTo>
                  <a:lnTo>
                    <a:pt x="4406550" y="113970"/>
                  </a:lnTo>
                  <a:lnTo>
                    <a:pt x="4398918" y="73504"/>
                  </a:lnTo>
                  <a:lnTo>
                    <a:pt x="4373712" y="33930"/>
                  </a:lnTo>
                  <a:lnTo>
                    <a:pt x="4334135" y="8720"/>
                  </a:lnTo>
                  <a:lnTo>
                    <a:pt x="4293674" y="1090"/>
                  </a:lnTo>
                  <a:lnTo>
                    <a:pt x="4229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740201" y="4954590"/>
              <a:ext cx="4408170" cy="911225"/>
            </a:xfrm>
            <a:custGeom>
              <a:avLst/>
              <a:gdLst/>
              <a:ahLst/>
              <a:cxnLst/>
              <a:rect l="l" t="t" r="r" b="b"/>
              <a:pathLst>
                <a:path w="4408169" h="911225">
                  <a:moveTo>
                    <a:pt x="177933" y="0"/>
                  </a:moveTo>
                  <a:lnTo>
                    <a:pt x="4229708" y="0"/>
                  </a:lnTo>
                  <a:lnTo>
                    <a:pt x="4265117" y="136"/>
                  </a:lnTo>
                  <a:lnTo>
                    <a:pt x="4316352" y="3678"/>
                  </a:lnTo>
                  <a:lnTo>
                    <a:pt x="4355421" y="19231"/>
                  </a:lnTo>
                  <a:lnTo>
                    <a:pt x="4388410" y="52220"/>
                  </a:lnTo>
                  <a:lnTo>
                    <a:pt x="4403963" y="91289"/>
                  </a:lnTo>
                  <a:lnTo>
                    <a:pt x="4407506" y="142525"/>
                  </a:lnTo>
                  <a:lnTo>
                    <a:pt x="4407642" y="177933"/>
                  </a:lnTo>
                  <a:lnTo>
                    <a:pt x="4407642" y="732995"/>
                  </a:lnTo>
                  <a:lnTo>
                    <a:pt x="4406552" y="796957"/>
                  </a:lnTo>
                  <a:lnTo>
                    <a:pt x="4398922" y="837423"/>
                  </a:lnTo>
                  <a:lnTo>
                    <a:pt x="4373711" y="876997"/>
                  </a:lnTo>
                  <a:lnTo>
                    <a:pt x="4334138" y="902208"/>
                  </a:lnTo>
                  <a:lnTo>
                    <a:pt x="4293671" y="909838"/>
                  </a:lnTo>
                  <a:lnTo>
                    <a:pt x="4229708" y="910928"/>
                  </a:lnTo>
                  <a:lnTo>
                    <a:pt x="177933" y="910928"/>
                  </a:lnTo>
                  <a:lnTo>
                    <a:pt x="113970" y="909838"/>
                  </a:lnTo>
                  <a:lnTo>
                    <a:pt x="73504" y="902208"/>
                  </a:lnTo>
                  <a:lnTo>
                    <a:pt x="33930" y="876997"/>
                  </a:lnTo>
                  <a:lnTo>
                    <a:pt x="8719" y="837423"/>
                  </a:lnTo>
                  <a:lnTo>
                    <a:pt x="1089" y="796957"/>
                  </a:lnTo>
                  <a:lnTo>
                    <a:pt x="0" y="732995"/>
                  </a:lnTo>
                  <a:lnTo>
                    <a:pt x="0" y="177933"/>
                  </a:lnTo>
                  <a:lnTo>
                    <a:pt x="1089" y="113970"/>
                  </a:lnTo>
                  <a:lnTo>
                    <a:pt x="8719" y="73504"/>
                  </a:lnTo>
                  <a:lnTo>
                    <a:pt x="33930" y="33930"/>
                  </a:lnTo>
                  <a:lnTo>
                    <a:pt x="73504" y="8719"/>
                  </a:lnTo>
                  <a:lnTo>
                    <a:pt x="113970" y="1089"/>
                  </a:lnTo>
                  <a:lnTo>
                    <a:pt x="17793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446751" y="540729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377643" y="559798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4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4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173806" y="540729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104698" y="559798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900852" y="540729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831744" y="559798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530969" y="540729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461861" y="559798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233786" y="540729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164677" y="559798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133496" y="3921627"/>
            <a:ext cx="3621404" cy="1377950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0"/>
              </a:spcBef>
            </a:pPr>
            <a:r>
              <a:rPr sz="3700" b="1" spc="-15" dirty="0">
                <a:latin typeface="Arial"/>
                <a:cs typeface="Arial"/>
              </a:rPr>
              <a:t>Key-Value</a:t>
            </a:r>
            <a:r>
              <a:rPr sz="3700" b="1" spc="-55" dirty="0">
                <a:latin typeface="Arial"/>
                <a:cs typeface="Arial"/>
              </a:rPr>
              <a:t> </a:t>
            </a:r>
            <a:r>
              <a:rPr sz="3700" b="1" spc="5" dirty="0">
                <a:latin typeface="Arial"/>
                <a:cs typeface="Arial"/>
              </a:rPr>
              <a:t>Store</a:t>
            </a:r>
            <a:endParaRPr sz="3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45"/>
              </a:spcBef>
            </a:pPr>
            <a:r>
              <a:rPr sz="2050" b="1" i="1" spc="-5" dirty="0">
                <a:latin typeface="Arial"/>
                <a:cs typeface="Arial"/>
              </a:rPr>
              <a:t>foreground flows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667369" y="6188891"/>
            <a:ext cx="2687955" cy="1024890"/>
            <a:chOff x="9667369" y="6188891"/>
            <a:chExt cx="2687955" cy="1024890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7369" y="6188891"/>
              <a:ext cx="2687875" cy="102452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730194" y="6230774"/>
              <a:ext cx="2562225" cy="899160"/>
            </a:xfrm>
            <a:custGeom>
              <a:avLst/>
              <a:gdLst/>
              <a:ahLst/>
              <a:cxnLst/>
              <a:rect l="l" t="t" r="r" b="b"/>
              <a:pathLst>
                <a:path w="2562225" h="899159">
                  <a:moveTo>
                    <a:pt x="2386650" y="0"/>
                  </a:moveTo>
                  <a:lnTo>
                    <a:pt x="175578" y="0"/>
                  </a:lnTo>
                  <a:lnTo>
                    <a:pt x="140639" y="134"/>
                  </a:lnTo>
                  <a:lnTo>
                    <a:pt x="90082" y="3629"/>
                  </a:lnTo>
                  <a:lnTo>
                    <a:pt x="51529" y="18976"/>
                  </a:lnTo>
                  <a:lnTo>
                    <a:pt x="18976" y="51529"/>
                  </a:lnTo>
                  <a:lnTo>
                    <a:pt x="3629" y="90081"/>
                  </a:lnTo>
                  <a:lnTo>
                    <a:pt x="134" y="140639"/>
                  </a:lnTo>
                  <a:lnTo>
                    <a:pt x="0" y="175578"/>
                  </a:lnTo>
                  <a:lnTo>
                    <a:pt x="0" y="723296"/>
                  </a:lnTo>
                  <a:lnTo>
                    <a:pt x="1075" y="786412"/>
                  </a:lnTo>
                  <a:lnTo>
                    <a:pt x="8603" y="826343"/>
                  </a:lnTo>
                  <a:lnTo>
                    <a:pt x="33481" y="865393"/>
                  </a:lnTo>
                  <a:lnTo>
                    <a:pt x="72531" y="890271"/>
                  </a:lnTo>
                  <a:lnTo>
                    <a:pt x="112462" y="897799"/>
                  </a:lnTo>
                  <a:lnTo>
                    <a:pt x="175578" y="898875"/>
                  </a:lnTo>
                  <a:lnTo>
                    <a:pt x="2386650" y="898875"/>
                  </a:lnTo>
                  <a:lnTo>
                    <a:pt x="2449764" y="897799"/>
                  </a:lnTo>
                  <a:lnTo>
                    <a:pt x="2489694" y="890271"/>
                  </a:lnTo>
                  <a:lnTo>
                    <a:pt x="2528740" y="865393"/>
                  </a:lnTo>
                  <a:lnTo>
                    <a:pt x="2553619" y="826343"/>
                  </a:lnTo>
                  <a:lnTo>
                    <a:pt x="2561150" y="786412"/>
                  </a:lnTo>
                  <a:lnTo>
                    <a:pt x="2562226" y="723296"/>
                  </a:lnTo>
                  <a:lnTo>
                    <a:pt x="2562226" y="175578"/>
                  </a:lnTo>
                  <a:lnTo>
                    <a:pt x="2561150" y="112462"/>
                  </a:lnTo>
                  <a:lnTo>
                    <a:pt x="2553619" y="72531"/>
                  </a:lnTo>
                  <a:lnTo>
                    <a:pt x="2528740" y="33481"/>
                  </a:lnTo>
                  <a:lnTo>
                    <a:pt x="2489694" y="8603"/>
                  </a:lnTo>
                  <a:lnTo>
                    <a:pt x="2449764" y="1075"/>
                  </a:lnTo>
                  <a:lnTo>
                    <a:pt x="2386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730194" y="6230774"/>
              <a:ext cx="2562225" cy="899160"/>
            </a:xfrm>
            <a:custGeom>
              <a:avLst/>
              <a:gdLst/>
              <a:ahLst/>
              <a:cxnLst/>
              <a:rect l="l" t="t" r="r" b="b"/>
              <a:pathLst>
                <a:path w="2562225" h="899159">
                  <a:moveTo>
                    <a:pt x="175578" y="0"/>
                  </a:moveTo>
                  <a:lnTo>
                    <a:pt x="2386645" y="0"/>
                  </a:lnTo>
                  <a:lnTo>
                    <a:pt x="2421584" y="134"/>
                  </a:lnTo>
                  <a:lnTo>
                    <a:pt x="2472142" y="3629"/>
                  </a:lnTo>
                  <a:lnTo>
                    <a:pt x="2510694" y="18976"/>
                  </a:lnTo>
                  <a:lnTo>
                    <a:pt x="2543247" y="51529"/>
                  </a:lnTo>
                  <a:lnTo>
                    <a:pt x="2558594" y="90081"/>
                  </a:lnTo>
                  <a:lnTo>
                    <a:pt x="2562090" y="140639"/>
                  </a:lnTo>
                  <a:lnTo>
                    <a:pt x="2562224" y="175578"/>
                  </a:lnTo>
                  <a:lnTo>
                    <a:pt x="2562224" y="723296"/>
                  </a:lnTo>
                  <a:lnTo>
                    <a:pt x="2561149" y="786412"/>
                  </a:lnTo>
                  <a:lnTo>
                    <a:pt x="2553620" y="826343"/>
                  </a:lnTo>
                  <a:lnTo>
                    <a:pt x="2528742" y="865393"/>
                  </a:lnTo>
                  <a:lnTo>
                    <a:pt x="2489692" y="890271"/>
                  </a:lnTo>
                  <a:lnTo>
                    <a:pt x="2449761" y="897799"/>
                  </a:lnTo>
                  <a:lnTo>
                    <a:pt x="2386645" y="898875"/>
                  </a:lnTo>
                  <a:lnTo>
                    <a:pt x="175578" y="898875"/>
                  </a:lnTo>
                  <a:lnTo>
                    <a:pt x="112462" y="897799"/>
                  </a:lnTo>
                  <a:lnTo>
                    <a:pt x="72531" y="890271"/>
                  </a:lnTo>
                  <a:lnTo>
                    <a:pt x="33481" y="865393"/>
                  </a:lnTo>
                  <a:lnTo>
                    <a:pt x="8604" y="826343"/>
                  </a:lnTo>
                  <a:lnTo>
                    <a:pt x="1075" y="786412"/>
                  </a:lnTo>
                  <a:lnTo>
                    <a:pt x="0" y="723296"/>
                  </a:lnTo>
                  <a:lnTo>
                    <a:pt x="0" y="175578"/>
                  </a:lnTo>
                  <a:lnTo>
                    <a:pt x="1075" y="112462"/>
                  </a:lnTo>
                  <a:lnTo>
                    <a:pt x="8604" y="72531"/>
                  </a:lnTo>
                  <a:lnTo>
                    <a:pt x="33481" y="33481"/>
                  </a:lnTo>
                  <a:lnTo>
                    <a:pt x="72531" y="8604"/>
                  </a:lnTo>
                  <a:lnTo>
                    <a:pt x="112462" y="1075"/>
                  </a:lnTo>
                  <a:lnTo>
                    <a:pt x="175578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893142" y="6233357"/>
            <a:ext cx="2236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i="1" spc="10" dirty="0">
                <a:latin typeface="Arial"/>
                <a:cs typeface="Arial"/>
              </a:rPr>
              <a:t>compaction</a:t>
            </a:r>
            <a:r>
              <a:rPr sz="2050" b="1" i="1" spc="-70" dirty="0">
                <a:latin typeface="Arial"/>
                <a:cs typeface="Arial"/>
              </a:rPr>
              <a:t> </a:t>
            </a:r>
            <a:r>
              <a:rPr sz="2050" b="1" i="1" spc="-5" dirty="0">
                <a:latin typeface="Arial"/>
                <a:cs typeface="Arial"/>
              </a:rPr>
              <a:t>flows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120791" y="6177034"/>
            <a:ext cx="4053204" cy="1038225"/>
            <a:chOff x="10120791" y="6177034"/>
            <a:chExt cx="4053204" cy="1038225"/>
          </a:xfrm>
        </p:grpSpPr>
        <p:sp>
          <p:nvSpPr>
            <p:cNvPr id="56" name="object 56"/>
            <p:cNvSpPr/>
            <p:nvPr/>
          </p:nvSpPr>
          <p:spPr>
            <a:xfrm>
              <a:off x="10189899" y="6605745"/>
              <a:ext cx="0" cy="202565"/>
            </a:xfrm>
            <a:custGeom>
              <a:avLst/>
              <a:gdLst/>
              <a:ahLst/>
              <a:cxnLst/>
              <a:rect l="l" t="t" r="r" b="b"/>
              <a:pathLst>
                <a:path h="202565">
                  <a:moveTo>
                    <a:pt x="0" y="0"/>
                  </a:moveTo>
                  <a:lnTo>
                    <a:pt x="0" y="202046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120791" y="67920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026900" y="6605745"/>
              <a:ext cx="0" cy="202565"/>
            </a:xfrm>
            <a:custGeom>
              <a:avLst/>
              <a:gdLst/>
              <a:ahLst/>
              <a:cxnLst/>
              <a:rect l="l" t="t" r="r" b="b"/>
              <a:pathLst>
                <a:path h="202565">
                  <a:moveTo>
                    <a:pt x="0" y="0"/>
                  </a:moveTo>
                  <a:lnTo>
                    <a:pt x="0" y="202046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957792" y="67920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744333" y="6605745"/>
              <a:ext cx="0" cy="202565"/>
            </a:xfrm>
            <a:custGeom>
              <a:avLst/>
              <a:gdLst/>
              <a:ahLst/>
              <a:cxnLst/>
              <a:rect l="l" t="t" r="r" b="b"/>
              <a:pathLst>
                <a:path h="202565">
                  <a:moveTo>
                    <a:pt x="0" y="0"/>
                  </a:moveTo>
                  <a:lnTo>
                    <a:pt x="0" y="202046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675225" y="679208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99046" y="6177034"/>
              <a:ext cx="1774427" cy="103768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2461872" y="6218917"/>
              <a:ext cx="1649095" cy="912494"/>
            </a:xfrm>
            <a:custGeom>
              <a:avLst/>
              <a:gdLst/>
              <a:ahLst/>
              <a:cxnLst/>
              <a:rect l="l" t="t" r="r" b="b"/>
              <a:pathLst>
                <a:path w="1649094" h="912495">
                  <a:moveTo>
                    <a:pt x="1470625" y="0"/>
                  </a:moveTo>
                  <a:lnTo>
                    <a:pt x="178141" y="0"/>
                  </a:lnTo>
                  <a:lnTo>
                    <a:pt x="142693" y="136"/>
                  </a:lnTo>
                  <a:lnTo>
                    <a:pt x="91396" y="3682"/>
                  </a:lnTo>
                  <a:lnTo>
                    <a:pt x="52279" y="19254"/>
                  </a:lnTo>
                  <a:lnTo>
                    <a:pt x="19247" y="52284"/>
                  </a:lnTo>
                  <a:lnTo>
                    <a:pt x="3679" y="91400"/>
                  </a:lnTo>
                  <a:lnTo>
                    <a:pt x="136" y="142698"/>
                  </a:lnTo>
                  <a:lnTo>
                    <a:pt x="0" y="178149"/>
                  </a:lnTo>
                  <a:lnTo>
                    <a:pt x="0" y="733887"/>
                  </a:lnTo>
                  <a:lnTo>
                    <a:pt x="1090" y="797927"/>
                  </a:lnTo>
                  <a:lnTo>
                    <a:pt x="8722" y="838442"/>
                  </a:lnTo>
                  <a:lnTo>
                    <a:pt x="33966" y="878064"/>
                  </a:lnTo>
                  <a:lnTo>
                    <a:pt x="73589" y="903306"/>
                  </a:lnTo>
                  <a:lnTo>
                    <a:pt x="114105" y="910945"/>
                  </a:lnTo>
                  <a:lnTo>
                    <a:pt x="178141" y="912037"/>
                  </a:lnTo>
                  <a:lnTo>
                    <a:pt x="1470625" y="912037"/>
                  </a:lnTo>
                  <a:lnTo>
                    <a:pt x="1534661" y="910945"/>
                  </a:lnTo>
                  <a:lnTo>
                    <a:pt x="1575177" y="903306"/>
                  </a:lnTo>
                  <a:lnTo>
                    <a:pt x="1614800" y="878064"/>
                  </a:lnTo>
                  <a:lnTo>
                    <a:pt x="1640044" y="838442"/>
                  </a:lnTo>
                  <a:lnTo>
                    <a:pt x="1647685" y="797927"/>
                  </a:lnTo>
                  <a:lnTo>
                    <a:pt x="1648777" y="733887"/>
                  </a:lnTo>
                  <a:lnTo>
                    <a:pt x="1648777" y="178149"/>
                  </a:lnTo>
                  <a:lnTo>
                    <a:pt x="1647685" y="114109"/>
                  </a:lnTo>
                  <a:lnTo>
                    <a:pt x="1640044" y="73593"/>
                  </a:lnTo>
                  <a:lnTo>
                    <a:pt x="1614800" y="33972"/>
                  </a:lnTo>
                  <a:lnTo>
                    <a:pt x="1575177" y="8729"/>
                  </a:lnTo>
                  <a:lnTo>
                    <a:pt x="1534661" y="1091"/>
                  </a:lnTo>
                  <a:lnTo>
                    <a:pt x="1470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461872" y="6218917"/>
              <a:ext cx="1649095" cy="912494"/>
            </a:xfrm>
            <a:custGeom>
              <a:avLst/>
              <a:gdLst/>
              <a:ahLst/>
              <a:cxnLst/>
              <a:rect l="l" t="t" r="r" b="b"/>
              <a:pathLst>
                <a:path w="1649094" h="912495">
                  <a:moveTo>
                    <a:pt x="178149" y="0"/>
                  </a:moveTo>
                  <a:lnTo>
                    <a:pt x="1470627" y="0"/>
                  </a:lnTo>
                  <a:lnTo>
                    <a:pt x="1506078" y="136"/>
                  </a:lnTo>
                  <a:lnTo>
                    <a:pt x="1557376" y="3683"/>
                  </a:lnTo>
                  <a:lnTo>
                    <a:pt x="1596492" y="19254"/>
                  </a:lnTo>
                  <a:lnTo>
                    <a:pt x="1629522" y="52284"/>
                  </a:lnTo>
                  <a:lnTo>
                    <a:pt x="1645094" y="91401"/>
                  </a:lnTo>
                  <a:lnTo>
                    <a:pt x="1648640" y="142698"/>
                  </a:lnTo>
                  <a:lnTo>
                    <a:pt x="1648777" y="178149"/>
                  </a:lnTo>
                  <a:lnTo>
                    <a:pt x="1648777" y="733887"/>
                  </a:lnTo>
                  <a:lnTo>
                    <a:pt x="1647685" y="797927"/>
                  </a:lnTo>
                  <a:lnTo>
                    <a:pt x="1640047" y="838443"/>
                  </a:lnTo>
                  <a:lnTo>
                    <a:pt x="1614805" y="878065"/>
                  </a:lnTo>
                  <a:lnTo>
                    <a:pt x="1575183" y="903306"/>
                  </a:lnTo>
                  <a:lnTo>
                    <a:pt x="1534667" y="910945"/>
                  </a:lnTo>
                  <a:lnTo>
                    <a:pt x="1470627" y="912037"/>
                  </a:lnTo>
                  <a:lnTo>
                    <a:pt x="178149" y="912037"/>
                  </a:lnTo>
                  <a:lnTo>
                    <a:pt x="114109" y="910945"/>
                  </a:lnTo>
                  <a:lnTo>
                    <a:pt x="73593" y="903306"/>
                  </a:lnTo>
                  <a:lnTo>
                    <a:pt x="33972" y="878065"/>
                  </a:lnTo>
                  <a:lnTo>
                    <a:pt x="8730" y="838443"/>
                  </a:lnTo>
                  <a:lnTo>
                    <a:pt x="1091" y="797927"/>
                  </a:lnTo>
                  <a:lnTo>
                    <a:pt x="0" y="733887"/>
                  </a:lnTo>
                  <a:lnTo>
                    <a:pt x="0" y="178149"/>
                  </a:lnTo>
                  <a:lnTo>
                    <a:pt x="1091" y="114109"/>
                  </a:lnTo>
                  <a:lnTo>
                    <a:pt x="8730" y="73593"/>
                  </a:lnTo>
                  <a:lnTo>
                    <a:pt x="33972" y="33972"/>
                  </a:lnTo>
                  <a:lnTo>
                    <a:pt x="73593" y="8730"/>
                  </a:lnTo>
                  <a:lnTo>
                    <a:pt x="114109" y="1091"/>
                  </a:lnTo>
                  <a:lnTo>
                    <a:pt x="178149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2597135" y="6245551"/>
            <a:ext cx="13785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i="1" spc="-10" dirty="0">
                <a:latin typeface="Arial"/>
                <a:cs typeface="Arial"/>
              </a:rPr>
              <a:t>flush</a:t>
            </a:r>
            <a:r>
              <a:rPr sz="2050" b="1" i="1" spc="-70" dirty="0">
                <a:latin typeface="Arial"/>
                <a:cs typeface="Arial"/>
              </a:rPr>
              <a:t> </a:t>
            </a:r>
            <a:r>
              <a:rPr sz="2050" b="1" i="1" spc="-5" dirty="0">
                <a:latin typeface="Arial"/>
                <a:cs typeface="Arial"/>
              </a:rPr>
              <a:t>flows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3196623" y="6706548"/>
            <a:ext cx="138430" cy="329565"/>
            <a:chOff x="13196623" y="6706548"/>
            <a:chExt cx="138430" cy="329565"/>
          </a:xfrm>
        </p:grpSpPr>
        <p:sp>
          <p:nvSpPr>
            <p:cNvPr id="67" name="object 67"/>
            <p:cNvSpPr/>
            <p:nvPr/>
          </p:nvSpPr>
          <p:spPr>
            <a:xfrm>
              <a:off x="13265731" y="6706548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09">
                  <a:moveTo>
                    <a:pt x="0" y="0"/>
                  </a:moveTo>
                  <a:lnTo>
                    <a:pt x="0" y="2067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196623" y="6897641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7</a:t>
            </a:fld>
            <a:endParaRPr spc="1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30479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30" dirty="0"/>
              <a:t>Challenge</a:t>
            </a:r>
            <a:r>
              <a:rPr sz="7000" spc="-340" dirty="0"/>
              <a:t> </a:t>
            </a:r>
            <a:r>
              <a:rPr sz="7000" spc="-145" dirty="0"/>
              <a:t>#2</a:t>
            </a:r>
            <a:endParaRPr sz="7000"/>
          </a:p>
        </p:txBody>
      </p:sp>
      <p:grpSp>
        <p:nvGrpSpPr>
          <p:cNvPr id="3" name="object 3"/>
          <p:cNvGrpSpPr/>
          <p:nvPr/>
        </p:nvGrpSpPr>
        <p:grpSpPr>
          <a:xfrm>
            <a:off x="725709" y="3035363"/>
            <a:ext cx="542925" cy="542925"/>
            <a:chOff x="725709" y="3035363"/>
            <a:chExt cx="542925" cy="542925"/>
          </a:xfrm>
        </p:grpSpPr>
        <p:sp>
          <p:nvSpPr>
            <p:cNvPr id="4" name="object 4"/>
            <p:cNvSpPr/>
            <p:nvPr/>
          </p:nvSpPr>
          <p:spPr>
            <a:xfrm>
              <a:off x="736180" y="3045834"/>
              <a:ext cx="521970" cy="521970"/>
            </a:xfrm>
            <a:custGeom>
              <a:avLst/>
              <a:gdLst/>
              <a:ahLst/>
              <a:cxnLst/>
              <a:rect l="l" t="t" r="r" b="b"/>
              <a:pathLst>
                <a:path w="521969" h="521970">
                  <a:moveTo>
                    <a:pt x="283048" y="0"/>
                  </a:moveTo>
                  <a:lnTo>
                    <a:pt x="238443" y="0"/>
                  </a:lnTo>
                  <a:lnTo>
                    <a:pt x="194361" y="7570"/>
                  </a:lnTo>
                  <a:lnTo>
                    <a:pt x="151846" y="22710"/>
                  </a:lnTo>
                  <a:lnTo>
                    <a:pt x="111944" y="45420"/>
                  </a:lnTo>
                  <a:lnTo>
                    <a:pt x="75701" y="75701"/>
                  </a:lnTo>
                  <a:lnTo>
                    <a:pt x="45420" y="111944"/>
                  </a:lnTo>
                  <a:lnTo>
                    <a:pt x="22710" y="151846"/>
                  </a:lnTo>
                  <a:lnTo>
                    <a:pt x="7570" y="194360"/>
                  </a:lnTo>
                  <a:lnTo>
                    <a:pt x="0" y="238443"/>
                  </a:lnTo>
                  <a:lnTo>
                    <a:pt x="0" y="283048"/>
                  </a:lnTo>
                  <a:lnTo>
                    <a:pt x="7570" y="327130"/>
                  </a:lnTo>
                  <a:lnTo>
                    <a:pt x="22710" y="369644"/>
                  </a:lnTo>
                  <a:lnTo>
                    <a:pt x="45420" y="409546"/>
                  </a:lnTo>
                  <a:lnTo>
                    <a:pt x="75701" y="445789"/>
                  </a:lnTo>
                  <a:lnTo>
                    <a:pt x="111944" y="476070"/>
                  </a:lnTo>
                  <a:lnTo>
                    <a:pt x="151846" y="498781"/>
                  </a:lnTo>
                  <a:lnTo>
                    <a:pt x="194361" y="513921"/>
                  </a:lnTo>
                  <a:lnTo>
                    <a:pt x="238443" y="521491"/>
                  </a:lnTo>
                  <a:lnTo>
                    <a:pt x="283048" y="521491"/>
                  </a:lnTo>
                  <a:lnTo>
                    <a:pt x="327131" y="513921"/>
                  </a:lnTo>
                  <a:lnTo>
                    <a:pt x="369645" y="498781"/>
                  </a:lnTo>
                  <a:lnTo>
                    <a:pt x="409547" y="476070"/>
                  </a:lnTo>
                  <a:lnTo>
                    <a:pt x="445790" y="445789"/>
                  </a:lnTo>
                  <a:lnTo>
                    <a:pt x="476071" y="409546"/>
                  </a:lnTo>
                  <a:lnTo>
                    <a:pt x="498781" y="369644"/>
                  </a:lnTo>
                  <a:lnTo>
                    <a:pt x="513922" y="327130"/>
                  </a:lnTo>
                  <a:lnTo>
                    <a:pt x="521492" y="283048"/>
                  </a:lnTo>
                  <a:lnTo>
                    <a:pt x="521492" y="238443"/>
                  </a:lnTo>
                  <a:lnTo>
                    <a:pt x="513922" y="194360"/>
                  </a:lnTo>
                  <a:lnTo>
                    <a:pt x="498781" y="151846"/>
                  </a:lnTo>
                  <a:lnTo>
                    <a:pt x="476071" y="111944"/>
                  </a:lnTo>
                  <a:lnTo>
                    <a:pt x="445790" y="75701"/>
                  </a:lnTo>
                  <a:lnTo>
                    <a:pt x="409547" y="45420"/>
                  </a:lnTo>
                  <a:lnTo>
                    <a:pt x="369645" y="22710"/>
                  </a:lnTo>
                  <a:lnTo>
                    <a:pt x="327131" y="7570"/>
                  </a:lnTo>
                  <a:lnTo>
                    <a:pt x="28304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6180" y="3045834"/>
              <a:ext cx="521970" cy="521970"/>
            </a:xfrm>
            <a:custGeom>
              <a:avLst/>
              <a:gdLst/>
              <a:ahLst/>
              <a:cxnLst/>
              <a:rect l="l" t="t" r="r" b="b"/>
              <a:pathLst>
                <a:path w="521969" h="521970">
                  <a:moveTo>
                    <a:pt x="445790" y="75701"/>
                  </a:moveTo>
                  <a:lnTo>
                    <a:pt x="476071" y="111944"/>
                  </a:lnTo>
                  <a:lnTo>
                    <a:pt x="498781" y="151846"/>
                  </a:lnTo>
                  <a:lnTo>
                    <a:pt x="513921" y="194361"/>
                  </a:lnTo>
                  <a:lnTo>
                    <a:pt x="521492" y="238443"/>
                  </a:lnTo>
                  <a:lnTo>
                    <a:pt x="521492" y="283048"/>
                  </a:lnTo>
                  <a:lnTo>
                    <a:pt x="513921" y="327131"/>
                  </a:lnTo>
                  <a:lnTo>
                    <a:pt x="498781" y="369645"/>
                  </a:lnTo>
                  <a:lnTo>
                    <a:pt x="476071" y="409547"/>
                  </a:lnTo>
                  <a:lnTo>
                    <a:pt x="445790" y="445790"/>
                  </a:lnTo>
                  <a:lnTo>
                    <a:pt x="409547" y="476071"/>
                  </a:lnTo>
                  <a:lnTo>
                    <a:pt x="369645" y="498781"/>
                  </a:lnTo>
                  <a:lnTo>
                    <a:pt x="327131" y="513921"/>
                  </a:lnTo>
                  <a:lnTo>
                    <a:pt x="283048" y="521492"/>
                  </a:lnTo>
                  <a:lnTo>
                    <a:pt x="238443" y="521492"/>
                  </a:lnTo>
                  <a:lnTo>
                    <a:pt x="194361" y="513921"/>
                  </a:lnTo>
                  <a:lnTo>
                    <a:pt x="151846" y="498781"/>
                  </a:lnTo>
                  <a:lnTo>
                    <a:pt x="111944" y="476071"/>
                  </a:lnTo>
                  <a:lnTo>
                    <a:pt x="75701" y="445790"/>
                  </a:lnTo>
                  <a:lnTo>
                    <a:pt x="45420" y="409547"/>
                  </a:lnTo>
                  <a:lnTo>
                    <a:pt x="22710" y="369645"/>
                  </a:lnTo>
                  <a:lnTo>
                    <a:pt x="7570" y="327131"/>
                  </a:lnTo>
                  <a:lnTo>
                    <a:pt x="0" y="283048"/>
                  </a:lnTo>
                  <a:lnTo>
                    <a:pt x="0" y="238443"/>
                  </a:lnTo>
                  <a:lnTo>
                    <a:pt x="7570" y="194361"/>
                  </a:lnTo>
                  <a:lnTo>
                    <a:pt x="22710" y="151846"/>
                  </a:lnTo>
                  <a:lnTo>
                    <a:pt x="45420" y="111944"/>
                  </a:lnTo>
                  <a:lnTo>
                    <a:pt x="75701" y="75701"/>
                  </a:lnTo>
                  <a:lnTo>
                    <a:pt x="111944" y="45420"/>
                  </a:lnTo>
                  <a:lnTo>
                    <a:pt x="151846" y="22710"/>
                  </a:lnTo>
                  <a:lnTo>
                    <a:pt x="194361" y="7570"/>
                  </a:lnTo>
                  <a:lnTo>
                    <a:pt x="238443" y="0"/>
                  </a:lnTo>
                  <a:lnTo>
                    <a:pt x="283048" y="0"/>
                  </a:lnTo>
                  <a:lnTo>
                    <a:pt x="327131" y="7570"/>
                  </a:lnTo>
                  <a:lnTo>
                    <a:pt x="369645" y="22710"/>
                  </a:lnTo>
                  <a:lnTo>
                    <a:pt x="409547" y="45420"/>
                  </a:lnTo>
                  <a:lnTo>
                    <a:pt x="445790" y="75701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1308" y="3170962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79">
                  <a:moveTo>
                    <a:pt x="229331" y="6"/>
                  </a:moveTo>
                  <a:lnTo>
                    <a:pt x="227892" y="0"/>
                  </a:lnTo>
                  <a:lnTo>
                    <a:pt x="135925" y="91965"/>
                  </a:lnTo>
                  <a:lnTo>
                    <a:pt x="135310" y="91965"/>
                  </a:lnTo>
                  <a:lnTo>
                    <a:pt x="43350" y="6"/>
                  </a:lnTo>
                  <a:lnTo>
                    <a:pt x="41910" y="0"/>
                  </a:lnTo>
                  <a:lnTo>
                    <a:pt x="885" y="41024"/>
                  </a:lnTo>
                  <a:lnTo>
                    <a:pt x="5" y="41905"/>
                  </a:lnTo>
                  <a:lnTo>
                    <a:pt x="0" y="43344"/>
                  </a:lnTo>
                  <a:lnTo>
                    <a:pt x="91966" y="135311"/>
                  </a:lnTo>
                  <a:lnTo>
                    <a:pt x="91966" y="135925"/>
                  </a:lnTo>
                  <a:lnTo>
                    <a:pt x="5" y="227886"/>
                  </a:lnTo>
                  <a:lnTo>
                    <a:pt x="0" y="229326"/>
                  </a:lnTo>
                  <a:lnTo>
                    <a:pt x="41905" y="271230"/>
                  </a:lnTo>
                  <a:lnTo>
                    <a:pt x="43344" y="271236"/>
                  </a:lnTo>
                  <a:lnTo>
                    <a:pt x="135310" y="179269"/>
                  </a:lnTo>
                  <a:lnTo>
                    <a:pt x="135925" y="179269"/>
                  </a:lnTo>
                  <a:lnTo>
                    <a:pt x="227885" y="271230"/>
                  </a:lnTo>
                  <a:lnTo>
                    <a:pt x="229325" y="271236"/>
                  </a:lnTo>
                  <a:lnTo>
                    <a:pt x="271231" y="229331"/>
                  </a:lnTo>
                  <a:lnTo>
                    <a:pt x="271236" y="227891"/>
                  </a:lnTo>
                  <a:lnTo>
                    <a:pt x="179270" y="135925"/>
                  </a:lnTo>
                  <a:lnTo>
                    <a:pt x="179270" y="135311"/>
                  </a:lnTo>
                  <a:lnTo>
                    <a:pt x="271231" y="43350"/>
                  </a:lnTo>
                  <a:lnTo>
                    <a:pt x="271236" y="41899"/>
                  </a:lnTo>
                  <a:lnTo>
                    <a:pt x="229331" y="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308" y="3170961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79">
                  <a:moveTo>
                    <a:pt x="885" y="41025"/>
                  </a:moveTo>
                  <a:lnTo>
                    <a:pt x="5" y="41905"/>
                  </a:lnTo>
                  <a:lnTo>
                    <a:pt x="0" y="43344"/>
                  </a:lnTo>
                  <a:lnTo>
                    <a:pt x="885" y="44230"/>
                  </a:lnTo>
                  <a:lnTo>
                    <a:pt x="91581" y="134926"/>
                  </a:lnTo>
                  <a:lnTo>
                    <a:pt x="91966" y="135310"/>
                  </a:lnTo>
                  <a:lnTo>
                    <a:pt x="91966" y="135925"/>
                  </a:lnTo>
                  <a:lnTo>
                    <a:pt x="91581" y="136310"/>
                  </a:lnTo>
                  <a:lnTo>
                    <a:pt x="885" y="227006"/>
                  </a:lnTo>
                  <a:lnTo>
                    <a:pt x="5" y="227886"/>
                  </a:lnTo>
                  <a:lnTo>
                    <a:pt x="0" y="229325"/>
                  </a:lnTo>
                  <a:lnTo>
                    <a:pt x="885" y="230211"/>
                  </a:lnTo>
                  <a:lnTo>
                    <a:pt x="41025" y="270350"/>
                  </a:lnTo>
                  <a:lnTo>
                    <a:pt x="41905" y="271230"/>
                  </a:lnTo>
                  <a:lnTo>
                    <a:pt x="43344" y="271236"/>
                  </a:lnTo>
                  <a:lnTo>
                    <a:pt x="44230" y="270350"/>
                  </a:lnTo>
                  <a:lnTo>
                    <a:pt x="134926" y="179654"/>
                  </a:lnTo>
                  <a:lnTo>
                    <a:pt x="135310" y="179270"/>
                  </a:lnTo>
                  <a:lnTo>
                    <a:pt x="135925" y="179270"/>
                  </a:lnTo>
                  <a:lnTo>
                    <a:pt x="136310" y="179654"/>
                  </a:lnTo>
                  <a:lnTo>
                    <a:pt x="227006" y="270350"/>
                  </a:lnTo>
                  <a:lnTo>
                    <a:pt x="227886" y="271230"/>
                  </a:lnTo>
                  <a:lnTo>
                    <a:pt x="229325" y="271236"/>
                  </a:lnTo>
                  <a:lnTo>
                    <a:pt x="230211" y="270350"/>
                  </a:lnTo>
                  <a:lnTo>
                    <a:pt x="270350" y="230211"/>
                  </a:lnTo>
                  <a:lnTo>
                    <a:pt x="271230" y="229331"/>
                  </a:lnTo>
                  <a:lnTo>
                    <a:pt x="271236" y="227891"/>
                  </a:lnTo>
                  <a:lnTo>
                    <a:pt x="270350" y="227006"/>
                  </a:lnTo>
                  <a:lnTo>
                    <a:pt x="179654" y="136310"/>
                  </a:lnTo>
                  <a:lnTo>
                    <a:pt x="179270" y="135925"/>
                  </a:lnTo>
                  <a:lnTo>
                    <a:pt x="179270" y="135310"/>
                  </a:lnTo>
                  <a:lnTo>
                    <a:pt x="179654" y="134926"/>
                  </a:lnTo>
                  <a:lnTo>
                    <a:pt x="270350" y="44230"/>
                  </a:lnTo>
                  <a:lnTo>
                    <a:pt x="271230" y="43350"/>
                  </a:lnTo>
                  <a:lnTo>
                    <a:pt x="271236" y="41899"/>
                  </a:lnTo>
                  <a:lnTo>
                    <a:pt x="270350" y="41025"/>
                  </a:lnTo>
                  <a:lnTo>
                    <a:pt x="230211" y="885"/>
                  </a:lnTo>
                  <a:lnTo>
                    <a:pt x="229331" y="5"/>
                  </a:lnTo>
                  <a:lnTo>
                    <a:pt x="227891" y="0"/>
                  </a:lnTo>
                  <a:lnTo>
                    <a:pt x="227006" y="885"/>
                  </a:lnTo>
                  <a:lnTo>
                    <a:pt x="136310" y="91581"/>
                  </a:lnTo>
                  <a:lnTo>
                    <a:pt x="135925" y="91966"/>
                  </a:lnTo>
                  <a:lnTo>
                    <a:pt x="135310" y="91966"/>
                  </a:lnTo>
                  <a:lnTo>
                    <a:pt x="134926" y="91581"/>
                  </a:lnTo>
                  <a:lnTo>
                    <a:pt x="44230" y="885"/>
                  </a:lnTo>
                  <a:lnTo>
                    <a:pt x="43350" y="5"/>
                  </a:lnTo>
                  <a:lnTo>
                    <a:pt x="41910" y="0"/>
                  </a:lnTo>
                  <a:lnTo>
                    <a:pt x="41025" y="885"/>
                  </a:lnTo>
                  <a:lnTo>
                    <a:pt x="885" y="4102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5502983" y="2411744"/>
            <a:ext cx="4272280" cy="2022475"/>
            <a:chOff x="15502983" y="2411744"/>
            <a:chExt cx="4272280" cy="202247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02983" y="2411744"/>
              <a:ext cx="4272121" cy="202225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28107" y="2636868"/>
              <a:ext cx="3822065" cy="1572260"/>
            </a:xfrm>
            <a:custGeom>
              <a:avLst/>
              <a:gdLst/>
              <a:ahLst/>
              <a:cxnLst/>
              <a:rect l="l" t="t" r="r" b="b"/>
              <a:pathLst>
                <a:path w="3822065" h="1572260">
                  <a:moveTo>
                    <a:pt x="3522615" y="0"/>
                  </a:moveTo>
                  <a:lnTo>
                    <a:pt x="299257" y="0"/>
                  </a:lnTo>
                  <a:lnTo>
                    <a:pt x="239710" y="229"/>
                  </a:lnTo>
                  <a:lnTo>
                    <a:pt x="191685" y="1833"/>
                  </a:lnTo>
                  <a:lnTo>
                    <a:pt x="153539" y="6187"/>
                  </a:lnTo>
                  <a:lnTo>
                    <a:pt x="87829" y="32345"/>
                  </a:lnTo>
                  <a:lnTo>
                    <a:pt x="57067" y="57067"/>
                  </a:lnTo>
                  <a:lnTo>
                    <a:pt x="32347" y="87829"/>
                  </a:lnTo>
                  <a:lnTo>
                    <a:pt x="14669" y="123625"/>
                  </a:lnTo>
                  <a:lnTo>
                    <a:pt x="1833" y="191684"/>
                  </a:lnTo>
                  <a:lnTo>
                    <a:pt x="229" y="239710"/>
                  </a:lnTo>
                  <a:lnTo>
                    <a:pt x="0" y="299262"/>
                  </a:lnTo>
                  <a:lnTo>
                    <a:pt x="0" y="1272748"/>
                  </a:lnTo>
                  <a:lnTo>
                    <a:pt x="229" y="1332300"/>
                  </a:lnTo>
                  <a:lnTo>
                    <a:pt x="1833" y="1380325"/>
                  </a:lnTo>
                  <a:lnTo>
                    <a:pt x="6188" y="1418471"/>
                  </a:lnTo>
                  <a:lnTo>
                    <a:pt x="32347" y="1484180"/>
                  </a:lnTo>
                  <a:lnTo>
                    <a:pt x="57067" y="1514942"/>
                  </a:lnTo>
                  <a:lnTo>
                    <a:pt x="87829" y="1539665"/>
                  </a:lnTo>
                  <a:lnTo>
                    <a:pt x="123629" y="1557345"/>
                  </a:lnTo>
                  <a:lnTo>
                    <a:pt x="191685" y="1570176"/>
                  </a:lnTo>
                  <a:lnTo>
                    <a:pt x="239710" y="1571780"/>
                  </a:lnTo>
                  <a:lnTo>
                    <a:pt x="299257" y="1572009"/>
                  </a:lnTo>
                  <a:lnTo>
                    <a:pt x="3522615" y="1572009"/>
                  </a:lnTo>
                  <a:lnTo>
                    <a:pt x="3582167" y="1571780"/>
                  </a:lnTo>
                  <a:lnTo>
                    <a:pt x="3630193" y="1570176"/>
                  </a:lnTo>
                  <a:lnTo>
                    <a:pt x="3668339" y="1565823"/>
                  </a:lnTo>
                  <a:lnTo>
                    <a:pt x="3734048" y="1539665"/>
                  </a:lnTo>
                  <a:lnTo>
                    <a:pt x="3764808" y="1514942"/>
                  </a:lnTo>
                  <a:lnTo>
                    <a:pt x="3789530" y="1484180"/>
                  </a:lnTo>
                  <a:lnTo>
                    <a:pt x="3807213" y="1448384"/>
                  </a:lnTo>
                  <a:lnTo>
                    <a:pt x="3820040" y="1380325"/>
                  </a:lnTo>
                  <a:lnTo>
                    <a:pt x="3821644" y="1332300"/>
                  </a:lnTo>
                  <a:lnTo>
                    <a:pt x="3821873" y="1272748"/>
                  </a:lnTo>
                  <a:lnTo>
                    <a:pt x="3821873" y="299262"/>
                  </a:lnTo>
                  <a:lnTo>
                    <a:pt x="3821644" y="239710"/>
                  </a:lnTo>
                  <a:lnTo>
                    <a:pt x="3820040" y="191684"/>
                  </a:lnTo>
                  <a:lnTo>
                    <a:pt x="3815688" y="153538"/>
                  </a:lnTo>
                  <a:lnTo>
                    <a:pt x="3789530" y="87829"/>
                  </a:lnTo>
                  <a:lnTo>
                    <a:pt x="3764808" y="57067"/>
                  </a:lnTo>
                  <a:lnTo>
                    <a:pt x="3734048" y="32345"/>
                  </a:lnTo>
                  <a:lnTo>
                    <a:pt x="3698253" y="14665"/>
                  </a:lnTo>
                  <a:lnTo>
                    <a:pt x="3630193" y="1833"/>
                  </a:lnTo>
                  <a:lnTo>
                    <a:pt x="3582167" y="229"/>
                  </a:lnTo>
                  <a:lnTo>
                    <a:pt x="3522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28107" y="2636868"/>
              <a:ext cx="3822065" cy="1572260"/>
            </a:xfrm>
            <a:custGeom>
              <a:avLst/>
              <a:gdLst/>
              <a:ahLst/>
              <a:cxnLst/>
              <a:rect l="l" t="t" r="r" b="b"/>
              <a:pathLst>
                <a:path w="3822065" h="1572260">
                  <a:moveTo>
                    <a:pt x="299261" y="0"/>
                  </a:moveTo>
                  <a:lnTo>
                    <a:pt x="3522612" y="0"/>
                  </a:lnTo>
                  <a:lnTo>
                    <a:pt x="3582163" y="229"/>
                  </a:lnTo>
                  <a:lnTo>
                    <a:pt x="3630189" y="1833"/>
                  </a:lnTo>
                  <a:lnTo>
                    <a:pt x="3668334" y="6186"/>
                  </a:lnTo>
                  <a:lnTo>
                    <a:pt x="3734044" y="32344"/>
                  </a:lnTo>
                  <a:lnTo>
                    <a:pt x="3764805" y="57067"/>
                  </a:lnTo>
                  <a:lnTo>
                    <a:pt x="3789528" y="87828"/>
                  </a:lnTo>
                  <a:lnTo>
                    <a:pt x="3807207" y="123625"/>
                  </a:lnTo>
                  <a:lnTo>
                    <a:pt x="3820039" y="191684"/>
                  </a:lnTo>
                  <a:lnTo>
                    <a:pt x="3821644" y="239709"/>
                  </a:lnTo>
                  <a:lnTo>
                    <a:pt x="3821873" y="299261"/>
                  </a:lnTo>
                  <a:lnTo>
                    <a:pt x="3821873" y="1272748"/>
                  </a:lnTo>
                  <a:lnTo>
                    <a:pt x="3821644" y="1332299"/>
                  </a:lnTo>
                  <a:lnTo>
                    <a:pt x="3820039" y="1380325"/>
                  </a:lnTo>
                  <a:lnTo>
                    <a:pt x="3815686" y="1418471"/>
                  </a:lnTo>
                  <a:lnTo>
                    <a:pt x="3789528" y="1484180"/>
                  </a:lnTo>
                  <a:lnTo>
                    <a:pt x="3764805" y="1514942"/>
                  </a:lnTo>
                  <a:lnTo>
                    <a:pt x="3734044" y="1539664"/>
                  </a:lnTo>
                  <a:lnTo>
                    <a:pt x="3698247" y="1557344"/>
                  </a:lnTo>
                  <a:lnTo>
                    <a:pt x="3630189" y="1570176"/>
                  </a:lnTo>
                  <a:lnTo>
                    <a:pt x="3582163" y="1571780"/>
                  </a:lnTo>
                  <a:lnTo>
                    <a:pt x="3522612" y="1572009"/>
                  </a:lnTo>
                  <a:lnTo>
                    <a:pt x="299261" y="1572009"/>
                  </a:lnTo>
                  <a:lnTo>
                    <a:pt x="239709" y="1571780"/>
                  </a:lnTo>
                  <a:lnTo>
                    <a:pt x="191684" y="1570176"/>
                  </a:lnTo>
                  <a:lnTo>
                    <a:pt x="153538" y="1565822"/>
                  </a:lnTo>
                  <a:lnTo>
                    <a:pt x="87828" y="1539664"/>
                  </a:lnTo>
                  <a:lnTo>
                    <a:pt x="57067" y="1514942"/>
                  </a:lnTo>
                  <a:lnTo>
                    <a:pt x="32344" y="1484180"/>
                  </a:lnTo>
                  <a:lnTo>
                    <a:pt x="14665" y="1448384"/>
                  </a:lnTo>
                  <a:lnTo>
                    <a:pt x="1833" y="1380325"/>
                  </a:lnTo>
                  <a:lnTo>
                    <a:pt x="229" y="1332299"/>
                  </a:lnTo>
                  <a:lnTo>
                    <a:pt x="0" y="1272748"/>
                  </a:lnTo>
                  <a:lnTo>
                    <a:pt x="0" y="299261"/>
                  </a:lnTo>
                  <a:lnTo>
                    <a:pt x="229" y="239709"/>
                  </a:lnTo>
                  <a:lnTo>
                    <a:pt x="1833" y="191684"/>
                  </a:lnTo>
                  <a:lnTo>
                    <a:pt x="6186" y="153538"/>
                  </a:lnTo>
                  <a:lnTo>
                    <a:pt x="32344" y="87828"/>
                  </a:lnTo>
                  <a:lnTo>
                    <a:pt x="57067" y="57067"/>
                  </a:lnTo>
                  <a:lnTo>
                    <a:pt x="87828" y="32344"/>
                  </a:lnTo>
                  <a:lnTo>
                    <a:pt x="123625" y="14665"/>
                  </a:lnTo>
                  <a:lnTo>
                    <a:pt x="191684" y="1833"/>
                  </a:lnTo>
                  <a:lnTo>
                    <a:pt x="239709" y="229"/>
                  </a:lnTo>
                  <a:lnTo>
                    <a:pt x="299261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917234" y="3027620"/>
            <a:ext cx="16967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Workflow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ID:</a:t>
            </a:r>
            <a:endParaRPr sz="2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17234" y="3403107"/>
            <a:ext cx="202755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Operation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25" dirty="0">
                <a:latin typeface="Arial"/>
                <a:cs typeface="Arial"/>
              </a:rPr>
              <a:t>type:</a:t>
            </a:r>
            <a:endParaRPr sz="2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917234" y="3778593"/>
            <a:ext cx="19735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Operation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15" dirty="0">
                <a:latin typeface="Arial"/>
                <a:cs typeface="Arial"/>
              </a:rPr>
              <a:t>size:</a:t>
            </a:r>
            <a:endParaRPr sz="2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684666" y="3027468"/>
            <a:ext cx="782955" cy="328295"/>
          </a:xfrm>
          <a:prstGeom prst="rect">
            <a:avLst/>
          </a:prstGeom>
          <a:solidFill>
            <a:srgbClr val="BDBDBD"/>
          </a:solidFill>
        </p:spPr>
        <p:txBody>
          <a:bodyPr vert="horz" wrap="square" lIns="0" tIns="12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"/>
              </a:spcBef>
            </a:pPr>
            <a:r>
              <a:rPr sz="2050" spc="5" dirty="0">
                <a:latin typeface="Arial"/>
                <a:cs typeface="Arial"/>
              </a:rPr>
              <a:t>75476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04750" y="3415378"/>
            <a:ext cx="782955" cy="307340"/>
          </a:xfrm>
          <a:prstGeom prst="rect">
            <a:avLst/>
          </a:prstGeom>
          <a:solidFill>
            <a:srgbClr val="DCDCDC"/>
          </a:solidFill>
        </p:spPr>
        <p:txBody>
          <a:bodyPr vert="horz" wrap="square" lIns="0" tIns="0" rIns="0" bIns="0" rtlCol="0">
            <a:spAutoFit/>
          </a:bodyPr>
          <a:lstStyle/>
          <a:p>
            <a:pPr marL="131445">
              <a:lnSpc>
                <a:spcPts val="2385"/>
              </a:lnSpc>
            </a:pPr>
            <a:r>
              <a:rPr sz="2050" spc="-10" dirty="0">
                <a:latin typeface="Arial"/>
                <a:cs typeface="Arial"/>
              </a:rPr>
              <a:t>read</a:t>
            </a:r>
            <a:endParaRPr sz="2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004750" y="3802801"/>
            <a:ext cx="782955" cy="307340"/>
          </a:xfrm>
          <a:prstGeom prst="rect">
            <a:avLst/>
          </a:prstGeom>
          <a:solidFill>
            <a:srgbClr val="8F8F8F"/>
          </a:solidFill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2385"/>
              </a:lnSpc>
            </a:pPr>
            <a:r>
              <a:rPr sz="2050" spc="5" dirty="0">
                <a:latin typeface="Arial"/>
                <a:cs typeface="Arial"/>
              </a:rPr>
              <a:t>4096</a:t>
            </a:r>
            <a:endParaRPr sz="20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328483" y="2402067"/>
            <a:ext cx="367030" cy="367030"/>
          </a:xfrm>
          <a:custGeom>
            <a:avLst/>
            <a:gdLst/>
            <a:ahLst/>
            <a:cxnLst/>
            <a:rect l="l" t="t" r="r" b="b"/>
            <a:pathLst>
              <a:path w="367030" h="367030">
                <a:moveTo>
                  <a:pt x="183240" y="0"/>
                </a:moveTo>
                <a:lnTo>
                  <a:pt x="136755" y="5963"/>
                </a:lnTo>
                <a:lnTo>
                  <a:pt x="92741" y="23853"/>
                </a:lnTo>
                <a:lnTo>
                  <a:pt x="53668" y="53670"/>
                </a:lnTo>
                <a:lnTo>
                  <a:pt x="23852" y="92743"/>
                </a:lnTo>
                <a:lnTo>
                  <a:pt x="5963" y="136756"/>
                </a:lnTo>
                <a:lnTo>
                  <a:pt x="0" y="183240"/>
                </a:lnTo>
                <a:lnTo>
                  <a:pt x="5963" y="229723"/>
                </a:lnTo>
                <a:lnTo>
                  <a:pt x="23852" y="273737"/>
                </a:lnTo>
                <a:lnTo>
                  <a:pt x="53668" y="312810"/>
                </a:lnTo>
                <a:lnTo>
                  <a:pt x="92741" y="342627"/>
                </a:lnTo>
                <a:lnTo>
                  <a:pt x="136755" y="360517"/>
                </a:lnTo>
                <a:lnTo>
                  <a:pt x="183240" y="366480"/>
                </a:lnTo>
                <a:lnTo>
                  <a:pt x="229725" y="360517"/>
                </a:lnTo>
                <a:lnTo>
                  <a:pt x="273739" y="342627"/>
                </a:lnTo>
                <a:lnTo>
                  <a:pt x="312812" y="312810"/>
                </a:lnTo>
                <a:lnTo>
                  <a:pt x="342628" y="273737"/>
                </a:lnTo>
                <a:lnTo>
                  <a:pt x="360517" y="229723"/>
                </a:lnTo>
                <a:lnTo>
                  <a:pt x="366480" y="183240"/>
                </a:lnTo>
                <a:lnTo>
                  <a:pt x="360517" y="136756"/>
                </a:lnTo>
                <a:lnTo>
                  <a:pt x="342628" y="92743"/>
                </a:lnTo>
                <a:lnTo>
                  <a:pt x="312812" y="53670"/>
                </a:lnTo>
                <a:lnTo>
                  <a:pt x="273739" y="23853"/>
                </a:lnTo>
                <a:lnTo>
                  <a:pt x="229725" y="5963"/>
                </a:lnTo>
                <a:lnTo>
                  <a:pt x="183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841676" y="2421911"/>
            <a:ext cx="3636010" cy="628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287655" algn="ctr">
              <a:lnSpc>
                <a:spcPts val="2150"/>
              </a:lnSpc>
              <a:spcBef>
                <a:spcPts val="125"/>
              </a:spcBef>
            </a:pP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ts val="2570"/>
              </a:lnSpc>
            </a:pPr>
            <a:r>
              <a:rPr sz="2300" b="1" spc="5" dirty="0">
                <a:latin typeface="Arial"/>
                <a:cs typeface="Arial"/>
              </a:rPr>
              <a:t>Key-value </a:t>
            </a:r>
            <a:r>
              <a:rPr sz="2300" b="1" dirty="0">
                <a:latin typeface="Arial"/>
                <a:cs typeface="Arial"/>
              </a:rPr>
              <a:t>store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operation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56800" y="3001560"/>
            <a:ext cx="7505700" cy="20250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10"/>
              </a:spcBef>
            </a:pPr>
            <a:r>
              <a:rPr sz="3700" b="1" spc="-25" dirty="0">
                <a:latin typeface="Arial"/>
                <a:cs typeface="Arial"/>
              </a:rPr>
              <a:t>Rigid</a:t>
            </a:r>
            <a:r>
              <a:rPr sz="3700" b="1" spc="-5" dirty="0">
                <a:latin typeface="Arial"/>
                <a:cs typeface="Arial"/>
              </a:rPr>
              <a:t> </a:t>
            </a:r>
            <a:r>
              <a:rPr sz="3700" b="1" spc="15" dirty="0">
                <a:latin typeface="Arial"/>
                <a:cs typeface="Arial"/>
              </a:rPr>
              <a:t>interfaces</a:t>
            </a:r>
            <a:endParaRPr sz="3700">
              <a:latin typeface="Arial"/>
              <a:cs typeface="Arial"/>
            </a:endParaRPr>
          </a:p>
          <a:p>
            <a:pPr marL="263525" marR="5080" indent="-251460">
              <a:lnSpc>
                <a:spcPct val="100000"/>
              </a:lnSpc>
              <a:spcBef>
                <a:spcPts val="385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Decoupled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optimizations </a:t>
            </a:r>
            <a:r>
              <a:rPr sz="3100" spc="10" dirty="0">
                <a:solidFill>
                  <a:srgbClr val="4B4D51"/>
                </a:solidFill>
                <a:latin typeface="Arial"/>
                <a:cs typeface="Arial"/>
              </a:rPr>
              <a:t>lose</a:t>
            </a:r>
            <a:r>
              <a:rPr sz="3100" spc="-9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granularity 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and </a:t>
            </a:r>
            <a:r>
              <a:rPr sz="3100" spc="15" dirty="0">
                <a:solidFill>
                  <a:srgbClr val="4B4D51"/>
                </a:solidFill>
                <a:latin typeface="Arial"/>
                <a:cs typeface="Arial"/>
              </a:rPr>
              <a:t>internal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application</a:t>
            </a:r>
            <a:r>
              <a:rPr sz="3100" spc="-4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knowledge</a:t>
            </a:r>
            <a:endParaRPr sz="3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56800" y="5465531"/>
            <a:ext cx="6866255" cy="9740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3525" marR="5080" indent="-251460">
              <a:lnSpc>
                <a:spcPct val="100000"/>
              </a:lnSpc>
              <a:spcBef>
                <a:spcPts val="13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I/O </a:t>
            </a:r>
            <a:r>
              <a:rPr sz="3100" spc="-10" dirty="0">
                <a:solidFill>
                  <a:srgbClr val="4B4D51"/>
                </a:solidFill>
                <a:latin typeface="Arial"/>
                <a:cs typeface="Arial"/>
              </a:rPr>
              <a:t>layers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communicate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through</a:t>
            </a:r>
            <a:r>
              <a:rPr sz="3100" spc="-2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rigid  </a:t>
            </a:r>
            <a:r>
              <a:rPr sz="3100" spc="25" dirty="0">
                <a:solidFill>
                  <a:srgbClr val="4B4D51"/>
                </a:solidFill>
                <a:latin typeface="Arial"/>
                <a:cs typeface="Arial"/>
              </a:rPr>
              <a:t>interfaces</a:t>
            </a:r>
            <a:endParaRPr sz="3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56800" y="6879100"/>
            <a:ext cx="7183120" cy="9740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3525" marR="5080" indent="-251460">
              <a:lnSpc>
                <a:spcPct val="100000"/>
              </a:lnSpc>
              <a:spcBef>
                <a:spcPts val="13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Discard </a:t>
            </a: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information </a:t>
            </a:r>
            <a:r>
              <a:rPr sz="3100" spc="55" dirty="0">
                <a:solidFill>
                  <a:srgbClr val="4B4D51"/>
                </a:solidFill>
                <a:latin typeface="Arial"/>
                <a:cs typeface="Arial"/>
              </a:rPr>
              <a:t>that </a:t>
            </a:r>
            <a:r>
              <a:rPr sz="3100" spc="70" dirty="0">
                <a:solidFill>
                  <a:srgbClr val="4B4D51"/>
                </a:solidFill>
                <a:latin typeface="Arial"/>
                <a:cs typeface="Arial"/>
              </a:rPr>
              <a:t>could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be</a:t>
            </a:r>
            <a:r>
              <a:rPr sz="3100" spc="-19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used  </a:t>
            </a:r>
            <a:r>
              <a:rPr sz="3100" spc="95" dirty="0">
                <a:solidFill>
                  <a:srgbClr val="4B4D51"/>
                </a:solidFill>
                <a:latin typeface="Arial"/>
                <a:cs typeface="Arial"/>
              </a:rPr>
              <a:t>to </a:t>
            </a:r>
            <a:r>
              <a:rPr sz="3100" spc="25" dirty="0">
                <a:solidFill>
                  <a:srgbClr val="4B4D51"/>
                </a:solidFill>
                <a:latin typeface="Arial"/>
                <a:cs typeface="Arial"/>
              </a:rPr>
              <a:t>classify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and </a:t>
            </a: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differentiate</a:t>
            </a:r>
            <a:r>
              <a:rPr sz="3100" spc="-14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20" dirty="0">
                <a:solidFill>
                  <a:srgbClr val="4B4D51"/>
                </a:solidFill>
                <a:latin typeface="Arial"/>
                <a:cs typeface="Arial"/>
              </a:rPr>
              <a:t>requests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237950" y="2463238"/>
            <a:ext cx="5351780" cy="963930"/>
            <a:chOff x="9237950" y="2463238"/>
            <a:chExt cx="5351780" cy="963930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7950" y="2463238"/>
              <a:ext cx="5351556" cy="96357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306010" y="2510357"/>
              <a:ext cx="5215890" cy="828040"/>
            </a:xfrm>
            <a:custGeom>
              <a:avLst/>
              <a:gdLst/>
              <a:ahLst/>
              <a:cxnLst/>
              <a:rect l="l" t="t" r="r" b="b"/>
              <a:pathLst>
                <a:path w="5215890" h="828039">
                  <a:moveTo>
                    <a:pt x="5215434" y="0"/>
                  </a:moveTo>
                  <a:lnTo>
                    <a:pt x="0" y="0"/>
                  </a:lnTo>
                  <a:lnTo>
                    <a:pt x="0" y="827457"/>
                  </a:lnTo>
                  <a:lnTo>
                    <a:pt x="5215434" y="827457"/>
                  </a:lnTo>
                  <a:lnTo>
                    <a:pt x="52154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306010" y="2510357"/>
              <a:ext cx="5215890" cy="828040"/>
            </a:xfrm>
            <a:custGeom>
              <a:avLst/>
              <a:gdLst/>
              <a:ahLst/>
              <a:cxnLst/>
              <a:rect l="l" t="t" r="r" b="b"/>
              <a:pathLst>
                <a:path w="5215890" h="828039">
                  <a:moveTo>
                    <a:pt x="0" y="0"/>
                  </a:moveTo>
                  <a:lnTo>
                    <a:pt x="5215434" y="0"/>
                  </a:lnTo>
                  <a:lnTo>
                    <a:pt x="5215434" y="827457"/>
                  </a:lnTo>
                  <a:lnTo>
                    <a:pt x="0" y="827457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632347" y="2622574"/>
            <a:ext cx="256286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-15" dirty="0">
                <a:latin typeface="Arial"/>
                <a:cs typeface="Arial"/>
              </a:rPr>
              <a:t>Application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71561" y="7955035"/>
            <a:ext cx="5320143" cy="932166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9273759" y="3411600"/>
            <a:ext cx="5316220" cy="4438650"/>
            <a:chOff x="9273759" y="3411600"/>
            <a:chExt cx="5316220" cy="4438650"/>
          </a:xfrm>
        </p:grpSpPr>
        <p:sp>
          <p:nvSpPr>
            <p:cNvPr id="30" name="object 30"/>
            <p:cNvSpPr/>
            <p:nvPr/>
          </p:nvSpPr>
          <p:spPr>
            <a:xfrm>
              <a:off x="13438177" y="3442792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369069" y="385028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58324" y="3427475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89216" y="383496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73759" y="4046359"/>
              <a:ext cx="5315748" cy="343914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341820" y="4093478"/>
              <a:ext cx="5179695" cy="3303270"/>
            </a:xfrm>
            <a:custGeom>
              <a:avLst/>
              <a:gdLst/>
              <a:ahLst/>
              <a:cxnLst/>
              <a:rect l="l" t="t" r="r" b="b"/>
              <a:pathLst>
                <a:path w="5179694" h="3303270">
                  <a:moveTo>
                    <a:pt x="5179626" y="0"/>
                  </a:moveTo>
                  <a:lnTo>
                    <a:pt x="0" y="0"/>
                  </a:lnTo>
                  <a:lnTo>
                    <a:pt x="0" y="3303025"/>
                  </a:lnTo>
                  <a:lnTo>
                    <a:pt x="5179626" y="3303025"/>
                  </a:lnTo>
                  <a:lnTo>
                    <a:pt x="517962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341820" y="4093478"/>
              <a:ext cx="5179695" cy="3303270"/>
            </a:xfrm>
            <a:custGeom>
              <a:avLst/>
              <a:gdLst/>
              <a:ahLst/>
              <a:cxnLst/>
              <a:rect l="l" t="t" r="r" b="b"/>
              <a:pathLst>
                <a:path w="5179694" h="3303270">
                  <a:moveTo>
                    <a:pt x="0" y="0"/>
                  </a:moveTo>
                  <a:lnTo>
                    <a:pt x="5179626" y="0"/>
                  </a:lnTo>
                  <a:lnTo>
                    <a:pt x="5179626" y="3303025"/>
                  </a:lnTo>
                  <a:lnTo>
                    <a:pt x="0" y="3303025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679729" y="6122502"/>
              <a:ext cx="0" cy="1572895"/>
            </a:xfrm>
            <a:custGeom>
              <a:avLst/>
              <a:gdLst/>
              <a:ahLst/>
              <a:cxnLst/>
              <a:rect l="l" t="t" r="r" b="b"/>
              <a:pathLst>
                <a:path h="1572895">
                  <a:moveTo>
                    <a:pt x="0" y="0"/>
                  </a:moveTo>
                  <a:lnTo>
                    <a:pt x="0" y="1572286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591773" y="76738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06432" y="5996851"/>
              <a:ext cx="146592" cy="14659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104935" y="6118429"/>
              <a:ext cx="0" cy="1555115"/>
            </a:xfrm>
            <a:custGeom>
              <a:avLst/>
              <a:gdLst/>
              <a:ahLst/>
              <a:cxnLst/>
              <a:rect l="l" t="t" r="r" b="b"/>
              <a:pathLst>
                <a:path h="1555115">
                  <a:moveTo>
                    <a:pt x="0" y="0"/>
                  </a:moveTo>
                  <a:lnTo>
                    <a:pt x="0" y="155449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016979" y="765197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1639" y="5992778"/>
              <a:ext cx="146592" cy="14659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341225" y="7309324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h="371475">
                  <a:moveTo>
                    <a:pt x="0" y="0"/>
                  </a:moveTo>
                  <a:lnTo>
                    <a:pt x="0" y="37128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253269" y="765966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7929" y="7183673"/>
              <a:ext cx="146592" cy="14659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3749528" y="7309324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h="371475">
                  <a:moveTo>
                    <a:pt x="0" y="0"/>
                  </a:moveTo>
                  <a:lnTo>
                    <a:pt x="0" y="37128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661573" y="765966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76232" y="7183673"/>
              <a:ext cx="146592" cy="14659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7924" y="4745172"/>
              <a:ext cx="4847419" cy="135070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727812" y="4965061"/>
              <a:ext cx="4408170" cy="911225"/>
            </a:xfrm>
            <a:custGeom>
              <a:avLst/>
              <a:gdLst/>
              <a:ahLst/>
              <a:cxnLst/>
              <a:rect l="l" t="t" r="r" b="b"/>
              <a:pathLst>
                <a:path w="4408169" h="911225">
                  <a:moveTo>
                    <a:pt x="4229709" y="0"/>
                  </a:moveTo>
                  <a:lnTo>
                    <a:pt x="177932" y="0"/>
                  </a:lnTo>
                  <a:lnTo>
                    <a:pt x="142525" y="136"/>
                  </a:lnTo>
                  <a:lnTo>
                    <a:pt x="91289" y="3678"/>
                  </a:lnTo>
                  <a:lnTo>
                    <a:pt x="52220" y="19231"/>
                  </a:lnTo>
                  <a:lnTo>
                    <a:pt x="19230" y="52221"/>
                  </a:lnTo>
                  <a:lnTo>
                    <a:pt x="3678" y="91290"/>
                  </a:lnTo>
                  <a:lnTo>
                    <a:pt x="136" y="142525"/>
                  </a:lnTo>
                  <a:lnTo>
                    <a:pt x="0" y="177932"/>
                  </a:lnTo>
                  <a:lnTo>
                    <a:pt x="0" y="732995"/>
                  </a:lnTo>
                  <a:lnTo>
                    <a:pt x="1089" y="796957"/>
                  </a:lnTo>
                  <a:lnTo>
                    <a:pt x="8719" y="837423"/>
                  </a:lnTo>
                  <a:lnTo>
                    <a:pt x="33930" y="876997"/>
                  </a:lnTo>
                  <a:lnTo>
                    <a:pt x="73503" y="902209"/>
                  </a:lnTo>
                  <a:lnTo>
                    <a:pt x="113970" y="909838"/>
                  </a:lnTo>
                  <a:lnTo>
                    <a:pt x="177932" y="910928"/>
                  </a:lnTo>
                  <a:lnTo>
                    <a:pt x="4229709" y="910928"/>
                  </a:lnTo>
                  <a:lnTo>
                    <a:pt x="4293671" y="909838"/>
                  </a:lnTo>
                  <a:lnTo>
                    <a:pt x="4334136" y="902209"/>
                  </a:lnTo>
                  <a:lnTo>
                    <a:pt x="4373713" y="876997"/>
                  </a:lnTo>
                  <a:lnTo>
                    <a:pt x="4398919" y="837423"/>
                  </a:lnTo>
                  <a:lnTo>
                    <a:pt x="4406551" y="796957"/>
                  </a:lnTo>
                  <a:lnTo>
                    <a:pt x="4407641" y="732995"/>
                  </a:lnTo>
                  <a:lnTo>
                    <a:pt x="4407641" y="177932"/>
                  </a:lnTo>
                  <a:lnTo>
                    <a:pt x="4406551" y="113970"/>
                  </a:lnTo>
                  <a:lnTo>
                    <a:pt x="4398919" y="73504"/>
                  </a:lnTo>
                  <a:lnTo>
                    <a:pt x="4373713" y="33931"/>
                  </a:lnTo>
                  <a:lnTo>
                    <a:pt x="4334136" y="8720"/>
                  </a:lnTo>
                  <a:lnTo>
                    <a:pt x="4293671" y="1090"/>
                  </a:lnTo>
                  <a:lnTo>
                    <a:pt x="422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727812" y="4965061"/>
              <a:ext cx="4408170" cy="911225"/>
            </a:xfrm>
            <a:custGeom>
              <a:avLst/>
              <a:gdLst/>
              <a:ahLst/>
              <a:cxnLst/>
              <a:rect l="l" t="t" r="r" b="b"/>
              <a:pathLst>
                <a:path w="4408169" h="911225">
                  <a:moveTo>
                    <a:pt x="177933" y="0"/>
                  </a:moveTo>
                  <a:lnTo>
                    <a:pt x="4229708" y="0"/>
                  </a:lnTo>
                  <a:lnTo>
                    <a:pt x="4265117" y="136"/>
                  </a:lnTo>
                  <a:lnTo>
                    <a:pt x="4316352" y="3678"/>
                  </a:lnTo>
                  <a:lnTo>
                    <a:pt x="4355421" y="19231"/>
                  </a:lnTo>
                  <a:lnTo>
                    <a:pt x="4388410" y="52220"/>
                  </a:lnTo>
                  <a:lnTo>
                    <a:pt x="4403963" y="91289"/>
                  </a:lnTo>
                  <a:lnTo>
                    <a:pt x="4407506" y="142525"/>
                  </a:lnTo>
                  <a:lnTo>
                    <a:pt x="4407642" y="177933"/>
                  </a:lnTo>
                  <a:lnTo>
                    <a:pt x="4407642" y="732995"/>
                  </a:lnTo>
                  <a:lnTo>
                    <a:pt x="4406552" y="796957"/>
                  </a:lnTo>
                  <a:lnTo>
                    <a:pt x="4398922" y="837423"/>
                  </a:lnTo>
                  <a:lnTo>
                    <a:pt x="4373711" y="876997"/>
                  </a:lnTo>
                  <a:lnTo>
                    <a:pt x="4334138" y="902208"/>
                  </a:lnTo>
                  <a:lnTo>
                    <a:pt x="4293671" y="909838"/>
                  </a:lnTo>
                  <a:lnTo>
                    <a:pt x="4229708" y="910928"/>
                  </a:lnTo>
                  <a:lnTo>
                    <a:pt x="177933" y="910928"/>
                  </a:lnTo>
                  <a:lnTo>
                    <a:pt x="113970" y="909838"/>
                  </a:lnTo>
                  <a:lnTo>
                    <a:pt x="73504" y="902208"/>
                  </a:lnTo>
                  <a:lnTo>
                    <a:pt x="33930" y="876997"/>
                  </a:lnTo>
                  <a:lnTo>
                    <a:pt x="8719" y="837423"/>
                  </a:lnTo>
                  <a:lnTo>
                    <a:pt x="1089" y="796957"/>
                  </a:lnTo>
                  <a:lnTo>
                    <a:pt x="0" y="732995"/>
                  </a:lnTo>
                  <a:lnTo>
                    <a:pt x="0" y="177933"/>
                  </a:lnTo>
                  <a:lnTo>
                    <a:pt x="1089" y="113970"/>
                  </a:lnTo>
                  <a:lnTo>
                    <a:pt x="8719" y="73504"/>
                  </a:lnTo>
                  <a:lnTo>
                    <a:pt x="33930" y="33930"/>
                  </a:lnTo>
                  <a:lnTo>
                    <a:pt x="73504" y="8719"/>
                  </a:lnTo>
                  <a:lnTo>
                    <a:pt x="113970" y="1089"/>
                  </a:lnTo>
                  <a:lnTo>
                    <a:pt x="17793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476246" y="541776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407138" y="560845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03302" y="541776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134194" y="560845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930348" y="541776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861240" y="560845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560465" y="541776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491357" y="560845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263281" y="541776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194174" y="560845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9323916" y="7986448"/>
            <a:ext cx="5215890" cy="82804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3700" b="1" spc="-3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37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7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121107" y="3902779"/>
            <a:ext cx="3621404" cy="1407160"/>
          </a:xfrm>
          <a:prstGeom prst="rect">
            <a:avLst/>
          </a:prstGeom>
        </p:spPr>
        <p:txBody>
          <a:bodyPr vert="horz" wrap="square" lIns="0" tIns="3365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0"/>
              </a:spcBef>
            </a:pPr>
            <a:r>
              <a:rPr sz="3700" b="1" spc="-15" dirty="0">
                <a:latin typeface="Arial"/>
                <a:cs typeface="Arial"/>
              </a:rPr>
              <a:t>Key-Value</a:t>
            </a:r>
            <a:r>
              <a:rPr sz="3700" b="1" spc="-55" dirty="0">
                <a:latin typeface="Arial"/>
                <a:cs typeface="Arial"/>
              </a:rPr>
              <a:t> </a:t>
            </a:r>
            <a:r>
              <a:rPr sz="3700" b="1" spc="5" dirty="0">
                <a:latin typeface="Arial"/>
                <a:cs typeface="Arial"/>
              </a:rPr>
              <a:t>Store</a:t>
            </a:r>
            <a:endParaRPr sz="3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sz="2050" b="1" i="1" spc="-5" dirty="0">
                <a:latin typeface="Arial"/>
                <a:cs typeface="Arial"/>
              </a:rPr>
              <a:t>foreground flows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497917" y="6010886"/>
            <a:ext cx="3002280" cy="1339215"/>
            <a:chOff x="9497917" y="6010886"/>
            <a:chExt cx="3002280" cy="1339215"/>
          </a:xfrm>
        </p:grpSpPr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97917" y="6010886"/>
              <a:ext cx="3002001" cy="133865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717805" y="6230774"/>
              <a:ext cx="2562225" cy="899160"/>
            </a:xfrm>
            <a:custGeom>
              <a:avLst/>
              <a:gdLst/>
              <a:ahLst/>
              <a:cxnLst/>
              <a:rect l="l" t="t" r="r" b="b"/>
              <a:pathLst>
                <a:path w="2562225" h="899159">
                  <a:moveTo>
                    <a:pt x="2386642" y="0"/>
                  </a:moveTo>
                  <a:lnTo>
                    <a:pt x="175578" y="0"/>
                  </a:lnTo>
                  <a:lnTo>
                    <a:pt x="140639" y="134"/>
                  </a:lnTo>
                  <a:lnTo>
                    <a:pt x="90082" y="3629"/>
                  </a:lnTo>
                  <a:lnTo>
                    <a:pt x="51529" y="18976"/>
                  </a:lnTo>
                  <a:lnTo>
                    <a:pt x="18977" y="51529"/>
                  </a:lnTo>
                  <a:lnTo>
                    <a:pt x="3630" y="90081"/>
                  </a:lnTo>
                  <a:lnTo>
                    <a:pt x="134" y="140638"/>
                  </a:lnTo>
                  <a:lnTo>
                    <a:pt x="0" y="175577"/>
                  </a:lnTo>
                  <a:lnTo>
                    <a:pt x="0" y="723296"/>
                  </a:lnTo>
                  <a:lnTo>
                    <a:pt x="1075" y="786412"/>
                  </a:lnTo>
                  <a:lnTo>
                    <a:pt x="8604" y="826343"/>
                  </a:lnTo>
                  <a:lnTo>
                    <a:pt x="33482" y="865393"/>
                  </a:lnTo>
                  <a:lnTo>
                    <a:pt x="72531" y="890271"/>
                  </a:lnTo>
                  <a:lnTo>
                    <a:pt x="112462" y="897799"/>
                  </a:lnTo>
                  <a:lnTo>
                    <a:pt x="175578" y="898875"/>
                  </a:lnTo>
                  <a:lnTo>
                    <a:pt x="2386642" y="898875"/>
                  </a:lnTo>
                  <a:lnTo>
                    <a:pt x="2449761" y="897799"/>
                  </a:lnTo>
                  <a:lnTo>
                    <a:pt x="2489696" y="890271"/>
                  </a:lnTo>
                  <a:lnTo>
                    <a:pt x="2528742" y="865393"/>
                  </a:lnTo>
                  <a:lnTo>
                    <a:pt x="2553621" y="826343"/>
                  </a:lnTo>
                  <a:lnTo>
                    <a:pt x="2561152" y="786412"/>
                  </a:lnTo>
                  <a:lnTo>
                    <a:pt x="2562228" y="723296"/>
                  </a:lnTo>
                  <a:lnTo>
                    <a:pt x="2562228" y="175577"/>
                  </a:lnTo>
                  <a:lnTo>
                    <a:pt x="2561152" y="112462"/>
                  </a:lnTo>
                  <a:lnTo>
                    <a:pt x="2553621" y="72531"/>
                  </a:lnTo>
                  <a:lnTo>
                    <a:pt x="2528742" y="33481"/>
                  </a:lnTo>
                  <a:lnTo>
                    <a:pt x="2489696" y="8603"/>
                  </a:lnTo>
                  <a:lnTo>
                    <a:pt x="2449761" y="1075"/>
                  </a:lnTo>
                  <a:lnTo>
                    <a:pt x="2386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717805" y="6230774"/>
              <a:ext cx="2562225" cy="899160"/>
            </a:xfrm>
            <a:custGeom>
              <a:avLst/>
              <a:gdLst/>
              <a:ahLst/>
              <a:cxnLst/>
              <a:rect l="l" t="t" r="r" b="b"/>
              <a:pathLst>
                <a:path w="2562225" h="899159">
                  <a:moveTo>
                    <a:pt x="175578" y="0"/>
                  </a:moveTo>
                  <a:lnTo>
                    <a:pt x="2386645" y="0"/>
                  </a:lnTo>
                  <a:lnTo>
                    <a:pt x="2421584" y="134"/>
                  </a:lnTo>
                  <a:lnTo>
                    <a:pt x="2472142" y="3629"/>
                  </a:lnTo>
                  <a:lnTo>
                    <a:pt x="2510694" y="18976"/>
                  </a:lnTo>
                  <a:lnTo>
                    <a:pt x="2543247" y="51529"/>
                  </a:lnTo>
                  <a:lnTo>
                    <a:pt x="2558594" y="90081"/>
                  </a:lnTo>
                  <a:lnTo>
                    <a:pt x="2562090" y="140639"/>
                  </a:lnTo>
                  <a:lnTo>
                    <a:pt x="2562224" y="175578"/>
                  </a:lnTo>
                  <a:lnTo>
                    <a:pt x="2562224" y="723296"/>
                  </a:lnTo>
                  <a:lnTo>
                    <a:pt x="2561149" y="786412"/>
                  </a:lnTo>
                  <a:lnTo>
                    <a:pt x="2553620" y="826343"/>
                  </a:lnTo>
                  <a:lnTo>
                    <a:pt x="2528742" y="865393"/>
                  </a:lnTo>
                  <a:lnTo>
                    <a:pt x="2489692" y="890271"/>
                  </a:lnTo>
                  <a:lnTo>
                    <a:pt x="2449761" y="897799"/>
                  </a:lnTo>
                  <a:lnTo>
                    <a:pt x="2386645" y="898875"/>
                  </a:lnTo>
                  <a:lnTo>
                    <a:pt x="175578" y="898875"/>
                  </a:lnTo>
                  <a:lnTo>
                    <a:pt x="112462" y="897799"/>
                  </a:lnTo>
                  <a:lnTo>
                    <a:pt x="72531" y="890271"/>
                  </a:lnTo>
                  <a:lnTo>
                    <a:pt x="33481" y="865393"/>
                  </a:lnTo>
                  <a:lnTo>
                    <a:pt x="8604" y="826343"/>
                  </a:lnTo>
                  <a:lnTo>
                    <a:pt x="1075" y="786412"/>
                  </a:lnTo>
                  <a:lnTo>
                    <a:pt x="0" y="723296"/>
                  </a:lnTo>
                  <a:lnTo>
                    <a:pt x="0" y="175578"/>
                  </a:lnTo>
                  <a:lnTo>
                    <a:pt x="1075" y="112462"/>
                  </a:lnTo>
                  <a:lnTo>
                    <a:pt x="8604" y="72531"/>
                  </a:lnTo>
                  <a:lnTo>
                    <a:pt x="33481" y="33481"/>
                  </a:lnTo>
                  <a:lnTo>
                    <a:pt x="72531" y="8604"/>
                  </a:lnTo>
                  <a:lnTo>
                    <a:pt x="112462" y="1075"/>
                  </a:lnTo>
                  <a:lnTo>
                    <a:pt x="175578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880755" y="6233357"/>
            <a:ext cx="2236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i="1" spc="10" dirty="0">
                <a:latin typeface="Arial"/>
                <a:cs typeface="Arial"/>
              </a:rPr>
              <a:t>compaction</a:t>
            </a:r>
            <a:r>
              <a:rPr sz="2050" b="1" i="1" spc="-70" dirty="0">
                <a:latin typeface="Arial"/>
                <a:cs typeface="Arial"/>
              </a:rPr>
              <a:t> </a:t>
            </a:r>
            <a:r>
              <a:rPr sz="2050" b="1" i="1" spc="-5" dirty="0">
                <a:latin typeface="Arial"/>
                <a:cs typeface="Arial"/>
              </a:rPr>
              <a:t>flows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0108402" y="5999028"/>
            <a:ext cx="4210050" cy="1351915"/>
            <a:chOff x="10108402" y="5999028"/>
            <a:chExt cx="4210050" cy="1351915"/>
          </a:xfrm>
        </p:grpSpPr>
        <p:sp>
          <p:nvSpPr>
            <p:cNvPr id="70" name="object 70"/>
            <p:cNvSpPr/>
            <p:nvPr/>
          </p:nvSpPr>
          <p:spPr>
            <a:xfrm>
              <a:off x="10177510" y="6668570"/>
              <a:ext cx="0" cy="202565"/>
            </a:xfrm>
            <a:custGeom>
              <a:avLst/>
              <a:gdLst/>
              <a:ahLst/>
              <a:cxnLst/>
              <a:rect l="l" t="t" r="r" b="b"/>
              <a:pathLst>
                <a:path h="202565">
                  <a:moveTo>
                    <a:pt x="0" y="0"/>
                  </a:moveTo>
                  <a:lnTo>
                    <a:pt x="0" y="202046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108402" y="68549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014513" y="6668570"/>
              <a:ext cx="0" cy="202565"/>
            </a:xfrm>
            <a:custGeom>
              <a:avLst/>
              <a:gdLst/>
              <a:ahLst/>
              <a:cxnLst/>
              <a:rect l="l" t="t" r="r" b="b"/>
              <a:pathLst>
                <a:path h="202565">
                  <a:moveTo>
                    <a:pt x="0" y="0"/>
                  </a:moveTo>
                  <a:lnTo>
                    <a:pt x="0" y="202046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945405" y="68549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31946" y="6668570"/>
              <a:ext cx="0" cy="202565"/>
            </a:xfrm>
            <a:custGeom>
              <a:avLst/>
              <a:gdLst/>
              <a:ahLst/>
              <a:cxnLst/>
              <a:rect l="l" t="t" r="r" b="b"/>
              <a:pathLst>
                <a:path h="202565">
                  <a:moveTo>
                    <a:pt x="0" y="0"/>
                  </a:moveTo>
                  <a:lnTo>
                    <a:pt x="0" y="202046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662838" y="68549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29586" y="5999028"/>
              <a:ext cx="2088554" cy="135181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2449474" y="6218917"/>
              <a:ext cx="1649095" cy="912494"/>
            </a:xfrm>
            <a:custGeom>
              <a:avLst/>
              <a:gdLst/>
              <a:ahLst/>
              <a:cxnLst/>
              <a:rect l="l" t="t" r="r" b="b"/>
              <a:pathLst>
                <a:path w="1649094" h="912495">
                  <a:moveTo>
                    <a:pt x="1470635" y="0"/>
                  </a:moveTo>
                  <a:lnTo>
                    <a:pt x="178151" y="0"/>
                  </a:lnTo>
                  <a:lnTo>
                    <a:pt x="142704" y="136"/>
                  </a:lnTo>
                  <a:lnTo>
                    <a:pt x="91407" y="3682"/>
                  </a:lnTo>
                  <a:lnTo>
                    <a:pt x="52289" y="19254"/>
                  </a:lnTo>
                  <a:lnTo>
                    <a:pt x="19258" y="52284"/>
                  </a:lnTo>
                  <a:lnTo>
                    <a:pt x="3684" y="91400"/>
                  </a:lnTo>
                  <a:lnTo>
                    <a:pt x="136" y="142698"/>
                  </a:lnTo>
                  <a:lnTo>
                    <a:pt x="0" y="178149"/>
                  </a:lnTo>
                  <a:lnTo>
                    <a:pt x="0" y="733887"/>
                  </a:lnTo>
                  <a:lnTo>
                    <a:pt x="1091" y="797927"/>
                  </a:lnTo>
                  <a:lnTo>
                    <a:pt x="8732" y="838442"/>
                  </a:lnTo>
                  <a:lnTo>
                    <a:pt x="33976" y="878064"/>
                  </a:lnTo>
                  <a:lnTo>
                    <a:pt x="73599" y="903306"/>
                  </a:lnTo>
                  <a:lnTo>
                    <a:pt x="114115" y="910945"/>
                  </a:lnTo>
                  <a:lnTo>
                    <a:pt x="178151" y="912037"/>
                  </a:lnTo>
                  <a:lnTo>
                    <a:pt x="1470635" y="912037"/>
                  </a:lnTo>
                  <a:lnTo>
                    <a:pt x="1534671" y="910945"/>
                  </a:lnTo>
                  <a:lnTo>
                    <a:pt x="1575187" y="903306"/>
                  </a:lnTo>
                  <a:lnTo>
                    <a:pt x="1614810" y="878064"/>
                  </a:lnTo>
                  <a:lnTo>
                    <a:pt x="1640054" y="838442"/>
                  </a:lnTo>
                  <a:lnTo>
                    <a:pt x="1647686" y="797927"/>
                  </a:lnTo>
                  <a:lnTo>
                    <a:pt x="1648777" y="733887"/>
                  </a:lnTo>
                  <a:lnTo>
                    <a:pt x="1648777" y="178149"/>
                  </a:lnTo>
                  <a:lnTo>
                    <a:pt x="1647686" y="114109"/>
                  </a:lnTo>
                  <a:lnTo>
                    <a:pt x="1640054" y="73593"/>
                  </a:lnTo>
                  <a:lnTo>
                    <a:pt x="1614810" y="33972"/>
                  </a:lnTo>
                  <a:lnTo>
                    <a:pt x="1575187" y="8729"/>
                  </a:lnTo>
                  <a:lnTo>
                    <a:pt x="1534671" y="1091"/>
                  </a:lnTo>
                  <a:lnTo>
                    <a:pt x="1470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449474" y="6218917"/>
              <a:ext cx="1649095" cy="912494"/>
            </a:xfrm>
            <a:custGeom>
              <a:avLst/>
              <a:gdLst/>
              <a:ahLst/>
              <a:cxnLst/>
              <a:rect l="l" t="t" r="r" b="b"/>
              <a:pathLst>
                <a:path w="1649094" h="912495">
                  <a:moveTo>
                    <a:pt x="178149" y="0"/>
                  </a:moveTo>
                  <a:lnTo>
                    <a:pt x="1470627" y="0"/>
                  </a:lnTo>
                  <a:lnTo>
                    <a:pt x="1506078" y="136"/>
                  </a:lnTo>
                  <a:lnTo>
                    <a:pt x="1557376" y="3683"/>
                  </a:lnTo>
                  <a:lnTo>
                    <a:pt x="1596492" y="19254"/>
                  </a:lnTo>
                  <a:lnTo>
                    <a:pt x="1629522" y="52284"/>
                  </a:lnTo>
                  <a:lnTo>
                    <a:pt x="1645094" y="91401"/>
                  </a:lnTo>
                  <a:lnTo>
                    <a:pt x="1648640" y="142698"/>
                  </a:lnTo>
                  <a:lnTo>
                    <a:pt x="1648777" y="178149"/>
                  </a:lnTo>
                  <a:lnTo>
                    <a:pt x="1648777" y="733887"/>
                  </a:lnTo>
                  <a:lnTo>
                    <a:pt x="1647685" y="797927"/>
                  </a:lnTo>
                  <a:lnTo>
                    <a:pt x="1640047" y="838443"/>
                  </a:lnTo>
                  <a:lnTo>
                    <a:pt x="1614805" y="878065"/>
                  </a:lnTo>
                  <a:lnTo>
                    <a:pt x="1575183" y="903306"/>
                  </a:lnTo>
                  <a:lnTo>
                    <a:pt x="1534667" y="910945"/>
                  </a:lnTo>
                  <a:lnTo>
                    <a:pt x="1470627" y="912037"/>
                  </a:lnTo>
                  <a:lnTo>
                    <a:pt x="178149" y="912037"/>
                  </a:lnTo>
                  <a:lnTo>
                    <a:pt x="114109" y="910945"/>
                  </a:lnTo>
                  <a:lnTo>
                    <a:pt x="73593" y="903306"/>
                  </a:lnTo>
                  <a:lnTo>
                    <a:pt x="33972" y="878065"/>
                  </a:lnTo>
                  <a:lnTo>
                    <a:pt x="8730" y="838443"/>
                  </a:lnTo>
                  <a:lnTo>
                    <a:pt x="1091" y="797927"/>
                  </a:lnTo>
                  <a:lnTo>
                    <a:pt x="0" y="733887"/>
                  </a:lnTo>
                  <a:lnTo>
                    <a:pt x="0" y="178149"/>
                  </a:lnTo>
                  <a:lnTo>
                    <a:pt x="1091" y="114109"/>
                  </a:lnTo>
                  <a:lnTo>
                    <a:pt x="8730" y="73593"/>
                  </a:lnTo>
                  <a:lnTo>
                    <a:pt x="33972" y="33972"/>
                  </a:lnTo>
                  <a:lnTo>
                    <a:pt x="73593" y="8730"/>
                  </a:lnTo>
                  <a:lnTo>
                    <a:pt x="114109" y="1091"/>
                  </a:lnTo>
                  <a:lnTo>
                    <a:pt x="178149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2584748" y="6245551"/>
            <a:ext cx="13785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i="1" spc="-10" dirty="0">
                <a:latin typeface="Arial"/>
                <a:cs typeface="Arial"/>
              </a:rPr>
              <a:t>flush</a:t>
            </a:r>
            <a:r>
              <a:rPr sz="2050" b="1" i="1" spc="-70" dirty="0">
                <a:latin typeface="Arial"/>
                <a:cs typeface="Arial"/>
              </a:rPr>
              <a:t> </a:t>
            </a:r>
            <a:r>
              <a:rPr sz="2050" b="1" i="1" spc="-5" dirty="0">
                <a:latin typeface="Arial"/>
                <a:cs typeface="Arial"/>
              </a:rPr>
              <a:t>flows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1316563" y="1825333"/>
            <a:ext cx="8458835" cy="5861685"/>
            <a:chOff x="11316563" y="1825333"/>
            <a:chExt cx="8458835" cy="5861685"/>
          </a:xfrm>
        </p:grpSpPr>
        <p:sp>
          <p:nvSpPr>
            <p:cNvPr id="81" name="object 81"/>
            <p:cNvSpPr/>
            <p:nvPr/>
          </p:nvSpPr>
          <p:spPr>
            <a:xfrm>
              <a:off x="13253345" y="6706548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09">
                  <a:moveTo>
                    <a:pt x="0" y="0"/>
                  </a:moveTo>
                  <a:lnTo>
                    <a:pt x="0" y="2067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3184237" y="6897641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2675467" y="1846288"/>
              <a:ext cx="4773930" cy="4237990"/>
            </a:xfrm>
            <a:custGeom>
              <a:avLst/>
              <a:gdLst/>
              <a:ahLst/>
              <a:cxnLst/>
              <a:rect l="l" t="t" r="r" b="b"/>
              <a:pathLst>
                <a:path w="4773930" h="4237990">
                  <a:moveTo>
                    <a:pt x="0" y="4237918"/>
                  </a:moveTo>
                  <a:lnTo>
                    <a:pt x="28455" y="4167194"/>
                  </a:lnTo>
                  <a:lnTo>
                    <a:pt x="56916" y="4097065"/>
                  </a:lnTo>
                  <a:lnTo>
                    <a:pt x="85382" y="4027531"/>
                  </a:lnTo>
                  <a:lnTo>
                    <a:pt x="113855" y="3958592"/>
                  </a:lnTo>
                  <a:lnTo>
                    <a:pt x="142333" y="3890248"/>
                  </a:lnTo>
                  <a:lnTo>
                    <a:pt x="170817" y="3822499"/>
                  </a:lnTo>
                  <a:lnTo>
                    <a:pt x="199307" y="3755346"/>
                  </a:lnTo>
                  <a:lnTo>
                    <a:pt x="227802" y="3688787"/>
                  </a:lnTo>
                  <a:lnTo>
                    <a:pt x="256304" y="3622824"/>
                  </a:lnTo>
                  <a:lnTo>
                    <a:pt x="284811" y="3557455"/>
                  </a:lnTo>
                  <a:lnTo>
                    <a:pt x="313324" y="3492682"/>
                  </a:lnTo>
                  <a:lnTo>
                    <a:pt x="341843" y="3428504"/>
                  </a:lnTo>
                  <a:lnTo>
                    <a:pt x="370368" y="3364921"/>
                  </a:lnTo>
                  <a:lnTo>
                    <a:pt x="398898" y="3301933"/>
                  </a:lnTo>
                  <a:lnTo>
                    <a:pt x="427434" y="3239541"/>
                  </a:lnTo>
                  <a:lnTo>
                    <a:pt x="455976" y="3177743"/>
                  </a:lnTo>
                  <a:lnTo>
                    <a:pt x="484524" y="3116541"/>
                  </a:lnTo>
                  <a:lnTo>
                    <a:pt x="513077" y="3055933"/>
                  </a:lnTo>
                  <a:lnTo>
                    <a:pt x="541637" y="2995921"/>
                  </a:lnTo>
                  <a:lnTo>
                    <a:pt x="570202" y="2936504"/>
                  </a:lnTo>
                  <a:lnTo>
                    <a:pt x="598773" y="2877682"/>
                  </a:lnTo>
                  <a:lnTo>
                    <a:pt x="627349" y="2819455"/>
                  </a:lnTo>
                  <a:lnTo>
                    <a:pt x="655932" y="2761823"/>
                  </a:lnTo>
                  <a:lnTo>
                    <a:pt x="684520" y="2704786"/>
                  </a:lnTo>
                  <a:lnTo>
                    <a:pt x="713114" y="2648344"/>
                  </a:lnTo>
                  <a:lnTo>
                    <a:pt x="741714" y="2592498"/>
                  </a:lnTo>
                  <a:lnTo>
                    <a:pt x="770320" y="2537246"/>
                  </a:lnTo>
                  <a:lnTo>
                    <a:pt x="798931" y="2482590"/>
                  </a:lnTo>
                  <a:lnTo>
                    <a:pt x="827549" y="2428529"/>
                  </a:lnTo>
                  <a:lnTo>
                    <a:pt x="856172" y="2375063"/>
                  </a:lnTo>
                  <a:lnTo>
                    <a:pt x="884800" y="2322192"/>
                  </a:lnTo>
                  <a:lnTo>
                    <a:pt x="913435" y="2269916"/>
                  </a:lnTo>
                  <a:lnTo>
                    <a:pt x="942075" y="2218235"/>
                  </a:lnTo>
                  <a:lnTo>
                    <a:pt x="970722" y="2167150"/>
                  </a:lnTo>
                  <a:lnTo>
                    <a:pt x="999374" y="2116659"/>
                  </a:lnTo>
                  <a:lnTo>
                    <a:pt x="1028031" y="2066764"/>
                  </a:lnTo>
                  <a:lnTo>
                    <a:pt x="1056695" y="2017463"/>
                  </a:lnTo>
                  <a:lnTo>
                    <a:pt x="1085364" y="1968758"/>
                  </a:lnTo>
                  <a:lnTo>
                    <a:pt x="1114039" y="1920648"/>
                  </a:lnTo>
                  <a:lnTo>
                    <a:pt x="1142720" y="1873133"/>
                  </a:lnTo>
                  <a:lnTo>
                    <a:pt x="1171407" y="1826213"/>
                  </a:lnTo>
                  <a:lnTo>
                    <a:pt x="1200100" y="1779888"/>
                  </a:lnTo>
                  <a:lnTo>
                    <a:pt x="1228798" y="1734159"/>
                  </a:lnTo>
                  <a:lnTo>
                    <a:pt x="1257502" y="1689024"/>
                  </a:lnTo>
                  <a:lnTo>
                    <a:pt x="1286212" y="1644485"/>
                  </a:lnTo>
                  <a:lnTo>
                    <a:pt x="1314927" y="1600541"/>
                  </a:lnTo>
                  <a:lnTo>
                    <a:pt x="1343649" y="1557191"/>
                  </a:lnTo>
                  <a:lnTo>
                    <a:pt x="1372376" y="1514437"/>
                  </a:lnTo>
                  <a:lnTo>
                    <a:pt x="1401109" y="1472278"/>
                  </a:lnTo>
                  <a:lnTo>
                    <a:pt x="1429848" y="1430714"/>
                  </a:lnTo>
                  <a:lnTo>
                    <a:pt x="1458593" y="1389746"/>
                  </a:lnTo>
                  <a:lnTo>
                    <a:pt x="1487343" y="1349372"/>
                  </a:lnTo>
                  <a:lnTo>
                    <a:pt x="1516099" y="1309593"/>
                  </a:lnTo>
                  <a:lnTo>
                    <a:pt x="1544861" y="1270410"/>
                  </a:lnTo>
                  <a:lnTo>
                    <a:pt x="1573629" y="1231822"/>
                  </a:lnTo>
                  <a:lnTo>
                    <a:pt x="1602403" y="1193829"/>
                  </a:lnTo>
                  <a:lnTo>
                    <a:pt x="1631182" y="1156430"/>
                  </a:lnTo>
                  <a:lnTo>
                    <a:pt x="1659967" y="1119627"/>
                  </a:lnTo>
                  <a:lnTo>
                    <a:pt x="1688758" y="1083420"/>
                  </a:lnTo>
                  <a:lnTo>
                    <a:pt x="1717555" y="1047807"/>
                  </a:lnTo>
                  <a:lnTo>
                    <a:pt x="1746357" y="1012789"/>
                  </a:lnTo>
                  <a:lnTo>
                    <a:pt x="1775166" y="978367"/>
                  </a:lnTo>
                  <a:lnTo>
                    <a:pt x="1803980" y="944539"/>
                  </a:lnTo>
                  <a:lnTo>
                    <a:pt x="1832800" y="911307"/>
                  </a:lnTo>
                  <a:lnTo>
                    <a:pt x="1861625" y="878670"/>
                  </a:lnTo>
                  <a:lnTo>
                    <a:pt x="1890457" y="846628"/>
                  </a:lnTo>
                  <a:lnTo>
                    <a:pt x="1919294" y="815181"/>
                  </a:lnTo>
                  <a:lnTo>
                    <a:pt x="1948137" y="784329"/>
                  </a:lnTo>
                  <a:lnTo>
                    <a:pt x="1976986" y="754072"/>
                  </a:lnTo>
                  <a:lnTo>
                    <a:pt x="2005841" y="724410"/>
                  </a:lnTo>
                  <a:lnTo>
                    <a:pt x="2034701" y="695344"/>
                  </a:lnTo>
                  <a:lnTo>
                    <a:pt x="2063567" y="666872"/>
                  </a:lnTo>
                  <a:lnTo>
                    <a:pt x="2092439" y="638996"/>
                  </a:lnTo>
                  <a:lnTo>
                    <a:pt x="2121317" y="611715"/>
                  </a:lnTo>
                  <a:lnTo>
                    <a:pt x="2150201" y="585029"/>
                  </a:lnTo>
                  <a:lnTo>
                    <a:pt x="2179090" y="558938"/>
                  </a:lnTo>
                  <a:lnTo>
                    <a:pt x="2207985" y="533442"/>
                  </a:lnTo>
                  <a:lnTo>
                    <a:pt x="2236886" y="508541"/>
                  </a:lnTo>
                  <a:lnTo>
                    <a:pt x="2294706" y="460525"/>
                  </a:lnTo>
                  <a:lnTo>
                    <a:pt x="2352548" y="414889"/>
                  </a:lnTo>
                  <a:lnTo>
                    <a:pt x="2410414" y="371634"/>
                  </a:lnTo>
                  <a:lnTo>
                    <a:pt x="2468302" y="330759"/>
                  </a:lnTo>
                  <a:lnTo>
                    <a:pt x="2526214" y="292264"/>
                  </a:lnTo>
                  <a:lnTo>
                    <a:pt x="2584149" y="256150"/>
                  </a:lnTo>
                  <a:lnTo>
                    <a:pt x="2642108" y="222417"/>
                  </a:lnTo>
                  <a:lnTo>
                    <a:pt x="2700089" y="191064"/>
                  </a:lnTo>
                  <a:lnTo>
                    <a:pt x="2758094" y="162091"/>
                  </a:lnTo>
                  <a:lnTo>
                    <a:pt x="2816121" y="135499"/>
                  </a:lnTo>
                  <a:lnTo>
                    <a:pt x="2874172" y="111287"/>
                  </a:lnTo>
                  <a:lnTo>
                    <a:pt x="2932246" y="89456"/>
                  </a:lnTo>
                  <a:lnTo>
                    <a:pt x="2990344" y="70005"/>
                  </a:lnTo>
                  <a:lnTo>
                    <a:pt x="3048464" y="52934"/>
                  </a:lnTo>
                  <a:lnTo>
                    <a:pt x="3106608" y="38244"/>
                  </a:lnTo>
                  <a:lnTo>
                    <a:pt x="3164774" y="25935"/>
                  </a:lnTo>
                  <a:lnTo>
                    <a:pt x="3222964" y="16005"/>
                  </a:lnTo>
                  <a:lnTo>
                    <a:pt x="3281177" y="8457"/>
                  </a:lnTo>
                  <a:lnTo>
                    <a:pt x="3339413" y="3289"/>
                  </a:lnTo>
                  <a:lnTo>
                    <a:pt x="3397673" y="501"/>
                  </a:lnTo>
                  <a:lnTo>
                    <a:pt x="3426811" y="0"/>
                  </a:lnTo>
                  <a:lnTo>
                    <a:pt x="3455955" y="93"/>
                  </a:lnTo>
                  <a:lnTo>
                    <a:pt x="3514261" y="2066"/>
                  </a:lnTo>
                  <a:lnTo>
                    <a:pt x="3572590" y="6420"/>
                  </a:lnTo>
                  <a:lnTo>
                    <a:pt x="3630942" y="13154"/>
                  </a:lnTo>
                  <a:lnTo>
                    <a:pt x="3689317" y="22268"/>
                  </a:lnTo>
                  <a:lnTo>
                    <a:pt x="3747715" y="33763"/>
                  </a:lnTo>
                  <a:lnTo>
                    <a:pt x="3806137" y="47638"/>
                  </a:lnTo>
                  <a:lnTo>
                    <a:pt x="3864581" y="63894"/>
                  </a:lnTo>
                  <a:lnTo>
                    <a:pt x="3923049" y="82530"/>
                  </a:lnTo>
                  <a:lnTo>
                    <a:pt x="3981540" y="103547"/>
                  </a:lnTo>
                  <a:lnTo>
                    <a:pt x="4040054" y="126944"/>
                  </a:lnTo>
                  <a:lnTo>
                    <a:pt x="4098592" y="152722"/>
                  </a:lnTo>
                  <a:lnTo>
                    <a:pt x="4157152" y="180879"/>
                  </a:lnTo>
                  <a:lnTo>
                    <a:pt x="4215736" y="211418"/>
                  </a:lnTo>
                  <a:lnTo>
                    <a:pt x="4274343" y="244337"/>
                  </a:lnTo>
                  <a:lnTo>
                    <a:pt x="4332972" y="279636"/>
                  </a:lnTo>
                  <a:lnTo>
                    <a:pt x="4391626" y="317316"/>
                  </a:lnTo>
                  <a:lnTo>
                    <a:pt x="4450302" y="357376"/>
                  </a:lnTo>
                  <a:lnTo>
                    <a:pt x="4509001" y="399816"/>
                  </a:lnTo>
                  <a:lnTo>
                    <a:pt x="4567724" y="444637"/>
                  </a:lnTo>
                  <a:lnTo>
                    <a:pt x="4626470" y="491839"/>
                  </a:lnTo>
                  <a:lnTo>
                    <a:pt x="4655851" y="516332"/>
                  </a:lnTo>
                  <a:lnTo>
                    <a:pt x="4685239" y="541421"/>
                  </a:lnTo>
                  <a:lnTo>
                    <a:pt x="4714632" y="567105"/>
                  </a:lnTo>
                  <a:lnTo>
                    <a:pt x="4744031" y="593383"/>
                  </a:lnTo>
                  <a:lnTo>
                    <a:pt x="4773435" y="620257"/>
                  </a:lnTo>
                </a:path>
              </a:pathLst>
            </a:custGeom>
            <a:ln w="41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3745696" y="4671060"/>
              <a:ext cx="3745229" cy="2596515"/>
            </a:xfrm>
            <a:custGeom>
              <a:avLst/>
              <a:gdLst/>
              <a:ahLst/>
              <a:cxnLst/>
              <a:rect l="l" t="t" r="r" b="b"/>
              <a:pathLst>
                <a:path w="3745230" h="2596515">
                  <a:moveTo>
                    <a:pt x="0" y="2595947"/>
                  </a:moveTo>
                  <a:lnTo>
                    <a:pt x="35647" y="2531361"/>
                  </a:lnTo>
                  <a:lnTo>
                    <a:pt x="71245" y="2467588"/>
                  </a:lnTo>
                  <a:lnTo>
                    <a:pt x="106794" y="2404629"/>
                  </a:lnTo>
                  <a:lnTo>
                    <a:pt x="142294" y="2342483"/>
                  </a:lnTo>
                  <a:lnTo>
                    <a:pt x="177743" y="2281151"/>
                  </a:lnTo>
                  <a:lnTo>
                    <a:pt x="213144" y="2220632"/>
                  </a:lnTo>
                  <a:lnTo>
                    <a:pt x="248494" y="2160927"/>
                  </a:lnTo>
                  <a:lnTo>
                    <a:pt x="283796" y="2102036"/>
                  </a:lnTo>
                  <a:lnTo>
                    <a:pt x="319048" y="2043958"/>
                  </a:lnTo>
                  <a:lnTo>
                    <a:pt x="354250" y="1986694"/>
                  </a:lnTo>
                  <a:lnTo>
                    <a:pt x="389403" y="1930244"/>
                  </a:lnTo>
                  <a:lnTo>
                    <a:pt x="424506" y="1874607"/>
                  </a:lnTo>
                  <a:lnTo>
                    <a:pt x="459560" y="1819784"/>
                  </a:lnTo>
                  <a:lnTo>
                    <a:pt x="494564" y="1765774"/>
                  </a:lnTo>
                  <a:lnTo>
                    <a:pt x="529519" y="1712578"/>
                  </a:lnTo>
                  <a:lnTo>
                    <a:pt x="564425" y="1660195"/>
                  </a:lnTo>
                  <a:lnTo>
                    <a:pt x="599281" y="1608626"/>
                  </a:lnTo>
                  <a:lnTo>
                    <a:pt x="634087" y="1557871"/>
                  </a:lnTo>
                  <a:lnTo>
                    <a:pt x="668844" y="1507929"/>
                  </a:lnTo>
                  <a:lnTo>
                    <a:pt x="703551" y="1458801"/>
                  </a:lnTo>
                  <a:lnTo>
                    <a:pt x="738209" y="1410487"/>
                  </a:lnTo>
                  <a:lnTo>
                    <a:pt x="772818" y="1362986"/>
                  </a:lnTo>
                  <a:lnTo>
                    <a:pt x="807377" y="1316298"/>
                  </a:lnTo>
                  <a:lnTo>
                    <a:pt x="841886" y="1270425"/>
                  </a:lnTo>
                  <a:lnTo>
                    <a:pt x="876346" y="1225364"/>
                  </a:lnTo>
                  <a:lnTo>
                    <a:pt x="910757" y="1181118"/>
                  </a:lnTo>
                  <a:lnTo>
                    <a:pt x="945118" y="1137685"/>
                  </a:lnTo>
                  <a:lnTo>
                    <a:pt x="979429" y="1095066"/>
                  </a:lnTo>
                  <a:lnTo>
                    <a:pt x="1013691" y="1053260"/>
                  </a:lnTo>
                  <a:lnTo>
                    <a:pt x="1047904" y="1012268"/>
                  </a:lnTo>
                  <a:lnTo>
                    <a:pt x="1082067" y="972089"/>
                  </a:lnTo>
                  <a:lnTo>
                    <a:pt x="1116181" y="932724"/>
                  </a:lnTo>
                  <a:lnTo>
                    <a:pt x="1150245" y="894173"/>
                  </a:lnTo>
                  <a:lnTo>
                    <a:pt x="1184259" y="856435"/>
                  </a:lnTo>
                  <a:lnTo>
                    <a:pt x="1218224" y="819511"/>
                  </a:lnTo>
                  <a:lnTo>
                    <a:pt x="1252140" y="783401"/>
                  </a:lnTo>
                  <a:lnTo>
                    <a:pt x="1286006" y="748104"/>
                  </a:lnTo>
                  <a:lnTo>
                    <a:pt x="1319823" y="713620"/>
                  </a:lnTo>
                  <a:lnTo>
                    <a:pt x="1353590" y="679951"/>
                  </a:lnTo>
                  <a:lnTo>
                    <a:pt x="1387308" y="647094"/>
                  </a:lnTo>
                  <a:lnTo>
                    <a:pt x="1420976" y="615052"/>
                  </a:lnTo>
                  <a:lnTo>
                    <a:pt x="1454595" y="583823"/>
                  </a:lnTo>
                  <a:lnTo>
                    <a:pt x="1488164" y="553408"/>
                  </a:lnTo>
                  <a:lnTo>
                    <a:pt x="1521683" y="523806"/>
                  </a:lnTo>
                  <a:lnTo>
                    <a:pt x="1555154" y="495018"/>
                  </a:lnTo>
                  <a:lnTo>
                    <a:pt x="1588574" y="467043"/>
                  </a:lnTo>
                  <a:lnTo>
                    <a:pt x="1621946" y="439882"/>
                  </a:lnTo>
                  <a:lnTo>
                    <a:pt x="1655267" y="413535"/>
                  </a:lnTo>
                  <a:lnTo>
                    <a:pt x="1688540" y="388001"/>
                  </a:lnTo>
                  <a:lnTo>
                    <a:pt x="1721762" y="363281"/>
                  </a:lnTo>
                  <a:lnTo>
                    <a:pt x="1754936" y="339374"/>
                  </a:lnTo>
                  <a:lnTo>
                    <a:pt x="1788059" y="316281"/>
                  </a:lnTo>
                  <a:lnTo>
                    <a:pt x="1821134" y="294002"/>
                  </a:lnTo>
                  <a:lnTo>
                    <a:pt x="1854159" y="272536"/>
                  </a:lnTo>
                  <a:lnTo>
                    <a:pt x="1887134" y="251884"/>
                  </a:lnTo>
                  <a:lnTo>
                    <a:pt x="1920060" y="232045"/>
                  </a:lnTo>
                  <a:lnTo>
                    <a:pt x="1985763" y="194809"/>
                  </a:lnTo>
                  <a:lnTo>
                    <a:pt x="2051268" y="160827"/>
                  </a:lnTo>
                  <a:lnTo>
                    <a:pt x="2116576" y="130100"/>
                  </a:lnTo>
                  <a:lnTo>
                    <a:pt x="2181685" y="102626"/>
                  </a:lnTo>
                  <a:lnTo>
                    <a:pt x="2246596" y="78408"/>
                  </a:lnTo>
                  <a:lnTo>
                    <a:pt x="2311310" y="57443"/>
                  </a:lnTo>
                  <a:lnTo>
                    <a:pt x="2375825" y="39733"/>
                  </a:lnTo>
                  <a:lnTo>
                    <a:pt x="2440143" y="25278"/>
                  </a:lnTo>
                  <a:lnTo>
                    <a:pt x="2504262" y="14077"/>
                  </a:lnTo>
                  <a:lnTo>
                    <a:pt x="2568184" y="6130"/>
                  </a:lnTo>
                  <a:lnTo>
                    <a:pt x="2631907" y="1437"/>
                  </a:lnTo>
                  <a:lnTo>
                    <a:pt x="2695433" y="0"/>
                  </a:lnTo>
                  <a:lnTo>
                    <a:pt x="2727122" y="501"/>
                  </a:lnTo>
                  <a:lnTo>
                    <a:pt x="2790350" y="3945"/>
                  </a:lnTo>
                  <a:lnTo>
                    <a:pt x="2853381" y="10643"/>
                  </a:lnTo>
                  <a:lnTo>
                    <a:pt x="2916214" y="20595"/>
                  </a:lnTo>
                  <a:lnTo>
                    <a:pt x="2978849" y="33802"/>
                  </a:lnTo>
                  <a:lnTo>
                    <a:pt x="3041286" y="50263"/>
                  </a:lnTo>
                  <a:lnTo>
                    <a:pt x="3103525" y="69978"/>
                  </a:lnTo>
                  <a:lnTo>
                    <a:pt x="3165566" y="92948"/>
                  </a:lnTo>
                  <a:lnTo>
                    <a:pt x="3227409" y="119173"/>
                  </a:lnTo>
                  <a:lnTo>
                    <a:pt x="3289054" y="148652"/>
                  </a:lnTo>
                  <a:lnTo>
                    <a:pt x="3350501" y="181385"/>
                  </a:lnTo>
                  <a:lnTo>
                    <a:pt x="3411750" y="217372"/>
                  </a:lnTo>
                  <a:lnTo>
                    <a:pt x="3472802" y="256614"/>
                  </a:lnTo>
                  <a:lnTo>
                    <a:pt x="3533655" y="299111"/>
                  </a:lnTo>
                  <a:lnTo>
                    <a:pt x="3594310" y="344861"/>
                  </a:lnTo>
                  <a:lnTo>
                    <a:pt x="3624564" y="368957"/>
                  </a:lnTo>
                  <a:lnTo>
                    <a:pt x="3654767" y="393867"/>
                  </a:lnTo>
                  <a:lnTo>
                    <a:pt x="3684922" y="419589"/>
                  </a:lnTo>
                  <a:lnTo>
                    <a:pt x="3715027" y="446126"/>
                  </a:lnTo>
                  <a:lnTo>
                    <a:pt x="3745082" y="473476"/>
                  </a:lnTo>
                </a:path>
              </a:pathLst>
            </a:custGeom>
            <a:ln w="41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337518" y="6967830"/>
              <a:ext cx="6153785" cy="697865"/>
            </a:xfrm>
            <a:custGeom>
              <a:avLst/>
              <a:gdLst/>
              <a:ahLst/>
              <a:cxnLst/>
              <a:rect l="l" t="t" r="r" b="b"/>
              <a:pathLst>
                <a:path w="6153784" h="697865">
                  <a:moveTo>
                    <a:pt x="0" y="289194"/>
                  </a:moveTo>
                  <a:lnTo>
                    <a:pt x="46003" y="277501"/>
                  </a:lnTo>
                  <a:lnTo>
                    <a:pt x="92058" y="266049"/>
                  </a:lnTo>
                  <a:lnTo>
                    <a:pt x="138165" y="254839"/>
                  </a:lnTo>
                  <a:lnTo>
                    <a:pt x="184325" y="243870"/>
                  </a:lnTo>
                  <a:lnTo>
                    <a:pt x="230536" y="233142"/>
                  </a:lnTo>
                  <a:lnTo>
                    <a:pt x="276799" y="222655"/>
                  </a:lnTo>
                  <a:lnTo>
                    <a:pt x="323114" y="212410"/>
                  </a:lnTo>
                  <a:lnTo>
                    <a:pt x="369482" y="202405"/>
                  </a:lnTo>
                  <a:lnTo>
                    <a:pt x="415901" y="192643"/>
                  </a:lnTo>
                  <a:lnTo>
                    <a:pt x="462372" y="183121"/>
                  </a:lnTo>
                  <a:lnTo>
                    <a:pt x="508895" y="173841"/>
                  </a:lnTo>
                  <a:lnTo>
                    <a:pt x="555470" y="164802"/>
                  </a:lnTo>
                  <a:lnTo>
                    <a:pt x="602097" y="156005"/>
                  </a:lnTo>
                  <a:lnTo>
                    <a:pt x="648776" y="147448"/>
                  </a:lnTo>
                  <a:lnTo>
                    <a:pt x="695507" y="139134"/>
                  </a:lnTo>
                  <a:lnTo>
                    <a:pt x="742290" y="131060"/>
                  </a:lnTo>
                  <a:lnTo>
                    <a:pt x="789126" y="123228"/>
                  </a:lnTo>
                  <a:lnTo>
                    <a:pt x="836013" y="115637"/>
                  </a:lnTo>
                  <a:lnTo>
                    <a:pt x="882951" y="108287"/>
                  </a:lnTo>
                  <a:lnTo>
                    <a:pt x="929942" y="101178"/>
                  </a:lnTo>
                  <a:lnTo>
                    <a:pt x="976985" y="94311"/>
                  </a:lnTo>
                  <a:lnTo>
                    <a:pt x="1024080" y="87685"/>
                  </a:lnTo>
                  <a:lnTo>
                    <a:pt x="1071227" y="81301"/>
                  </a:lnTo>
                  <a:lnTo>
                    <a:pt x="1118426" y="75158"/>
                  </a:lnTo>
                  <a:lnTo>
                    <a:pt x="1165677" y="69256"/>
                  </a:lnTo>
                  <a:lnTo>
                    <a:pt x="1212980" y="63595"/>
                  </a:lnTo>
                  <a:lnTo>
                    <a:pt x="1260335" y="58176"/>
                  </a:lnTo>
                  <a:lnTo>
                    <a:pt x="1307741" y="52998"/>
                  </a:lnTo>
                  <a:lnTo>
                    <a:pt x="1355200" y="48061"/>
                  </a:lnTo>
                  <a:lnTo>
                    <a:pt x="1402711" y="43365"/>
                  </a:lnTo>
                  <a:lnTo>
                    <a:pt x="1450274" y="38911"/>
                  </a:lnTo>
                  <a:lnTo>
                    <a:pt x="1497888" y="34699"/>
                  </a:lnTo>
                  <a:lnTo>
                    <a:pt x="1545555" y="30727"/>
                  </a:lnTo>
                  <a:lnTo>
                    <a:pt x="1593274" y="26997"/>
                  </a:lnTo>
                  <a:lnTo>
                    <a:pt x="1641044" y="23508"/>
                  </a:lnTo>
                  <a:lnTo>
                    <a:pt x="1688867" y="20260"/>
                  </a:lnTo>
                  <a:lnTo>
                    <a:pt x="1736742" y="17254"/>
                  </a:lnTo>
                  <a:lnTo>
                    <a:pt x="1784668" y="14489"/>
                  </a:lnTo>
                  <a:lnTo>
                    <a:pt x="1832647" y="11965"/>
                  </a:lnTo>
                  <a:lnTo>
                    <a:pt x="1880677" y="9683"/>
                  </a:lnTo>
                  <a:lnTo>
                    <a:pt x="1928760" y="7642"/>
                  </a:lnTo>
                  <a:lnTo>
                    <a:pt x="1976894" y="5842"/>
                  </a:lnTo>
                  <a:lnTo>
                    <a:pt x="2025081" y="4283"/>
                  </a:lnTo>
                  <a:lnTo>
                    <a:pt x="2073319" y="2966"/>
                  </a:lnTo>
                  <a:lnTo>
                    <a:pt x="2121610" y="1890"/>
                  </a:lnTo>
                  <a:lnTo>
                    <a:pt x="2169952" y="1056"/>
                  </a:lnTo>
                  <a:lnTo>
                    <a:pt x="2218347" y="462"/>
                  </a:lnTo>
                  <a:lnTo>
                    <a:pt x="2266793" y="110"/>
                  </a:lnTo>
                  <a:lnTo>
                    <a:pt x="2315292" y="0"/>
                  </a:lnTo>
                  <a:lnTo>
                    <a:pt x="2363842" y="130"/>
                  </a:lnTo>
                  <a:lnTo>
                    <a:pt x="2412444" y="502"/>
                  </a:lnTo>
                  <a:lnTo>
                    <a:pt x="2461099" y="1115"/>
                  </a:lnTo>
                  <a:lnTo>
                    <a:pt x="2509805" y="1970"/>
                  </a:lnTo>
                  <a:lnTo>
                    <a:pt x="2558563" y="3065"/>
                  </a:lnTo>
                  <a:lnTo>
                    <a:pt x="2607373" y="4403"/>
                  </a:lnTo>
                  <a:lnTo>
                    <a:pt x="2656236" y="5981"/>
                  </a:lnTo>
                  <a:lnTo>
                    <a:pt x="2705150" y="7801"/>
                  </a:lnTo>
                  <a:lnTo>
                    <a:pt x="2754116" y="9862"/>
                  </a:lnTo>
                  <a:lnTo>
                    <a:pt x="2803134" y="12164"/>
                  </a:lnTo>
                  <a:lnTo>
                    <a:pt x="2852204" y="14708"/>
                  </a:lnTo>
                  <a:lnTo>
                    <a:pt x="2901327" y="17492"/>
                  </a:lnTo>
                  <a:lnTo>
                    <a:pt x="2950501" y="20519"/>
                  </a:lnTo>
                  <a:lnTo>
                    <a:pt x="2999727" y="23786"/>
                  </a:lnTo>
                  <a:lnTo>
                    <a:pt x="3049005" y="27295"/>
                  </a:lnTo>
                  <a:lnTo>
                    <a:pt x="3098335" y="31045"/>
                  </a:lnTo>
                  <a:lnTo>
                    <a:pt x="3147717" y="35037"/>
                  </a:lnTo>
                  <a:lnTo>
                    <a:pt x="3197151" y="39269"/>
                  </a:lnTo>
                  <a:lnTo>
                    <a:pt x="3246637" y="43743"/>
                  </a:lnTo>
                  <a:lnTo>
                    <a:pt x="3296175" y="48459"/>
                  </a:lnTo>
                  <a:lnTo>
                    <a:pt x="3345765" y="53415"/>
                  </a:lnTo>
                  <a:lnTo>
                    <a:pt x="3395407" y="58613"/>
                  </a:lnTo>
                  <a:lnTo>
                    <a:pt x="3445101" y="64052"/>
                  </a:lnTo>
                  <a:lnTo>
                    <a:pt x="3494847" y="69733"/>
                  </a:lnTo>
                  <a:lnTo>
                    <a:pt x="3544645" y="75655"/>
                  </a:lnTo>
                  <a:lnTo>
                    <a:pt x="3594494" y="81818"/>
                  </a:lnTo>
                  <a:lnTo>
                    <a:pt x="3644396" y="88222"/>
                  </a:lnTo>
                  <a:lnTo>
                    <a:pt x="3694350" y="94868"/>
                  </a:lnTo>
                  <a:lnTo>
                    <a:pt x="3744356" y="101755"/>
                  </a:lnTo>
                  <a:lnTo>
                    <a:pt x="3794414" y="108883"/>
                  </a:lnTo>
                  <a:lnTo>
                    <a:pt x="3844523" y="116253"/>
                  </a:lnTo>
                  <a:lnTo>
                    <a:pt x="3894685" y="123864"/>
                  </a:lnTo>
                  <a:lnTo>
                    <a:pt x="3944899" y="131716"/>
                  </a:lnTo>
                  <a:lnTo>
                    <a:pt x="3995165" y="139810"/>
                  </a:lnTo>
                  <a:lnTo>
                    <a:pt x="4045482" y="148144"/>
                  </a:lnTo>
                  <a:lnTo>
                    <a:pt x="4095852" y="156720"/>
                  </a:lnTo>
                  <a:lnTo>
                    <a:pt x="4146274" y="165538"/>
                  </a:lnTo>
                  <a:lnTo>
                    <a:pt x="4196747" y="174597"/>
                  </a:lnTo>
                  <a:lnTo>
                    <a:pt x="4247273" y="183897"/>
                  </a:lnTo>
                  <a:lnTo>
                    <a:pt x="4297850" y="193438"/>
                  </a:lnTo>
                  <a:lnTo>
                    <a:pt x="4348480" y="203221"/>
                  </a:lnTo>
                  <a:lnTo>
                    <a:pt x="4399162" y="213245"/>
                  </a:lnTo>
                  <a:lnTo>
                    <a:pt x="4449895" y="223510"/>
                  </a:lnTo>
                  <a:lnTo>
                    <a:pt x="4500681" y="234016"/>
                  </a:lnTo>
                  <a:lnTo>
                    <a:pt x="4551518" y="244764"/>
                  </a:lnTo>
                  <a:lnTo>
                    <a:pt x="4602408" y="255753"/>
                  </a:lnTo>
                  <a:lnTo>
                    <a:pt x="4653349" y="266984"/>
                  </a:lnTo>
                  <a:lnTo>
                    <a:pt x="4704342" y="278456"/>
                  </a:lnTo>
                  <a:lnTo>
                    <a:pt x="4755388" y="290169"/>
                  </a:lnTo>
                  <a:lnTo>
                    <a:pt x="4806485" y="302123"/>
                  </a:lnTo>
                  <a:lnTo>
                    <a:pt x="4857635" y="314319"/>
                  </a:lnTo>
                  <a:lnTo>
                    <a:pt x="4908836" y="326756"/>
                  </a:lnTo>
                  <a:lnTo>
                    <a:pt x="4960089" y="339434"/>
                  </a:lnTo>
                  <a:lnTo>
                    <a:pt x="5011395" y="352353"/>
                  </a:lnTo>
                  <a:lnTo>
                    <a:pt x="5062752" y="365514"/>
                  </a:lnTo>
                  <a:lnTo>
                    <a:pt x="5114161" y="378916"/>
                  </a:lnTo>
                  <a:lnTo>
                    <a:pt x="5165622" y="392560"/>
                  </a:lnTo>
                  <a:lnTo>
                    <a:pt x="5217136" y="406445"/>
                  </a:lnTo>
                  <a:lnTo>
                    <a:pt x="5268701" y="420571"/>
                  </a:lnTo>
                  <a:lnTo>
                    <a:pt x="5320318" y="434938"/>
                  </a:lnTo>
                  <a:lnTo>
                    <a:pt x="5371987" y="449547"/>
                  </a:lnTo>
                  <a:lnTo>
                    <a:pt x="5423708" y="464397"/>
                  </a:lnTo>
                  <a:lnTo>
                    <a:pt x="5475481" y="479488"/>
                  </a:lnTo>
                  <a:lnTo>
                    <a:pt x="5527307" y="494820"/>
                  </a:lnTo>
                  <a:lnTo>
                    <a:pt x="5579184" y="510394"/>
                  </a:lnTo>
                  <a:lnTo>
                    <a:pt x="5631113" y="526209"/>
                  </a:lnTo>
                  <a:lnTo>
                    <a:pt x="5683094" y="542266"/>
                  </a:lnTo>
                  <a:lnTo>
                    <a:pt x="5735127" y="558564"/>
                  </a:lnTo>
                  <a:lnTo>
                    <a:pt x="5787212" y="575103"/>
                  </a:lnTo>
                  <a:lnTo>
                    <a:pt x="5839349" y="591883"/>
                  </a:lnTo>
                  <a:lnTo>
                    <a:pt x="5891538" y="608905"/>
                  </a:lnTo>
                  <a:lnTo>
                    <a:pt x="5943779" y="626168"/>
                  </a:lnTo>
                  <a:lnTo>
                    <a:pt x="5996072" y="643672"/>
                  </a:lnTo>
                  <a:lnTo>
                    <a:pt x="6048417" y="661418"/>
                  </a:lnTo>
                  <a:lnTo>
                    <a:pt x="6100814" y="679404"/>
                  </a:lnTo>
                  <a:lnTo>
                    <a:pt x="6153262" y="697633"/>
                  </a:lnTo>
                </a:path>
              </a:pathLst>
            </a:custGeom>
            <a:ln w="41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02983" y="5064614"/>
              <a:ext cx="4272121" cy="202225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5728107" y="5289738"/>
              <a:ext cx="3822065" cy="1572260"/>
            </a:xfrm>
            <a:custGeom>
              <a:avLst/>
              <a:gdLst/>
              <a:ahLst/>
              <a:cxnLst/>
              <a:rect l="l" t="t" r="r" b="b"/>
              <a:pathLst>
                <a:path w="3822065" h="1572259">
                  <a:moveTo>
                    <a:pt x="3522615" y="0"/>
                  </a:moveTo>
                  <a:lnTo>
                    <a:pt x="299257" y="0"/>
                  </a:lnTo>
                  <a:lnTo>
                    <a:pt x="239710" y="229"/>
                  </a:lnTo>
                  <a:lnTo>
                    <a:pt x="191685" y="1833"/>
                  </a:lnTo>
                  <a:lnTo>
                    <a:pt x="153539" y="6187"/>
                  </a:lnTo>
                  <a:lnTo>
                    <a:pt x="123629" y="14665"/>
                  </a:lnTo>
                  <a:lnTo>
                    <a:pt x="87829" y="32344"/>
                  </a:lnTo>
                  <a:lnTo>
                    <a:pt x="57067" y="57067"/>
                  </a:lnTo>
                  <a:lnTo>
                    <a:pt x="32347" y="87828"/>
                  </a:lnTo>
                  <a:lnTo>
                    <a:pt x="14669" y="123625"/>
                  </a:lnTo>
                  <a:lnTo>
                    <a:pt x="1833" y="191683"/>
                  </a:lnTo>
                  <a:lnTo>
                    <a:pt x="229" y="239709"/>
                  </a:lnTo>
                  <a:lnTo>
                    <a:pt x="0" y="299261"/>
                  </a:lnTo>
                  <a:lnTo>
                    <a:pt x="0" y="1272748"/>
                  </a:lnTo>
                  <a:lnTo>
                    <a:pt x="229" y="1332299"/>
                  </a:lnTo>
                  <a:lnTo>
                    <a:pt x="1833" y="1380324"/>
                  </a:lnTo>
                  <a:lnTo>
                    <a:pt x="6188" y="1418470"/>
                  </a:lnTo>
                  <a:lnTo>
                    <a:pt x="32347" y="1484180"/>
                  </a:lnTo>
                  <a:lnTo>
                    <a:pt x="57067" y="1514942"/>
                  </a:lnTo>
                  <a:lnTo>
                    <a:pt x="87829" y="1539664"/>
                  </a:lnTo>
                  <a:lnTo>
                    <a:pt x="123629" y="1557344"/>
                  </a:lnTo>
                  <a:lnTo>
                    <a:pt x="191685" y="1570176"/>
                  </a:lnTo>
                  <a:lnTo>
                    <a:pt x="239710" y="1571780"/>
                  </a:lnTo>
                  <a:lnTo>
                    <a:pt x="299257" y="1572009"/>
                  </a:lnTo>
                  <a:lnTo>
                    <a:pt x="3522615" y="1572009"/>
                  </a:lnTo>
                  <a:lnTo>
                    <a:pt x="3582167" y="1571780"/>
                  </a:lnTo>
                  <a:lnTo>
                    <a:pt x="3630193" y="1570176"/>
                  </a:lnTo>
                  <a:lnTo>
                    <a:pt x="3668339" y="1565822"/>
                  </a:lnTo>
                  <a:lnTo>
                    <a:pt x="3734048" y="1539664"/>
                  </a:lnTo>
                  <a:lnTo>
                    <a:pt x="3764808" y="1514942"/>
                  </a:lnTo>
                  <a:lnTo>
                    <a:pt x="3789530" y="1484180"/>
                  </a:lnTo>
                  <a:lnTo>
                    <a:pt x="3807213" y="1448384"/>
                  </a:lnTo>
                  <a:lnTo>
                    <a:pt x="3820040" y="1380324"/>
                  </a:lnTo>
                  <a:lnTo>
                    <a:pt x="3821644" y="1332299"/>
                  </a:lnTo>
                  <a:lnTo>
                    <a:pt x="3821873" y="1272748"/>
                  </a:lnTo>
                  <a:lnTo>
                    <a:pt x="3821873" y="299261"/>
                  </a:lnTo>
                  <a:lnTo>
                    <a:pt x="3821644" y="239709"/>
                  </a:lnTo>
                  <a:lnTo>
                    <a:pt x="3820040" y="191683"/>
                  </a:lnTo>
                  <a:lnTo>
                    <a:pt x="3815688" y="153538"/>
                  </a:lnTo>
                  <a:lnTo>
                    <a:pt x="3789530" y="87828"/>
                  </a:lnTo>
                  <a:lnTo>
                    <a:pt x="3764808" y="57067"/>
                  </a:lnTo>
                  <a:lnTo>
                    <a:pt x="3734048" y="32344"/>
                  </a:lnTo>
                  <a:lnTo>
                    <a:pt x="3698253" y="14665"/>
                  </a:lnTo>
                  <a:lnTo>
                    <a:pt x="3630193" y="1833"/>
                  </a:lnTo>
                  <a:lnTo>
                    <a:pt x="3582167" y="229"/>
                  </a:lnTo>
                  <a:lnTo>
                    <a:pt x="3522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5728107" y="5289738"/>
              <a:ext cx="3822065" cy="1572260"/>
            </a:xfrm>
            <a:custGeom>
              <a:avLst/>
              <a:gdLst/>
              <a:ahLst/>
              <a:cxnLst/>
              <a:rect l="l" t="t" r="r" b="b"/>
              <a:pathLst>
                <a:path w="3822065" h="1572259">
                  <a:moveTo>
                    <a:pt x="299261" y="0"/>
                  </a:moveTo>
                  <a:lnTo>
                    <a:pt x="3522612" y="0"/>
                  </a:lnTo>
                  <a:lnTo>
                    <a:pt x="3582163" y="229"/>
                  </a:lnTo>
                  <a:lnTo>
                    <a:pt x="3630189" y="1833"/>
                  </a:lnTo>
                  <a:lnTo>
                    <a:pt x="3668334" y="6186"/>
                  </a:lnTo>
                  <a:lnTo>
                    <a:pt x="3734044" y="32344"/>
                  </a:lnTo>
                  <a:lnTo>
                    <a:pt x="3764805" y="57067"/>
                  </a:lnTo>
                  <a:lnTo>
                    <a:pt x="3789528" y="87828"/>
                  </a:lnTo>
                  <a:lnTo>
                    <a:pt x="3807207" y="123625"/>
                  </a:lnTo>
                  <a:lnTo>
                    <a:pt x="3820039" y="191684"/>
                  </a:lnTo>
                  <a:lnTo>
                    <a:pt x="3821644" y="239709"/>
                  </a:lnTo>
                  <a:lnTo>
                    <a:pt x="3821873" y="299261"/>
                  </a:lnTo>
                  <a:lnTo>
                    <a:pt x="3821873" y="1272748"/>
                  </a:lnTo>
                  <a:lnTo>
                    <a:pt x="3821644" y="1332299"/>
                  </a:lnTo>
                  <a:lnTo>
                    <a:pt x="3820039" y="1380325"/>
                  </a:lnTo>
                  <a:lnTo>
                    <a:pt x="3815686" y="1418471"/>
                  </a:lnTo>
                  <a:lnTo>
                    <a:pt x="3789528" y="1484180"/>
                  </a:lnTo>
                  <a:lnTo>
                    <a:pt x="3764805" y="1514942"/>
                  </a:lnTo>
                  <a:lnTo>
                    <a:pt x="3734044" y="1539664"/>
                  </a:lnTo>
                  <a:lnTo>
                    <a:pt x="3698247" y="1557344"/>
                  </a:lnTo>
                  <a:lnTo>
                    <a:pt x="3630189" y="1570176"/>
                  </a:lnTo>
                  <a:lnTo>
                    <a:pt x="3582163" y="1571780"/>
                  </a:lnTo>
                  <a:lnTo>
                    <a:pt x="3522612" y="1572009"/>
                  </a:lnTo>
                  <a:lnTo>
                    <a:pt x="299261" y="1572009"/>
                  </a:lnTo>
                  <a:lnTo>
                    <a:pt x="239709" y="1571780"/>
                  </a:lnTo>
                  <a:lnTo>
                    <a:pt x="191684" y="1570176"/>
                  </a:lnTo>
                  <a:lnTo>
                    <a:pt x="153538" y="1565822"/>
                  </a:lnTo>
                  <a:lnTo>
                    <a:pt x="87828" y="1539664"/>
                  </a:lnTo>
                  <a:lnTo>
                    <a:pt x="57067" y="1514942"/>
                  </a:lnTo>
                  <a:lnTo>
                    <a:pt x="32344" y="1484180"/>
                  </a:lnTo>
                  <a:lnTo>
                    <a:pt x="14665" y="1448384"/>
                  </a:lnTo>
                  <a:lnTo>
                    <a:pt x="1833" y="1380325"/>
                  </a:lnTo>
                  <a:lnTo>
                    <a:pt x="229" y="1332299"/>
                  </a:lnTo>
                  <a:lnTo>
                    <a:pt x="0" y="1272748"/>
                  </a:lnTo>
                  <a:lnTo>
                    <a:pt x="0" y="299261"/>
                  </a:lnTo>
                  <a:lnTo>
                    <a:pt x="229" y="239709"/>
                  </a:lnTo>
                  <a:lnTo>
                    <a:pt x="1833" y="191684"/>
                  </a:lnTo>
                  <a:lnTo>
                    <a:pt x="6186" y="153538"/>
                  </a:lnTo>
                  <a:lnTo>
                    <a:pt x="32344" y="87828"/>
                  </a:lnTo>
                  <a:lnTo>
                    <a:pt x="57067" y="57067"/>
                  </a:lnTo>
                  <a:lnTo>
                    <a:pt x="87828" y="32344"/>
                  </a:lnTo>
                  <a:lnTo>
                    <a:pt x="123625" y="14665"/>
                  </a:lnTo>
                  <a:lnTo>
                    <a:pt x="191684" y="1833"/>
                  </a:lnTo>
                  <a:lnTo>
                    <a:pt x="239709" y="229"/>
                  </a:lnTo>
                  <a:lnTo>
                    <a:pt x="299261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5917234" y="5680490"/>
            <a:ext cx="16967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Workflow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ID:</a:t>
            </a:r>
            <a:endParaRPr sz="205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5917234" y="6055976"/>
            <a:ext cx="202755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Operation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25" dirty="0">
                <a:latin typeface="Arial"/>
                <a:cs typeface="Arial"/>
              </a:rPr>
              <a:t>type:</a:t>
            </a:r>
            <a:endParaRPr sz="20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5917234" y="6431462"/>
            <a:ext cx="19735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Operation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15" dirty="0">
                <a:latin typeface="Arial"/>
                <a:cs typeface="Arial"/>
              </a:rPr>
              <a:t>size:</a:t>
            </a:r>
            <a:endParaRPr sz="20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7684666" y="5680336"/>
            <a:ext cx="782955" cy="328295"/>
          </a:xfrm>
          <a:prstGeom prst="rect">
            <a:avLst/>
          </a:prstGeom>
          <a:solidFill>
            <a:srgbClr val="BDBDBD"/>
          </a:solidFill>
        </p:spPr>
        <p:txBody>
          <a:bodyPr vert="horz" wrap="square" lIns="0" tIns="12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"/>
              </a:spcBef>
            </a:pPr>
            <a:r>
              <a:rPr sz="2050" spc="5" dirty="0">
                <a:latin typeface="Arial"/>
                <a:cs typeface="Arial"/>
              </a:rPr>
              <a:t>75482</a:t>
            </a:r>
            <a:endParaRPr sz="20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8004750" y="6068248"/>
            <a:ext cx="782955" cy="307340"/>
          </a:xfrm>
          <a:prstGeom prst="rect">
            <a:avLst/>
          </a:prstGeom>
          <a:solidFill>
            <a:srgbClr val="DCDCDC"/>
          </a:solidFill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ts val="2385"/>
              </a:lnSpc>
            </a:pPr>
            <a:r>
              <a:rPr sz="2050" spc="25" dirty="0">
                <a:latin typeface="Arial"/>
                <a:cs typeface="Arial"/>
              </a:rPr>
              <a:t>write</a:t>
            </a:r>
            <a:endParaRPr sz="205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8004750" y="6455671"/>
            <a:ext cx="782955" cy="307340"/>
          </a:xfrm>
          <a:prstGeom prst="rect">
            <a:avLst/>
          </a:prstGeom>
          <a:solidFill>
            <a:srgbClr val="8F8F8F"/>
          </a:solidFill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2385"/>
              </a:lnSpc>
            </a:pPr>
            <a:r>
              <a:rPr sz="2050" spc="5" dirty="0">
                <a:latin typeface="Arial"/>
                <a:cs typeface="Arial"/>
              </a:rPr>
              <a:t>4096</a:t>
            </a:r>
            <a:endParaRPr sz="205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7328483" y="5054936"/>
            <a:ext cx="367030" cy="367030"/>
          </a:xfrm>
          <a:custGeom>
            <a:avLst/>
            <a:gdLst/>
            <a:ahLst/>
            <a:cxnLst/>
            <a:rect l="l" t="t" r="r" b="b"/>
            <a:pathLst>
              <a:path w="367030" h="367029">
                <a:moveTo>
                  <a:pt x="183240" y="0"/>
                </a:moveTo>
                <a:lnTo>
                  <a:pt x="136755" y="5963"/>
                </a:lnTo>
                <a:lnTo>
                  <a:pt x="92741" y="23853"/>
                </a:lnTo>
                <a:lnTo>
                  <a:pt x="53668" y="53670"/>
                </a:lnTo>
                <a:lnTo>
                  <a:pt x="23852" y="92743"/>
                </a:lnTo>
                <a:lnTo>
                  <a:pt x="5963" y="136757"/>
                </a:lnTo>
                <a:lnTo>
                  <a:pt x="0" y="183240"/>
                </a:lnTo>
                <a:lnTo>
                  <a:pt x="5963" y="229724"/>
                </a:lnTo>
                <a:lnTo>
                  <a:pt x="23852" y="273737"/>
                </a:lnTo>
                <a:lnTo>
                  <a:pt x="53668" y="312810"/>
                </a:lnTo>
                <a:lnTo>
                  <a:pt x="92741" y="342627"/>
                </a:lnTo>
                <a:lnTo>
                  <a:pt x="136755" y="360517"/>
                </a:lnTo>
                <a:lnTo>
                  <a:pt x="183240" y="366480"/>
                </a:lnTo>
                <a:lnTo>
                  <a:pt x="229725" y="360517"/>
                </a:lnTo>
                <a:lnTo>
                  <a:pt x="273739" y="342627"/>
                </a:lnTo>
                <a:lnTo>
                  <a:pt x="312812" y="312810"/>
                </a:lnTo>
                <a:lnTo>
                  <a:pt x="342628" y="273737"/>
                </a:lnTo>
                <a:lnTo>
                  <a:pt x="360517" y="229724"/>
                </a:lnTo>
                <a:lnTo>
                  <a:pt x="366480" y="183240"/>
                </a:lnTo>
                <a:lnTo>
                  <a:pt x="360517" y="136757"/>
                </a:lnTo>
                <a:lnTo>
                  <a:pt x="342628" y="92743"/>
                </a:lnTo>
                <a:lnTo>
                  <a:pt x="312812" y="53670"/>
                </a:lnTo>
                <a:lnTo>
                  <a:pt x="273739" y="23853"/>
                </a:lnTo>
                <a:lnTo>
                  <a:pt x="229725" y="5963"/>
                </a:lnTo>
                <a:lnTo>
                  <a:pt x="183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5841676" y="5074780"/>
            <a:ext cx="3636010" cy="628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287655" algn="ctr">
              <a:lnSpc>
                <a:spcPts val="2150"/>
              </a:lnSpc>
              <a:spcBef>
                <a:spcPts val="125"/>
              </a:spcBef>
            </a:pP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ts val="2570"/>
              </a:lnSpc>
            </a:pPr>
            <a:r>
              <a:rPr sz="2300" b="1" spc="5" dirty="0">
                <a:latin typeface="Arial"/>
                <a:cs typeface="Arial"/>
              </a:rPr>
              <a:t>Key-value </a:t>
            </a:r>
            <a:r>
              <a:rPr sz="2300" b="1" dirty="0">
                <a:latin typeface="Arial"/>
                <a:cs typeface="Arial"/>
              </a:rPr>
              <a:t>store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operation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15502983" y="7577626"/>
            <a:ext cx="4272280" cy="2022475"/>
            <a:chOff x="15502983" y="7577626"/>
            <a:chExt cx="4272280" cy="2022475"/>
          </a:xfrm>
        </p:grpSpPr>
        <p:pic>
          <p:nvPicPr>
            <p:cNvPr id="98" name="object 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02983" y="7577626"/>
              <a:ext cx="4272121" cy="2022257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5728107" y="7802750"/>
              <a:ext cx="3822065" cy="1572260"/>
            </a:xfrm>
            <a:custGeom>
              <a:avLst/>
              <a:gdLst/>
              <a:ahLst/>
              <a:cxnLst/>
              <a:rect l="l" t="t" r="r" b="b"/>
              <a:pathLst>
                <a:path w="3822065" h="1572259">
                  <a:moveTo>
                    <a:pt x="3522615" y="0"/>
                  </a:moveTo>
                  <a:lnTo>
                    <a:pt x="299257" y="0"/>
                  </a:lnTo>
                  <a:lnTo>
                    <a:pt x="239710" y="229"/>
                  </a:lnTo>
                  <a:lnTo>
                    <a:pt x="191685" y="1833"/>
                  </a:lnTo>
                  <a:lnTo>
                    <a:pt x="153539" y="6187"/>
                  </a:lnTo>
                  <a:lnTo>
                    <a:pt x="87829" y="32344"/>
                  </a:lnTo>
                  <a:lnTo>
                    <a:pt x="57067" y="57067"/>
                  </a:lnTo>
                  <a:lnTo>
                    <a:pt x="32347" y="87828"/>
                  </a:lnTo>
                  <a:lnTo>
                    <a:pt x="14669" y="123625"/>
                  </a:lnTo>
                  <a:lnTo>
                    <a:pt x="1833" y="191683"/>
                  </a:lnTo>
                  <a:lnTo>
                    <a:pt x="229" y="239709"/>
                  </a:lnTo>
                  <a:lnTo>
                    <a:pt x="0" y="299261"/>
                  </a:lnTo>
                  <a:lnTo>
                    <a:pt x="0" y="1272748"/>
                  </a:lnTo>
                  <a:lnTo>
                    <a:pt x="229" y="1332299"/>
                  </a:lnTo>
                  <a:lnTo>
                    <a:pt x="1833" y="1380324"/>
                  </a:lnTo>
                  <a:lnTo>
                    <a:pt x="6188" y="1418470"/>
                  </a:lnTo>
                  <a:lnTo>
                    <a:pt x="32347" y="1484180"/>
                  </a:lnTo>
                  <a:lnTo>
                    <a:pt x="57067" y="1514942"/>
                  </a:lnTo>
                  <a:lnTo>
                    <a:pt x="87829" y="1539664"/>
                  </a:lnTo>
                  <a:lnTo>
                    <a:pt x="123629" y="1557344"/>
                  </a:lnTo>
                  <a:lnTo>
                    <a:pt x="191685" y="1570176"/>
                  </a:lnTo>
                  <a:lnTo>
                    <a:pt x="239710" y="1571780"/>
                  </a:lnTo>
                  <a:lnTo>
                    <a:pt x="299257" y="1572009"/>
                  </a:lnTo>
                  <a:lnTo>
                    <a:pt x="3522615" y="1572009"/>
                  </a:lnTo>
                  <a:lnTo>
                    <a:pt x="3582167" y="1571780"/>
                  </a:lnTo>
                  <a:lnTo>
                    <a:pt x="3630193" y="1570176"/>
                  </a:lnTo>
                  <a:lnTo>
                    <a:pt x="3668339" y="1565822"/>
                  </a:lnTo>
                  <a:lnTo>
                    <a:pt x="3734048" y="1539664"/>
                  </a:lnTo>
                  <a:lnTo>
                    <a:pt x="3764808" y="1514942"/>
                  </a:lnTo>
                  <a:lnTo>
                    <a:pt x="3789530" y="1484180"/>
                  </a:lnTo>
                  <a:lnTo>
                    <a:pt x="3807213" y="1448384"/>
                  </a:lnTo>
                  <a:lnTo>
                    <a:pt x="3820040" y="1380324"/>
                  </a:lnTo>
                  <a:lnTo>
                    <a:pt x="3821644" y="1332299"/>
                  </a:lnTo>
                  <a:lnTo>
                    <a:pt x="3821873" y="1272748"/>
                  </a:lnTo>
                  <a:lnTo>
                    <a:pt x="3821873" y="299261"/>
                  </a:lnTo>
                  <a:lnTo>
                    <a:pt x="3821644" y="239709"/>
                  </a:lnTo>
                  <a:lnTo>
                    <a:pt x="3820040" y="191683"/>
                  </a:lnTo>
                  <a:lnTo>
                    <a:pt x="3815688" y="153538"/>
                  </a:lnTo>
                  <a:lnTo>
                    <a:pt x="3789530" y="87828"/>
                  </a:lnTo>
                  <a:lnTo>
                    <a:pt x="3764808" y="57067"/>
                  </a:lnTo>
                  <a:lnTo>
                    <a:pt x="3734048" y="32344"/>
                  </a:lnTo>
                  <a:lnTo>
                    <a:pt x="3698253" y="14665"/>
                  </a:lnTo>
                  <a:lnTo>
                    <a:pt x="3630193" y="1833"/>
                  </a:lnTo>
                  <a:lnTo>
                    <a:pt x="3582167" y="229"/>
                  </a:lnTo>
                  <a:lnTo>
                    <a:pt x="3522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5728107" y="7802750"/>
              <a:ext cx="3822065" cy="1572260"/>
            </a:xfrm>
            <a:custGeom>
              <a:avLst/>
              <a:gdLst/>
              <a:ahLst/>
              <a:cxnLst/>
              <a:rect l="l" t="t" r="r" b="b"/>
              <a:pathLst>
                <a:path w="3822065" h="1572259">
                  <a:moveTo>
                    <a:pt x="299261" y="0"/>
                  </a:moveTo>
                  <a:lnTo>
                    <a:pt x="3522612" y="0"/>
                  </a:lnTo>
                  <a:lnTo>
                    <a:pt x="3582163" y="229"/>
                  </a:lnTo>
                  <a:lnTo>
                    <a:pt x="3630189" y="1833"/>
                  </a:lnTo>
                  <a:lnTo>
                    <a:pt x="3668334" y="6186"/>
                  </a:lnTo>
                  <a:lnTo>
                    <a:pt x="3734044" y="32344"/>
                  </a:lnTo>
                  <a:lnTo>
                    <a:pt x="3764805" y="57067"/>
                  </a:lnTo>
                  <a:lnTo>
                    <a:pt x="3789528" y="87828"/>
                  </a:lnTo>
                  <a:lnTo>
                    <a:pt x="3807207" y="123625"/>
                  </a:lnTo>
                  <a:lnTo>
                    <a:pt x="3820039" y="191684"/>
                  </a:lnTo>
                  <a:lnTo>
                    <a:pt x="3821644" y="239709"/>
                  </a:lnTo>
                  <a:lnTo>
                    <a:pt x="3821873" y="299261"/>
                  </a:lnTo>
                  <a:lnTo>
                    <a:pt x="3821873" y="1272748"/>
                  </a:lnTo>
                  <a:lnTo>
                    <a:pt x="3821644" y="1332299"/>
                  </a:lnTo>
                  <a:lnTo>
                    <a:pt x="3820039" y="1380325"/>
                  </a:lnTo>
                  <a:lnTo>
                    <a:pt x="3815686" y="1418471"/>
                  </a:lnTo>
                  <a:lnTo>
                    <a:pt x="3789528" y="1484180"/>
                  </a:lnTo>
                  <a:lnTo>
                    <a:pt x="3764805" y="1514942"/>
                  </a:lnTo>
                  <a:lnTo>
                    <a:pt x="3734044" y="1539664"/>
                  </a:lnTo>
                  <a:lnTo>
                    <a:pt x="3698247" y="1557344"/>
                  </a:lnTo>
                  <a:lnTo>
                    <a:pt x="3630189" y="1570176"/>
                  </a:lnTo>
                  <a:lnTo>
                    <a:pt x="3582163" y="1571780"/>
                  </a:lnTo>
                  <a:lnTo>
                    <a:pt x="3522612" y="1572009"/>
                  </a:lnTo>
                  <a:lnTo>
                    <a:pt x="299261" y="1572009"/>
                  </a:lnTo>
                  <a:lnTo>
                    <a:pt x="239709" y="1571780"/>
                  </a:lnTo>
                  <a:lnTo>
                    <a:pt x="191684" y="1570176"/>
                  </a:lnTo>
                  <a:lnTo>
                    <a:pt x="153538" y="1565822"/>
                  </a:lnTo>
                  <a:lnTo>
                    <a:pt x="87828" y="1539664"/>
                  </a:lnTo>
                  <a:lnTo>
                    <a:pt x="57067" y="1514942"/>
                  </a:lnTo>
                  <a:lnTo>
                    <a:pt x="32344" y="1484180"/>
                  </a:lnTo>
                  <a:lnTo>
                    <a:pt x="14665" y="1448384"/>
                  </a:lnTo>
                  <a:lnTo>
                    <a:pt x="1833" y="1380325"/>
                  </a:lnTo>
                  <a:lnTo>
                    <a:pt x="229" y="1332299"/>
                  </a:lnTo>
                  <a:lnTo>
                    <a:pt x="0" y="1272748"/>
                  </a:lnTo>
                  <a:lnTo>
                    <a:pt x="0" y="299261"/>
                  </a:lnTo>
                  <a:lnTo>
                    <a:pt x="229" y="239709"/>
                  </a:lnTo>
                  <a:lnTo>
                    <a:pt x="1833" y="191684"/>
                  </a:lnTo>
                  <a:lnTo>
                    <a:pt x="6186" y="153538"/>
                  </a:lnTo>
                  <a:lnTo>
                    <a:pt x="32344" y="87828"/>
                  </a:lnTo>
                  <a:lnTo>
                    <a:pt x="57067" y="57067"/>
                  </a:lnTo>
                  <a:lnTo>
                    <a:pt x="87828" y="32344"/>
                  </a:lnTo>
                  <a:lnTo>
                    <a:pt x="123625" y="14665"/>
                  </a:lnTo>
                  <a:lnTo>
                    <a:pt x="191684" y="1833"/>
                  </a:lnTo>
                  <a:lnTo>
                    <a:pt x="239709" y="229"/>
                  </a:lnTo>
                  <a:lnTo>
                    <a:pt x="299261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15917234" y="8193502"/>
            <a:ext cx="16967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Workflow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ID: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5917234" y="8568988"/>
            <a:ext cx="202755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Operation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25" dirty="0">
                <a:latin typeface="Arial"/>
                <a:cs typeface="Arial"/>
              </a:rPr>
              <a:t>type: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5917234" y="8944474"/>
            <a:ext cx="19735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Operation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15" dirty="0">
                <a:latin typeface="Arial"/>
                <a:cs typeface="Arial"/>
              </a:rPr>
              <a:t>size: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7684666" y="8193349"/>
            <a:ext cx="782955" cy="328295"/>
          </a:xfrm>
          <a:prstGeom prst="rect">
            <a:avLst/>
          </a:prstGeom>
          <a:solidFill>
            <a:srgbClr val="BDBDBD"/>
          </a:solidFill>
        </p:spPr>
        <p:txBody>
          <a:bodyPr vert="horz" wrap="square" lIns="0" tIns="12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"/>
              </a:spcBef>
            </a:pPr>
            <a:r>
              <a:rPr sz="2050" spc="5" dirty="0">
                <a:latin typeface="Arial"/>
                <a:cs typeface="Arial"/>
              </a:rPr>
              <a:t>75490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8004750" y="8581261"/>
            <a:ext cx="782955" cy="307340"/>
          </a:xfrm>
          <a:prstGeom prst="rect">
            <a:avLst/>
          </a:prstGeom>
          <a:solidFill>
            <a:srgbClr val="DCDCDC"/>
          </a:solidFill>
        </p:spPr>
        <p:txBody>
          <a:bodyPr vert="horz" wrap="square" lIns="0" tIns="0" rIns="0" bIns="0" rtlCol="0">
            <a:spAutoFit/>
          </a:bodyPr>
          <a:lstStyle/>
          <a:p>
            <a:pPr marL="131445">
              <a:lnSpc>
                <a:spcPts val="2385"/>
              </a:lnSpc>
            </a:pPr>
            <a:r>
              <a:rPr sz="2050" spc="-10" dirty="0">
                <a:latin typeface="Arial"/>
                <a:cs typeface="Arial"/>
              </a:rPr>
              <a:t>read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8004750" y="8968684"/>
            <a:ext cx="782955" cy="307340"/>
          </a:xfrm>
          <a:prstGeom prst="rect">
            <a:avLst/>
          </a:prstGeom>
          <a:solidFill>
            <a:srgbClr val="8F8F8F"/>
          </a:solidFill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2385"/>
              </a:lnSpc>
            </a:pPr>
            <a:r>
              <a:rPr sz="2050" spc="5" dirty="0">
                <a:latin typeface="Arial"/>
                <a:cs typeface="Arial"/>
              </a:rPr>
              <a:t>4096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7328483" y="7567948"/>
            <a:ext cx="367030" cy="367030"/>
          </a:xfrm>
          <a:custGeom>
            <a:avLst/>
            <a:gdLst/>
            <a:ahLst/>
            <a:cxnLst/>
            <a:rect l="l" t="t" r="r" b="b"/>
            <a:pathLst>
              <a:path w="367030" h="367029">
                <a:moveTo>
                  <a:pt x="183240" y="0"/>
                </a:moveTo>
                <a:lnTo>
                  <a:pt x="136755" y="5963"/>
                </a:lnTo>
                <a:lnTo>
                  <a:pt x="92741" y="23853"/>
                </a:lnTo>
                <a:lnTo>
                  <a:pt x="53668" y="53670"/>
                </a:lnTo>
                <a:lnTo>
                  <a:pt x="23852" y="92743"/>
                </a:lnTo>
                <a:lnTo>
                  <a:pt x="5963" y="136757"/>
                </a:lnTo>
                <a:lnTo>
                  <a:pt x="0" y="183240"/>
                </a:lnTo>
                <a:lnTo>
                  <a:pt x="5963" y="229724"/>
                </a:lnTo>
                <a:lnTo>
                  <a:pt x="23852" y="273737"/>
                </a:lnTo>
                <a:lnTo>
                  <a:pt x="53668" y="312810"/>
                </a:lnTo>
                <a:lnTo>
                  <a:pt x="92741" y="342627"/>
                </a:lnTo>
                <a:lnTo>
                  <a:pt x="136755" y="360517"/>
                </a:lnTo>
                <a:lnTo>
                  <a:pt x="183240" y="366480"/>
                </a:lnTo>
                <a:lnTo>
                  <a:pt x="229725" y="360517"/>
                </a:lnTo>
                <a:lnTo>
                  <a:pt x="273739" y="342627"/>
                </a:lnTo>
                <a:lnTo>
                  <a:pt x="312812" y="312810"/>
                </a:lnTo>
                <a:lnTo>
                  <a:pt x="342628" y="273737"/>
                </a:lnTo>
                <a:lnTo>
                  <a:pt x="360517" y="229724"/>
                </a:lnTo>
                <a:lnTo>
                  <a:pt x="366480" y="183240"/>
                </a:lnTo>
                <a:lnTo>
                  <a:pt x="360517" y="136757"/>
                </a:lnTo>
                <a:lnTo>
                  <a:pt x="342628" y="92743"/>
                </a:lnTo>
                <a:lnTo>
                  <a:pt x="312812" y="53670"/>
                </a:lnTo>
                <a:lnTo>
                  <a:pt x="273739" y="23853"/>
                </a:lnTo>
                <a:lnTo>
                  <a:pt x="229725" y="5963"/>
                </a:lnTo>
                <a:lnTo>
                  <a:pt x="183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15841676" y="7587793"/>
            <a:ext cx="3636010" cy="628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287655" algn="ctr">
              <a:lnSpc>
                <a:spcPts val="2150"/>
              </a:lnSpc>
              <a:spcBef>
                <a:spcPts val="125"/>
              </a:spcBef>
            </a:pP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ts val="2570"/>
              </a:lnSpc>
            </a:pPr>
            <a:r>
              <a:rPr sz="2300" b="1" spc="5" dirty="0">
                <a:latin typeface="Arial"/>
                <a:cs typeface="Arial"/>
              </a:rPr>
              <a:t>Key-value </a:t>
            </a:r>
            <a:r>
              <a:rPr sz="2300" b="1" dirty="0">
                <a:latin typeface="Arial"/>
                <a:cs typeface="Arial"/>
              </a:rPr>
              <a:t>store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operation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8</a:t>
            </a:fld>
            <a:endParaRPr spc="1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30479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30" dirty="0"/>
              <a:t>Challenge</a:t>
            </a:r>
            <a:r>
              <a:rPr sz="7000" spc="-340" dirty="0"/>
              <a:t> </a:t>
            </a:r>
            <a:r>
              <a:rPr sz="7000" spc="-145" dirty="0"/>
              <a:t>#2</a:t>
            </a:r>
            <a:endParaRPr sz="7000"/>
          </a:p>
        </p:txBody>
      </p:sp>
      <p:sp>
        <p:nvSpPr>
          <p:cNvPr id="3" name="object 3"/>
          <p:cNvSpPr txBox="1"/>
          <p:nvPr/>
        </p:nvSpPr>
        <p:spPr>
          <a:xfrm>
            <a:off x="1256800" y="3001560"/>
            <a:ext cx="6902450" cy="20250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10"/>
              </a:spcBef>
            </a:pPr>
            <a:r>
              <a:rPr sz="3700" b="1" spc="10" dirty="0">
                <a:latin typeface="Arial"/>
                <a:cs typeface="Arial"/>
              </a:rPr>
              <a:t>Information</a:t>
            </a:r>
            <a:r>
              <a:rPr sz="3700" b="1" spc="-5" dirty="0">
                <a:latin typeface="Arial"/>
                <a:cs typeface="Arial"/>
              </a:rPr>
              <a:t> </a:t>
            </a:r>
            <a:r>
              <a:rPr sz="3700" b="1" dirty="0">
                <a:latin typeface="Arial"/>
                <a:cs typeface="Arial"/>
              </a:rPr>
              <a:t>propagation</a:t>
            </a:r>
            <a:endParaRPr sz="3700">
              <a:latin typeface="Arial"/>
              <a:cs typeface="Arial"/>
            </a:endParaRPr>
          </a:p>
          <a:p>
            <a:pPr marL="263525" marR="5080" indent="-251460">
              <a:lnSpc>
                <a:spcPct val="100000"/>
              </a:lnSpc>
              <a:spcBef>
                <a:spcPts val="385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Application-level information </a:t>
            </a:r>
            <a:r>
              <a:rPr sz="3100" spc="60" dirty="0">
                <a:solidFill>
                  <a:srgbClr val="4B4D51"/>
                </a:solidFill>
                <a:latin typeface="Arial"/>
                <a:cs typeface="Arial"/>
              </a:rPr>
              <a:t>must</a:t>
            </a:r>
            <a:r>
              <a:rPr sz="3100" spc="-13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be 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propagated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throughout</a:t>
            </a:r>
            <a:r>
              <a:rPr sz="3100" spc="-4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-10" dirty="0">
                <a:solidFill>
                  <a:srgbClr val="4B4D51"/>
                </a:solidFill>
                <a:latin typeface="Arial"/>
                <a:cs typeface="Arial"/>
              </a:rPr>
              <a:t>layers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6800" y="5465531"/>
            <a:ext cx="7558405" cy="9740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63525" marR="5080" indent="-251460">
              <a:lnSpc>
                <a:spcPct val="100000"/>
              </a:lnSpc>
              <a:spcBef>
                <a:spcPts val="130"/>
              </a:spcBef>
              <a:buSzPct val="124193"/>
              <a:buChar char="•"/>
              <a:tabLst>
                <a:tab pos="264160" algn="l"/>
              </a:tabLst>
            </a:pPr>
            <a:r>
              <a:rPr sz="3100" spc="40" dirty="0">
                <a:solidFill>
                  <a:srgbClr val="4B4D51"/>
                </a:solidFill>
                <a:latin typeface="Arial"/>
                <a:cs typeface="Arial"/>
              </a:rPr>
              <a:t>Decoupled </a:t>
            </a:r>
            <a:r>
              <a:rPr sz="3100" spc="45" dirty="0">
                <a:solidFill>
                  <a:srgbClr val="4B4D51"/>
                </a:solidFill>
                <a:latin typeface="Arial"/>
                <a:cs typeface="Arial"/>
              </a:rPr>
              <a:t>optimizations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can provide</a:t>
            </a:r>
            <a:r>
              <a:rPr sz="3100" spc="-130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4B4D51"/>
                </a:solidFill>
                <a:latin typeface="Arial"/>
                <a:cs typeface="Arial"/>
              </a:rPr>
              <a:t>the  </a:t>
            </a:r>
            <a:r>
              <a:rPr sz="3100" spc="5" dirty="0">
                <a:solidFill>
                  <a:srgbClr val="4B4D51"/>
                </a:solidFill>
                <a:latin typeface="Arial"/>
                <a:cs typeface="Arial"/>
              </a:rPr>
              <a:t>same </a:t>
            </a:r>
            <a:r>
              <a:rPr sz="3100" spc="-15" dirty="0">
                <a:solidFill>
                  <a:srgbClr val="4B4D51"/>
                </a:solidFill>
                <a:latin typeface="Arial"/>
                <a:cs typeface="Arial"/>
              </a:rPr>
              <a:t>level </a:t>
            </a:r>
            <a:r>
              <a:rPr sz="3100" spc="70" dirty="0">
                <a:solidFill>
                  <a:srgbClr val="4B4D51"/>
                </a:solidFill>
                <a:latin typeface="Arial"/>
                <a:cs typeface="Arial"/>
              </a:rPr>
              <a:t>of </a:t>
            </a:r>
            <a:r>
              <a:rPr sz="3100" spc="50" dirty="0">
                <a:solidFill>
                  <a:srgbClr val="4B4D51"/>
                </a:solidFill>
                <a:latin typeface="Arial"/>
                <a:cs typeface="Arial"/>
              </a:rPr>
              <a:t>control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and</a:t>
            </a:r>
            <a:r>
              <a:rPr sz="3100" spc="-95" dirty="0">
                <a:solidFill>
                  <a:srgbClr val="4B4D51"/>
                </a:solidFill>
                <a:latin typeface="Arial"/>
                <a:cs typeface="Arial"/>
              </a:rPr>
              <a:t> </a:t>
            </a:r>
            <a:r>
              <a:rPr sz="3100" spc="35" dirty="0">
                <a:solidFill>
                  <a:srgbClr val="4B4D51"/>
                </a:solidFill>
                <a:latin typeface="Arial"/>
                <a:cs typeface="Arial"/>
              </a:rPr>
              <a:t>performance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4683" y="3034338"/>
            <a:ext cx="544830" cy="544830"/>
            <a:chOff x="724683" y="3034338"/>
            <a:chExt cx="544830" cy="544830"/>
          </a:xfrm>
        </p:grpSpPr>
        <p:sp>
          <p:nvSpPr>
            <p:cNvPr id="6" name="object 6"/>
            <p:cNvSpPr/>
            <p:nvPr/>
          </p:nvSpPr>
          <p:spPr>
            <a:xfrm>
              <a:off x="735154" y="3044808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751" y="0"/>
                  </a:moveTo>
                  <a:lnTo>
                    <a:pt x="214696" y="4218"/>
                  </a:lnTo>
                  <a:lnTo>
                    <a:pt x="170409" y="16380"/>
                  </a:lnTo>
                  <a:lnTo>
                    <a:pt x="129631" y="35745"/>
                  </a:lnTo>
                  <a:lnTo>
                    <a:pt x="93099" y="61575"/>
                  </a:lnTo>
                  <a:lnTo>
                    <a:pt x="61553" y="93129"/>
                  </a:lnTo>
                  <a:lnTo>
                    <a:pt x="35732" y="129667"/>
                  </a:lnTo>
                  <a:lnTo>
                    <a:pt x="16373" y="170450"/>
                  </a:lnTo>
                  <a:lnTo>
                    <a:pt x="4216" y="214738"/>
                  </a:lnTo>
                  <a:lnTo>
                    <a:pt x="0" y="261792"/>
                  </a:lnTo>
                  <a:lnTo>
                    <a:pt x="4216" y="308844"/>
                  </a:lnTo>
                  <a:lnTo>
                    <a:pt x="16374" y="353128"/>
                  </a:lnTo>
                  <a:lnTo>
                    <a:pt x="35735" y="393906"/>
                  </a:lnTo>
                  <a:lnTo>
                    <a:pt x="61558" y="430438"/>
                  </a:lnTo>
                  <a:lnTo>
                    <a:pt x="93105" y="461985"/>
                  </a:lnTo>
                  <a:lnTo>
                    <a:pt x="129637" y="487809"/>
                  </a:lnTo>
                  <a:lnTo>
                    <a:pt x="170415" y="507169"/>
                  </a:lnTo>
                  <a:lnTo>
                    <a:pt x="214699" y="519327"/>
                  </a:lnTo>
                  <a:lnTo>
                    <a:pt x="261751" y="523544"/>
                  </a:lnTo>
                  <a:lnTo>
                    <a:pt x="308808" y="519327"/>
                  </a:lnTo>
                  <a:lnTo>
                    <a:pt x="353098" y="507169"/>
                  </a:lnTo>
                  <a:lnTo>
                    <a:pt x="393882" y="487808"/>
                  </a:lnTo>
                  <a:lnTo>
                    <a:pt x="430420" y="461985"/>
                  </a:lnTo>
                  <a:lnTo>
                    <a:pt x="461973" y="430438"/>
                  </a:lnTo>
                  <a:lnTo>
                    <a:pt x="472538" y="415495"/>
                  </a:lnTo>
                  <a:lnTo>
                    <a:pt x="199417" y="415495"/>
                  </a:lnTo>
                  <a:lnTo>
                    <a:pt x="73188" y="289266"/>
                  </a:lnTo>
                  <a:lnTo>
                    <a:pt x="73188" y="287610"/>
                  </a:lnTo>
                  <a:lnTo>
                    <a:pt x="114092" y="246706"/>
                  </a:lnTo>
                  <a:lnTo>
                    <a:pt x="284742" y="246706"/>
                  </a:lnTo>
                  <a:lnTo>
                    <a:pt x="397364" y="134084"/>
                  </a:lnTo>
                  <a:lnTo>
                    <a:pt x="398008" y="133824"/>
                  </a:lnTo>
                  <a:lnTo>
                    <a:pt x="489772" y="133824"/>
                  </a:lnTo>
                  <a:lnTo>
                    <a:pt x="487798" y="129667"/>
                  </a:lnTo>
                  <a:lnTo>
                    <a:pt x="461969" y="93129"/>
                  </a:lnTo>
                  <a:lnTo>
                    <a:pt x="430415" y="61575"/>
                  </a:lnTo>
                  <a:lnTo>
                    <a:pt x="393876" y="35745"/>
                  </a:lnTo>
                  <a:lnTo>
                    <a:pt x="353093" y="16380"/>
                  </a:lnTo>
                  <a:lnTo>
                    <a:pt x="308805" y="4218"/>
                  </a:lnTo>
                  <a:lnTo>
                    <a:pt x="261751" y="0"/>
                  </a:lnTo>
                  <a:close/>
                </a:path>
                <a:path w="523875" h="523875">
                  <a:moveTo>
                    <a:pt x="489772" y="133824"/>
                  </a:moveTo>
                  <a:lnTo>
                    <a:pt x="399371" y="133824"/>
                  </a:lnTo>
                  <a:lnTo>
                    <a:pt x="400056" y="134084"/>
                  </a:lnTo>
                  <a:lnTo>
                    <a:pt x="440442" y="174471"/>
                  </a:lnTo>
                  <a:lnTo>
                    <a:pt x="440442" y="176168"/>
                  </a:lnTo>
                  <a:lnTo>
                    <a:pt x="201115" y="415495"/>
                  </a:lnTo>
                  <a:lnTo>
                    <a:pt x="472538" y="415495"/>
                  </a:lnTo>
                  <a:lnTo>
                    <a:pt x="487801" y="393906"/>
                  </a:lnTo>
                  <a:lnTo>
                    <a:pt x="507165" y="353128"/>
                  </a:lnTo>
                  <a:lnTo>
                    <a:pt x="519326" y="308844"/>
                  </a:lnTo>
                  <a:lnTo>
                    <a:pt x="523544" y="261792"/>
                  </a:lnTo>
                  <a:lnTo>
                    <a:pt x="519326" y="214738"/>
                  </a:lnTo>
                  <a:lnTo>
                    <a:pt x="507164" y="170450"/>
                  </a:lnTo>
                  <a:lnTo>
                    <a:pt x="489772" y="133824"/>
                  </a:lnTo>
                  <a:close/>
                </a:path>
                <a:path w="523875" h="523875">
                  <a:moveTo>
                    <a:pt x="284742" y="246706"/>
                  </a:moveTo>
                  <a:lnTo>
                    <a:pt x="115790" y="246706"/>
                  </a:lnTo>
                  <a:lnTo>
                    <a:pt x="199417" y="330334"/>
                  </a:lnTo>
                  <a:lnTo>
                    <a:pt x="201115" y="330334"/>
                  </a:lnTo>
                  <a:lnTo>
                    <a:pt x="284742" y="246706"/>
                  </a:lnTo>
                  <a:close/>
                </a:path>
              </a:pathLst>
            </a:custGeom>
            <a:solidFill>
              <a:srgbClr val="017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5154" y="3044808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261751" y="0"/>
                  </a:moveTo>
                  <a:lnTo>
                    <a:pt x="214696" y="4218"/>
                  </a:lnTo>
                  <a:lnTo>
                    <a:pt x="170409" y="16380"/>
                  </a:lnTo>
                  <a:lnTo>
                    <a:pt x="129631" y="35745"/>
                  </a:lnTo>
                  <a:lnTo>
                    <a:pt x="93099" y="61575"/>
                  </a:lnTo>
                  <a:lnTo>
                    <a:pt x="61553" y="93129"/>
                  </a:lnTo>
                  <a:lnTo>
                    <a:pt x="35732" y="129667"/>
                  </a:lnTo>
                  <a:lnTo>
                    <a:pt x="16373" y="170450"/>
                  </a:lnTo>
                  <a:lnTo>
                    <a:pt x="4216" y="214739"/>
                  </a:lnTo>
                  <a:lnTo>
                    <a:pt x="0" y="261792"/>
                  </a:lnTo>
                  <a:lnTo>
                    <a:pt x="4216" y="308844"/>
                  </a:lnTo>
                  <a:lnTo>
                    <a:pt x="16374" y="353129"/>
                  </a:lnTo>
                  <a:lnTo>
                    <a:pt x="35735" y="393906"/>
                  </a:lnTo>
                  <a:lnTo>
                    <a:pt x="61558" y="430438"/>
                  </a:lnTo>
                  <a:lnTo>
                    <a:pt x="93105" y="461985"/>
                  </a:lnTo>
                  <a:lnTo>
                    <a:pt x="129637" y="487809"/>
                  </a:lnTo>
                  <a:lnTo>
                    <a:pt x="170415" y="507169"/>
                  </a:lnTo>
                  <a:lnTo>
                    <a:pt x="214699" y="519327"/>
                  </a:lnTo>
                  <a:lnTo>
                    <a:pt x="261751" y="523544"/>
                  </a:lnTo>
                  <a:lnTo>
                    <a:pt x="308808" y="519327"/>
                  </a:lnTo>
                  <a:lnTo>
                    <a:pt x="353098" y="507169"/>
                  </a:lnTo>
                  <a:lnTo>
                    <a:pt x="393882" y="487809"/>
                  </a:lnTo>
                  <a:lnTo>
                    <a:pt x="430420" y="461985"/>
                  </a:lnTo>
                  <a:lnTo>
                    <a:pt x="461973" y="430438"/>
                  </a:lnTo>
                  <a:lnTo>
                    <a:pt x="487801" y="393906"/>
                  </a:lnTo>
                  <a:lnTo>
                    <a:pt x="507165" y="353129"/>
                  </a:lnTo>
                  <a:lnTo>
                    <a:pt x="519326" y="308844"/>
                  </a:lnTo>
                  <a:lnTo>
                    <a:pt x="523544" y="261792"/>
                  </a:lnTo>
                  <a:lnTo>
                    <a:pt x="519325" y="214739"/>
                  </a:lnTo>
                  <a:lnTo>
                    <a:pt x="507164" y="170450"/>
                  </a:lnTo>
                  <a:lnTo>
                    <a:pt x="487798" y="129667"/>
                  </a:lnTo>
                  <a:lnTo>
                    <a:pt x="461968" y="93129"/>
                  </a:lnTo>
                  <a:lnTo>
                    <a:pt x="430414" y="61575"/>
                  </a:lnTo>
                  <a:lnTo>
                    <a:pt x="393876" y="35745"/>
                  </a:lnTo>
                  <a:lnTo>
                    <a:pt x="353093" y="16380"/>
                  </a:lnTo>
                  <a:lnTo>
                    <a:pt x="308805" y="4218"/>
                  </a:lnTo>
                  <a:lnTo>
                    <a:pt x="261751" y="0"/>
                  </a:lnTo>
                  <a:close/>
                </a:path>
                <a:path w="523875" h="523875">
                  <a:moveTo>
                    <a:pt x="398689" y="133825"/>
                  </a:moveTo>
                  <a:lnTo>
                    <a:pt x="399371" y="133825"/>
                  </a:lnTo>
                  <a:lnTo>
                    <a:pt x="400056" y="134085"/>
                  </a:lnTo>
                  <a:lnTo>
                    <a:pt x="400574" y="134603"/>
                  </a:lnTo>
                  <a:lnTo>
                    <a:pt x="439406" y="173436"/>
                  </a:lnTo>
                  <a:lnTo>
                    <a:pt x="440442" y="174471"/>
                  </a:lnTo>
                  <a:lnTo>
                    <a:pt x="440442" y="176169"/>
                  </a:lnTo>
                  <a:lnTo>
                    <a:pt x="439406" y="177204"/>
                  </a:lnTo>
                  <a:lnTo>
                    <a:pt x="202150" y="414460"/>
                  </a:lnTo>
                  <a:lnTo>
                    <a:pt x="201115" y="415496"/>
                  </a:lnTo>
                  <a:lnTo>
                    <a:pt x="199417" y="415496"/>
                  </a:lnTo>
                  <a:lnTo>
                    <a:pt x="198382" y="414460"/>
                  </a:lnTo>
                  <a:lnTo>
                    <a:pt x="186462" y="402540"/>
                  </a:lnTo>
                  <a:lnTo>
                    <a:pt x="157665" y="373743"/>
                  </a:lnTo>
                  <a:lnTo>
                    <a:pt x="74224" y="290302"/>
                  </a:lnTo>
                  <a:lnTo>
                    <a:pt x="73188" y="289267"/>
                  </a:lnTo>
                  <a:lnTo>
                    <a:pt x="73188" y="287610"/>
                  </a:lnTo>
                  <a:lnTo>
                    <a:pt x="74224" y="286575"/>
                  </a:lnTo>
                  <a:lnTo>
                    <a:pt x="113057" y="247742"/>
                  </a:lnTo>
                  <a:lnTo>
                    <a:pt x="114092" y="246706"/>
                  </a:lnTo>
                  <a:lnTo>
                    <a:pt x="115790" y="246706"/>
                  </a:lnTo>
                  <a:lnTo>
                    <a:pt x="116825" y="247742"/>
                  </a:lnTo>
                  <a:lnTo>
                    <a:pt x="198382" y="329299"/>
                  </a:lnTo>
                  <a:lnTo>
                    <a:pt x="199417" y="330334"/>
                  </a:lnTo>
                  <a:lnTo>
                    <a:pt x="201115" y="330334"/>
                  </a:lnTo>
                  <a:lnTo>
                    <a:pt x="202150" y="329299"/>
                  </a:lnTo>
                  <a:lnTo>
                    <a:pt x="396846" y="134603"/>
                  </a:lnTo>
                  <a:lnTo>
                    <a:pt x="397364" y="134085"/>
                  </a:lnTo>
                  <a:lnTo>
                    <a:pt x="398008" y="133825"/>
                  </a:lnTo>
                  <a:lnTo>
                    <a:pt x="398689" y="133825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9237950" y="2463238"/>
            <a:ext cx="5351780" cy="963930"/>
            <a:chOff x="9237950" y="2463238"/>
            <a:chExt cx="5351780" cy="96393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7950" y="2463238"/>
              <a:ext cx="5351556" cy="9635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06010" y="2510357"/>
              <a:ext cx="5215890" cy="828040"/>
            </a:xfrm>
            <a:custGeom>
              <a:avLst/>
              <a:gdLst/>
              <a:ahLst/>
              <a:cxnLst/>
              <a:rect l="l" t="t" r="r" b="b"/>
              <a:pathLst>
                <a:path w="5215890" h="828039">
                  <a:moveTo>
                    <a:pt x="5215434" y="0"/>
                  </a:moveTo>
                  <a:lnTo>
                    <a:pt x="0" y="0"/>
                  </a:lnTo>
                  <a:lnTo>
                    <a:pt x="0" y="827457"/>
                  </a:lnTo>
                  <a:lnTo>
                    <a:pt x="5215434" y="827457"/>
                  </a:lnTo>
                  <a:lnTo>
                    <a:pt x="52154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306011" y="2510357"/>
            <a:ext cx="5215890" cy="828040"/>
          </a:xfrm>
          <a:prstGeom prst="rect">
            <a:avLst/>
          </a:prstGeom>
          <a:ln w="31412">
            <a:solidFill>
              <a:srgbClr val="000000"/>
            </a:solidFill>
          </a:ln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3700" b="1" spc="-15" dirty="0">
                <a:latin typeface="Arial"/>
                <a:cs typeface="Arial"/>
              </a:rPr>
              <a:t>Application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71561" y="7955035"/>
            <a:ext cx="5320143" cy="932166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273759" y="3411600"/>
            <a:ext cx="5316220" cy="4438650"/>
            <a:chOff x="9273759" y="3411600"/>
            <a:chExt cx="5316220" cy="4438650"/>
          </a:xfrm>
        </p:grpSpPr>
        <p:sp>
          <p:nvSpPr>
            <p:cNvPr id="14" name="object 14"/>
            <p:cNvSpPr/>
            <p:nvPr/>
          </p:nvSpPr>
          <p:spPr>
            <a:xfrm>
              <a:off x="13438177" y="3442792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369069" y="385028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58324" y="3427475"/>
              <a:ext cx="0" cy="423545"/>
            </a:xfrm>
            <a:custGeom>
              <a:avLst/>
              <a:gdLst/>
              <a:ahLst/>
              <a:cxnLst/>
              <a:rect l="l" t="t" r="r" b="b"/>
              <a:pathLst>
                <a:path h="423545">
                  <a:moveTo>
                    <a:pt x="0" y="0"/>
                  </a:moveTo>
                  <a:lnTo>
                    <a:pt x="0" y="423198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89216" y="383496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3759" y="4046359"/>
              <a:ext cx="5315748" cy="343914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341820" y="4093478"/>
              <a:ext cx="5179695" cy="3303270"/>
            </a:xfrm>
            <a:custGeom>
              <a:avLst/>
              <a:gdLst/>
              <a:ahLst/>
              <a:cxnLst/>
              <a:rect l="l" t="t" r="r" b="b"/>
              <a:pathLst>
                <a:path w="5179694" h="3303270">
                  <a:moveTo>
                    <a:pt x="5179626" y="0"/>
                  </a:moveTo>
                  <a:lnTo>
                    <a:pt x="0" y="0"/>
                  </a:lnTo>
                  <a:lnTo>
                    <a:pt x="0" y="3303025"/>
                  </a:lnTo>
                  <a:lnTo>
                    <a:pt x="5179626" y="3303025"/>
                  </a:lnTo>
                  <a:lnTo>
                    <a:pt x="517962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41820" y="4093478"/>
              <a:ext cx="5179695" cy="3303270"/>
            </a:xfrm>
            <a:custGeom>
              <a:avLst/>
              <a:gdLst/>
              <a:ahLst/>
              <a:cxnLst/>
              <a:rect l="l" t="t" r="r" b="b"/>
              <a:pathLst>
                <a:path w="5179694" h="3303270">
                  <a:moveTo>
                    <a:pt x="0" y="0"/>
                  </a:moveTo>
                  <a:lnTo>
                    <a:pt x="5179626" y="0"/>
                  </a:lnTo>
                  <a:lnTo>
                    <a:pt x="5179626" y="3303025"/>
                  </a:lnTo>
                  <a:lnTo>
                    <a:pt x="0" y="3303025"/>
                  </a:lnTo>
                  <a:lnTo>
                    <a:pt x="0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679729" y="6122502"/>
              <a:ext cx="0" cy="1572895"/>
            </a:xfrm>
            <a:custGeom>
              <a:avLst/>
              <a:gdLst/>
              <a:ahLst/>
              <a:cxnLst/>
              <a:rect l="l" t="t" r="r" b="b"/>
              <a:pathLst>
                <a:path h="1572895">
                  <a:moveTo>
                    <a:pt x="0" y="0"/>
                  </a:moveTo>
                  <a:lnTo>
                    <a:pt x="0" y="1572286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591773" y="76738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6432" y="5996851"/>
              <a:ext cx="146592" cy="14659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104935" y="6118429"/>
              <a:ext cx="0" cy="1555115"/>
            </a:xfrm>
            <a:custGeom>
              <a:avLst/>
              <a:gdLst/>
              <a:ahLst/>
              <a:cxnLst/>
              <a:rect l="l" t="t" r="r" b="b"/>
              <a:pathLst>
                <a:path h="1555115">
                  <a:moveTo>
                    <a:pt x="0" y="0"/>
                  </a:moveTo>
                  <a:lnTo>
                    <a:pt x="0" y="155449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16979" y="765197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1639" y="5992778"/>
              <a:ext cx="146592" cy="1465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341225" y="7309324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h="371475">
                  <a:moveTo>
                    <a:pt x="0" y="0"/>
                  </a:moveTo>
                  <a:lnTo>
                    <a:pt x="0" y="37128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253269" y="765966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67929" y="7183673"/>
              <a:ext cx="146592" cy="14659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749528" y="7309324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h="371475">
                  <a:moveTo>
                    <a:pt x="0" y="0"/>
                  </a:moveTo>
                  <a:lnTo>
                    <a:pt x="0" y="37128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661573" y="765966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175910" y="0"/>
                  </a:moveTo>
                  <a:lnTo>
                    <a:pt x="0" y="0"/>
                  </a:lnTo>
                  <a:lnTo>
                    <a:pt x="87955" y="175910"/>
                  </a:lnTo>
                  <a:lnTo>
                    <a:pt x="175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76232" y="7183673"/>
              <a:ext cx="146592" cy="1465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7924" y="4745172"/>
              <a:ext cx="4847419" cy="13507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727812" y="4965061"/>
              <a:ext cx="4408170" cy="911225"/>
            </a:xfrm>
            <a:custGeom>
              <a:avLst/>
              <a:gdLst/>
              <a:ahLst/>
              <a:cxnLst/>
              <a:rect l="l" t="t" r="r" b="b"/>
              <a:pathLst>
                <a:path w="4408169" h="911225">
                  <a:moveTo>
                    <a:pt x="4229709" y="0"/>
                  </a:moveTo>
                  <a:lnTo>
                    <a:pt x="177932" y="0"/>
                  </a:lnTo>
                  <a:lnTo>
                    <a:pt x="142525" y="136"/>
                  </a:lnTo>
                  <a:lnTo>
                    <a:pt x="91289" y="3678"/>
                  </a:lnTo>
                  <a:lnTo>
                    <a:pt x="52220" y="19231"/>
                  </a:lnTo>
                  <a:lnTo>
                    <a:pt x="19230" y="52221"/>
                  </a:lnTo>
                  <a:lnTo>
                    <a:pt x="3678" y="91290"/>
                  </a:lnTo>
                  <a:lnTo>
                    <a:pt x="136" y="142525"/>
                  </a:lnTo>
                  <a:lnTo>
                    <a:pt x="0" y="177932"/>
                  </a:lnTo>
                  <a:lnTo>
                    <a:pt x="0" y="732995"/>
                  </a:lnTo>
                  <a:lnTo>
                    <a:pt x="1089" y="796957"/>
                  </a:lnTo>
                  <a:lnTo>
                    <a:pt x="8719" y="837423"/>
                  </a:lnTo>
                  <a:lnTo>
                    <a:pt x="33930" y="876997"/>
                  </a:lnTo>
                  <a:lnTo>
                    <a:pt x="73503" y="902209"/>
                  </a:lnTo>
                  <a:lnTo>
                    <a:pt x="113970" y="909838"/>
                  </a:lnTo>
                  <a:lnTo>
                    <a:pt x="177932" y="910928"/>
                  </a:lnTo>
                  <a:lnTo>
                    <a:pt x="4229709" y="910928"/>
                  </a:lnTo>
                  <a:lnTo>
                    <a:pt x="4293671" y="909838"/>
                  </a:lnTo>
                  <a:lnTo>
                    <a:pt x="4334136" y="902209"/>
                  </a:lnTo>
                  <a:lnTo>
                    <a:pt x="4373713" y="876997"/>
                  </a:lnTo>
                  <a:lnTo>
                    <a:pt x="4398919" y="837423"/>
                  </a:lnTo>
                  <a:lnTo>
                    <a:pt x="4406551" y="796957"/>
                  </a:lnTo>
                  <a:lnTo>
                    <a:pt x="4407641" y="732995"/>
                  </a:lnTo>
                  <a:lnTo>
                    <a:pt x="4407641" y="177932"/>
                  </a:lnTo>
                  <a:lnTo>
                    <a:pt x="4406551" y="113970"/>
                  </a:lnTo>
                  <a:lnTo>
                    <a:pt x="4398919" y="73504"/>
                  </a:lnTo>
                  <a:lnTo>
                    <a:pt x="4373713" y="33931"/>
                  </a:lnTo>
                  <a:lnTo>
                    <a:pt x="4334136" y="8720"/>
                  </a:lnTo>
                  <a:lnTo>
                    <a:pt x="4293671" y="1090"/>
                  </a:lnTo>
                  <a:lnTo>
                    <a:pt x="4229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27812" y="4965061"/>
              <a:ext cx="4408170" cy="911225"/>
            </a:xfrm>
            <a:custGeom>
              <a:avLst/>
              <a:gdLst/>
              <a:ahLst/>
              <a:cxnLst/>
              <a:rect l="l" t="t" r="r" b="b"/>
              <a:pathLst>
                <a:path w="4408169" h="911225">
                  <a:moveTo>
                    <a:pt x="177933" y="0"/>
                  </a:moveTo>
                  <a:lnTo>
                    <a:pt x="4229708" y="0"/>
                  </a:lnTo>
                  <a:lnTo>
                    <a:pt x="4265117" y="136"/>
                  </a:lnTo>
                  <a:lnTo>
                    <a:pt x="4316352" y="3678"/>
                  </a:lnTo>
                  <a:lnTo>
                    <a:pt x="4355421" y="19231"/>
                  </a:lnTo>
                  <a:lnTo>
                    <a:pt x="4388410" y="52220"/>
                  </a:lnTo>
                  <a:lnTo>
                    <a:pt x="4403963" y="91289"/>
                  </a:lnTo>
                  <a:lnTo>
                    <a:pt x="4407506" y="142525"/>
                  </a:lnTo>
                  <a:lnTo>
                    <a:pt x="4407642" y="177933"/>
                  </a:lnTo>
                  <a:lnTo>
                    <a:pt x="4407642" y="732995"/>
                  </a:lnTo>
                  <a:lnTo>
                    <a:pt x="4406552" y="796957"/>
                  </a:lnTo>
                  <a:lnTo>
                    <a:pt x="4398922" y="837423"/>
                  </a:lnTo>
                  <a:lnTo>
                    <a:pt x="4373711" y="876997"/>
                  </a:lnTo>
                  <a:lnTo>
                    <a:pt x="4334138" y="902208"/>
                  </a:lnTo>
                  <a:lnTo>
                    <a:pt x="4293671" y="909838"/>
                  </a:lnTo>
                  <a:lnTo>
                    <a:pt x="4229708" y="910928"/>
                  </a:lnTo>
                  <a:lnTo>
                    <a:pt x="177933" y="910928"/>
                  </a:lnTo>
                  <a:lnTo>
                    <a:pt x="113970" y="909838"/>
                  </a:lnTo>
                  <a:lnTo>
                    <a:pt x="73504" y="902208"/>
                  </a:lnTo>
                  <a:lnTo>
                    <a:pt x="33930" y="876997"/>
                  </a:lnTo>
                  <a:lnTo>
                    <a:pt x="8719" y="837423"/>
                  </a:lnTo>
                  <a:lnTo>
                    <a:pt x="1089" y="796957"/>
                  </a:lnTo>
                  <a:lnTo>
                    <a:pt x="0" y="732995"/>
                  </a:lnTo>
                  <a:lnTo>
                    <a:pt x="0" y="177933"/>
                  </a:lnTo>
                  <a:lnTo>
                    <a:pt x="1089" y="113970"/>
                  </a:lnTo>
                  <a:lnTo>
                    <a:pt x="8719" y="73504"/>
                  </a:lnTo>
                  <a:lnTo>
                    <a:pt x="33930" y="33930"/>
                  </a:lnTo>
                  <a:lnTo>
                    <a:pt x="73504" y="8719"/>
                  </a:lnTo>
                  <a:lnTo>
                    <a:pt x="113970" y="1089"/>
                  </a:lnTo>
                  <a:lnTo>
                    <a:pt x="177933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76246" y="541776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07138" y="560845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203302" y="541776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134194" y="560845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930348" y="541776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861240" y="560845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560465" y="541776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491357" y="560845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263281" y="5417764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10">
                  <a:moveTo>
                    <a:pt x="0" y="0"/>
                  </a:moveTo>
                  <a:lnTo>
                    <a:pt x="0" y="2063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194174" y="560845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323916" y="7986448"/>
            <a:ext cx="5215890" cy="82804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sz="3700" b="1" spc="-3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37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7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121107" y="3902779"/>
            <a:ext cx="3621404" cy="1407160"/>
          </a:xfrm>
          <a:prstGeom prst="rect">
            <a:avLst/>
          </a:prstGeom>
        </p:spPr>
        <p:txBody>
          <a:bodyPr vert="horz" wrap="square" lIns="0" tIns="3365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0"/>
              </a:spcBef>
            </a:pPr>
            <a:r>
              <a:rPr sz="3700" b="1" spc="-15" dirty="0">
                <a:latin typeface="Arial"/>
                <a:cs typeface="Arial"/>
              </a:rPr>
              <a:t>Key-Value</a:t>
            </a:r>
            <a:r>
              <a:rPr sz="3700" b="1" spc="-55" dirty="0">
                <a:latin typeface="Arial"/>
                <a:cs typeface="Arial"/>
              </a:rPr>
              <a:t> </a:t>
            </a:r>
            <a:r>
              <a:rPr sz="3700" b="1" spc="5" dirty="0">
                <a:latin typeface="Arial"/>
                <a:cs typeface="Arial"/>
              </a:rPr>
              <a:t>Store</a:t>
            </a:r>
            <a:endParaRPr sz="3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sz="2050" b="1" i="1" spc="-5" dirty="0">
                <a:latin typeface="Arial"/>
                <a:cs typeface="Arial"/>
              </a:rPr>
              <a:t>foreground flows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497917" y="6010886"/>
            <a:ext cx="3002280" cy="1339215"/>
            <a:chOff x="9497917" y="6010886"/>
            <a:chExt cx="3002280" cy="1339215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7917" y="6010886"/>
              <a:ext cx="3002001" cy="133865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717805" y="6230774"/>
              <a:ext cx="2562225" cy="899160"/>
            </a:xfrm>
            <a:custGeom>
              <a:avLst/>
              <a:gdLst/>
              <a:ahLst/>
              <a:cxnLst/>
              <a:rect l="l" t="t" r="r" b="b"/>
              <a:pathLst>
                <a:path w="2562225" h="899159">
                  <a:moveTo>
                    <a:pt x="2386642" y="0"/>
                  </a:moveTo>
                  <a:lnTo>
                    <a:pt x="175578" y="0"/>
                  </a:lnTo>
                  <a:lnTo>
                    <a:pt x="140639" y="134"/>
                  </a:lnTo>
                  <a:lnTo>
                    <a:pt x="90082" y="3629"/>
                  </a:lnTo>
                  <a:lnTo>
                    <a:pt x="51529" y="18976"/>
                  </a:lnTo>
                  <a:lnTo>
                    <a:pt x="18977" y="51529"/>
                  </a:lnTo>
                  <a:lnTo>
                    <a:pt x="3630" y="90081"/>
                  </a:lnTo>
                  <a:lnTo>
                    <a:pt x="134" y="140638"/>
                  </a:lnTo>
                  <a:lnTo>
                    <a:pt x="0" y="175577"/>
                  </a:lnTo>
                  <a:lnTo>
                    <a:pt x="0" y="723296"/>
                  </a:lnTo>
                  <a:lnTo>
                    <a:pt x="1075" y="786412"/>
                  </a:lnTo>
                  <a:lnTo>
                    <a:pt x="8604" y="826343"/>
                  </a:lnTo>
                  <a:lnTo>
                    <a:pt x="33482" y="865393"/>
                  </a:lnTo>
                  <a:lnTo>
                    <a:pt x="72531" y="890271"/>
                  </a:lnTo>
                  <a:lnTo>
                    <a:pt x="112462" y="897799"/>
                  </a:lnTo>
                  <a:lnTo>
                    <a:pt x="175578" y="898875"/>
                  </a:lnTo>
                  <a:lnTo>
                    <a:pt x="2386642" y="898875"/>
                  </a:lnTo>
                  <a:lnTo>
                    <a:pt x="2449761" y="897799"/>
                  </a:lnTo>
                  <a:lnTo>
                    <a:pt x="2489696" y="890271"/>
                  </a:lnTo>
                  <a:lnTo>
                    <a:pt x="2528742" y="865393"/>
                  </a:lnTo>
                  <a:lnTo>
                    <a:pt x="2553621" y="826343"/>
                  </a:lnTo>
                  <a:lnTo>
                    <a:pt x="2561152" y="786412"/>
                  </a:lnTo>
                  <a:lnTo>
                    <a:pt x="2562228" y="723296"/>
                  </a:lnTo>
                  <a:lnTo>
                    <a:pt x="2562228" y="175577"/>
                  </a:lnTo>
                  <a:lnTo>
                    <a:pt x="2561152" y="112462"/>
                  </a:lnTo>
                  <a:lnTo>
                    <a:pt x="2553621" y="72531"/>
                  </a:lnTo>
                  <a:lnTo>
                    <a:pt x="2528742" y="33481"/>
                  </a:lnTo>
                  <a:lnTo>
                    <a:pt x="2489696" y="8603"/>
                  </a:lnTo>
                  <a:lnTo>
                    <a:pt x="2449761" y="1075"/>
                  </a:lnTo>
                  <a:lnTo>
                    <a:pt x="2386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717805" y="6230774"/>
              <a:ext cx="2562225" cy="899160"/>
            </a:xfrm>
            <a:custGeom>
              <a:avLst/>
              <a:gdLst/>
              <a:ahLst/>
              <a:cxnLst/>
              <a:rect l="l" t="t" r="r" b="b"/>
              <a:pathLst>
                <a:path w="2562225" h="899159">
                  <a:moveTo>
                    <a:pt x="175578" y="0"/>
                  </a:moveTo>
                  <a:lnTo>
                    <a:pt x="2386645" y="0"/>
                  </a:lnTo>
                  <a:lnTo>
                    <a:pt x="2421584" y="134"/>
                  </a:lnTo>
                  <a:lnTo>
                    <a:pt x="2472142" y="3629"/>
                  </a:lnTo>
                  <a:lnTo>
                    <a:pt x="2510694" y="18976"/>
                  </a:lnTo>
                  <a:lnTo>
                    <a:pt x="2543247" y="51529"/>
                  </a:lnTo>
                  <a:lnTo>
                    <a:pt x="2558594" y="90081"/>
                  </a:lnTo>
                  <a:lnTo>
                    <a:pt x="2562090" y="140639"/>
                  </a:lnTo>
                  <a:lnTo>
                    <a:pt x="2562224" y="175578"/>
                  </a:lnTo>
                  <a:lnTo>
                    <a:pt x="2562224" y="723296"/>
                  </a:lnTo>
                  <a:lnTo>
                    <a:pt x="2561149" y="786412"/>
                  </a:lnTo>
                  <a:lnTo>
                    <a:pt x="2553620" y="826343"/>
                  </a:lnTo>
                  <a:lnTo>
                    <a:pt x="2528742" y="865393"/>
                  </a:lnTo>
                  <a:lnTo>
                    <a:pt x="2489692" y="890271"/>
                  </a:lnTo>
                  <a:lnTo>
                    <a:pt x="2449761" y="897799"/>
                  </a:lnTo>
                  <a:lnTo>
                    <a:pt x="2386645" y="898875"/>
                  </a:lnTo>
                  <a:lnTo>
                    <a:pt x="175578" y="898875"/>
                  </a:lnTo>
                  <a:lnTo>
                    <a:pt x="112462" y="897799"/>
                  </a:lnTo>
                  <a:lnTo>
                    <a:pt x="72531" y="890271"/>
                  </a:lnTo>
                  <a:lnTo>
                    <a:pt x="33481" y="865393"/>
                  </a:lnTo>
                  <a:lnTo>
                    <a:pt x="8604" y="826343"/>
                  </a:lnTo>
                  <a:lnTo>
                    <a:pt x="1075" y="786412"/>
                  </a:lnTo>
                  <a:lnTo>
                    <a:pt x="0" y="723296"/>
                  </a:lnTo>
                  <a:lnTo>
                    <a:pt x="0" y="175578"/>
                  </a:lnTo>
                  <a:lnTo>
                    <a:pt x="1075" y="112462"/>
                  </a:lnTo>
                  <a:lnTo>
                    <a:pt x="8604" y="72531"/>
                  </a:lnTo>
                  <a:lnTo>
                    <a:pt x="33481" y="33481"/>
                  </a:lnTo>
                  <a:lnTo>
                    <a:pt x="72531" y="8604"/>
                  </a:lnTo>
                  <a:lnTo>
                    <a:pt x="112462" y="1075"/>
                  </a:lnTo>
                  <a:lnTo>
                    <a:pt x="175578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880755" y="6233357"/>
            <a:ext cx="2236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i="1" spc="10" dirty="0">
                <a:latin typeface="Arial"/>
                <a:cs typeface="Arial"/>
              </a:rPr>
              <a:t>compaction</a:t>
            </a:r>
            <a:r>
              <a:rPr sz="2050" b="1" i="1" spc="-70" dirty="0">
                <a:latin typeface="Arial"/>
                <a:cs typeface="Arial"/>
              </a:rPr>
              <a:t> </a:t>
            </a:r>
            <a:r>
              <a:rPr sz="2050" b="1" i="1" spc="-5" dirty="0">
                <a:latin typeface="Arial"/>
                <a:cs typeface="Arial"/>
              </a:rPr>
              <a:t>flows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0108402" y="5999028"/>
            <a:ext cx="4210050" cy="1351915"/>
            <a:chOff x="10108402" y="5999028"/>
            <a:chExt cx="4210050" cy="1351915"/>
          </a:xfrm>
        </p:grpSpPr>
        <p:sp>
          <p:nvSpPr>
            <p:cNvPr id="54" name="object 54"/>
            <p:cNvSpPr/>
            <p:nvPr/>
          </p:nvSpPr>
          <p:spPr>
            <a:xfrm>
              <a:off x="10177510" y="6668570"/>
              <a:ext cx="0" cy="202565"/>
            </a:xfrm>
            <a:custGeom>
              <a:avLst/>
              <a:gdLst/>
              <a:ahLst/>
              <a:cxnLst/>
              <a:rect l="l" t="t" r="r" b="b"/>
              <a:pathLst>
                <a:path h="202565">
                  <a:moveTo>
                    <a:pt x="0" y="0"/>
                  </a:moveTo>
                  <a:lnTo>
                    <a:pt x="0" y="202046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108402" y="68549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014513" y="6668570"/>
              <a:ext cx="0" cy="202565"/>
            </a:xfrm>
            <a:custGeom>
              <a:avLst/>
              <a:gdLst/>
              <a:ahLst/>
              <a:cxnLst/>
              <a:rect l="l" t="t" r="r" b="b"/>
              <a:pathLst>
                <a:path h="202565">
                  <a:moveTo>
                    <a:pt x="0" y="0"/>
                  </a:moveTo>
                  <a:lnTo>
                    <a:pt x="0" y="202046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45405" y="68549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731946" y="6668570"/>
              <a:ext cx="0" cy="202565"/>
            </a:xfrm>
            <a:custGeom>
              <a:avLst/>
              <a:gdLst/>
              <a:ahLst/>
              <a:cxnLst/>
              <a:rect l="l" t="t" r="r" b="b"/>
              <a:pathLst>
                <a:path h="202565">
                  <a:moveTo>
                    <a:pt x="0" y="0"/>
                  </a:moveTo>
                  <a:lnTo>
                    <a:pt x="0" y="202046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662838" y="68549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29586" y="5999028"/>
              <a:ext cx="2088554" cy="135181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2449474" y="6218917"/>
              <a:ext cx="1649095" cy="912494"/>
            </a:xfrm>
            <a:custGeom>
              <a:avLst/>
              <a:gdLst/>
              <a:ahLst/>
              <a:cxnLst/>
              <a:rect l="l" t="t" r="r" b="b"/>
              <a:pathLst>
                <a:path w="1649094" h="912495">
                  <a:moveTo>
                    <a:pt x="1470635" y="0"/>
                  </a:moveTo>
                  <a:lnTo>
                    <a:pt x="178151" y="0"/>
                  </a:lnTo>
                  <a:lnTo>
                    <a:pt x="142704" y="136"/>
                  </a:lnTo>
                  <a:lnTo>
                    <a:pt x="91407" y="3682"/>
                  </a:lnTo>
                  <a:lnTo>
                    <a:pt x="52289" y="19254"/>
                  </a:lnTo>
                  <a:lnTo>
                    <a:pt x="19258" y="52284"/>
                  </a:lnTo>
                  <a:lnTo>
                    <a:pt x="3684" y="91400"/>
                  </a:lnTo>
                  <a:lnTo>
                    <a:pt x="136" y="142698"/>
                  </a:lnTo>
                  <a:lnTo>
                    <a:pt x="0" y="178149"/>
                  </a:lnTo>
                  <a:lnTo>
                    <a:pt x="0" y="733887"/>
                  </a:lnTo>
                  <a:lnTo>
                    <a:pt x="1091" y="797927"/>
                  </a:lnTo>
                  <a:lnTo>
                    <a:pt x="8732" y="838442"/>
                  </a:lnTo>
                  <a:lnTo>
                    <a:pt x="33976" y="878064"/>
                  </a:lnTo>
                  <a:lnTo>
                    <a:pt x="73599" y="903306"/>
                  </a:lnTo>
                  <a:lnTo>
                    <a:pt x="114115" y="910945"/>
                  </a:lnTo>
                  <a:lnTo>
                    <a:pt x="178151" y="912037"/>
                  </a:lnTo>
                  <a:lnTo>
                    <a:pt x="1470635" y="912037"/>
                  </a:lnTo>
                  <a:lnTo>
                    <a:pt x="1534671" y="910945"/>
                  </a:lnTo>
                  <a:lnTo>
                    <a:pt x="1575187" y="903306"/>
                  </a:lnTo>
                  <a:lnTo>
                    <a:pt x="1614810" y="878064"/>
                  </a:lnTo>
                  <a:lnTo>
                    <a:pt x="1640054" y="838442"/>
                  </a:lnTo>
                  <a:lnTo>
                    <a:pt x="1647686" y="797927"/>
                  </a:lnTo>
                  <a:lnTo>
                    <a:pt x="1648777" y="733887"/>
                  </a:lnTo>
                  <a:lnTo>
                    <a:pt x="1648777" y="178149"/>
                  </a:lnTo>
                  <a:lnTo>
                    <a:pt x="1647686" y="114109"/>
                  </a:lnTo>
                  <a:lnTo>
                    <a:pt x="1640054" y="73593"/>
                  </a:lnTo>
                  <a:lnTo>
                    <a:pt x="1614810" y="33972"/>
                  </a:lnTo>
                  <a:lnTo>
                    <a:pt x="1575187" y="8729"/>
                  </a:lnTo>
                  <a:lnTo>
                    <a:pt x="1534671" y="1091"/>
                  </a:lnTo>
                  <a:lnTo>
                    <a:pt x="1470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449474" y="6218917"/>
              <a:ext cx="1649095" cy="912494"/>
            </a:xfrm>
            <a:custGeom>
              <a:avLst/>
              <a:gdLst/>
              <a:ahLst/>
              <a:cxnLst/>
              <a:rect l="l" t="t" r="r" b="b"/>
              <a:pathLst>
                <a:path w="1649094" h="912495">
                  <a:moveTo>
                    <a:pt x="178149" y="0"/>
                  </a:moveTo>
                  <a:lnTo>
                    <a:pt x="1470627" y="0"/>
                  </a:lnTo>
                  <a:lnTo>
                    <a:pt x="1506078" y="136"/>
                  </a:lnTo>
                  <a:lnTo>
                    <a:pt x="1557376" y="3683"/>
                  </a:lnTo>
                  <a:lnTo>
                    <a:pt x="1596492" y="19254"/>
                  </a:lnTo>
                  <a:lnTo>
                    <a:pt x="1629522" y="52284"/>
                  </a:lnTo>
                  <a:lnTo>
                    <a:pt x="1645094" y="91401"/>
                  </a:lnTo>
                  <a:lnTo>
                    <a:pt x="1648640" y="142698"/>
                  </a:lnTo>
                  <a:lnTo>
                    <a:pt x="1648777" y="178149"/>
                  </a:lnTo>
                  <a:lnTo>
                    <a:pt x="1648777" y="733887"/>
                  </a:lnTo>
                  <a:lnTo>
                    <a:pt x="1647685" y="797927"/>
                  </a:lnTo>
                  <a:lnTo>
                    <a:pt x="1640047" y="838443"/>
                  </a:lnTo>
                  <a:lnTo>
                    <a:pt x="1614805" y="878065"/>
                  </a:lnTo>
                  <a:lnTo>
                    <a:pt x="1575183" y="903306"/>
                  </a:lnTo>
                  <a:lnTo>
                    <a:pt x="1534667" y="910945"/>
                  </a:lnTo>
                  <a:lnTo>
                    <a:pt x="1470627" y="912037"/>
                  </a:lnTo>
                  <a:lnTo>
                    <a:pt x="178149" y="912037"/>
                  </a:lnTo>
                  <a:lnTo>
                    <a:pt x="114109" y="910945"/>
                  </a:lnTo>
                  <a:lnTo>
                    <a:pt x="73593" y="903306"/>
                  </a:lnTo>
                  <a:lnTo>
                    <a:pt x="33972" y="878065"/>
                  </a:lnTo>
                  <a:lnTo>
                    <a:pt x="8730" y="838443"/>
                  </a:lnTo>
                  <a:lnTo>
                    <a:pt x="1091" y="797927"/>
                  </a:lnTo>
                  <a:lnTo>
                    <a:pt x="0" y="733887"/>
                  </a:lnTo>
                  <a:lnTo>
                    <a:pt x="0" y="178149"/>
                  </a:lnTo>
                  <a:lnTo>
                    <a:pt x="1091" y="114109"/>
                  </a:lnTo>
                  <a:lnTo>
                    <a:pt x="8730" y="73593"/>
                  </a:lnTo>
                  <a:lnTo>
                    <a:pt x="33972" y="33972"/>
                  </a:lnTo>
                  <a:lnTo>
                    <a:pt x="73593" y="8730"/>
                  </a:lnTo>
                  <a:lnTo>
                    <a:pt x="114109" y="1091"/>
                  </a:lnTo>
                  <a:lnTo>
                    <a:pt x="178149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2584748" y="6245551"/>
            <a:ext cx="13785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i="1" spc="-10" dirty="0">
                <a:latin typeface="Arial"/>
                <a:cs typeface="Arial"/>
              </a:rPr>
              <a:t>flush</a:t>
            </a:r>
            <a:r>
              <a:rPr sz="2050" b="1" i="1" spc="-70" dirty="0">
                <a:latin typeface="Arial"/>
                <a:cs typeface="Arial"/>
              </a:rPr>
              <a:t> </a:t>
            </a:r>
            <a:r>
              <a:rPr sz="2050" b="1" i="1" spc="-5" dirty="0">
                <a:latin typeface="Arial"/>
                <a:cs typeface="Arial"/>
              </a:rPr>
              <a:t>flows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316563" y="1656509"/>
            <a:ext cx="8458835" cy="5621655"/>
            <a:chOff x="11316563" y="1656509"/>
            <a:chExt cx="8458835" cy="5621655"/>
          </a:xfrm>
        </p:grpSpPr>
        <p:sp>
          <p:nvSpPr>
            <p:cNvPr id="65" name="object 65"/>
            <p:cNvSpPr/>
            <p:nvPr/>
          </p:nvSpPr>
          <p:spPr>
            <a:xfrm>
              <a:off x="13253345" y="6706548"/>
              <a:ext cx="0" cy="207010"/>
            </a:xfrm>
            <a:custGeom>
              <a:avLst/>
              <a:gdLst/>
              <a:ahLst/>
              <a:cxnLst/>
              <a:rect l="l" t="t" r="r" b="b"/>
              <a:pathLst>
                <a:path h="207009">
                  <a:moveTo>
                    <a:pt x="0" y="0"/>
                  </a:moveTo>
                  <a:lnTo>
                    <a:pt x="0" y="206798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184237" y="6897641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675467" y="1677464"/>
              <a:ext cx="4773930" cy="4385945"/>
            </a:xfrm>
            <a:custGeom>
              <a:avLst/>
              <a:gdLst/>
              <a:ahLst/>
              <a:cxnLst/>
              <a:rect l="l" t="t" r="r" b="b"/>
              <a:pathLst>
                <a:path w="4773930" h="4385945">
                  <a:moveTo>
                    <a:pt x="0" y="4385802"/>
                  </a:moveTo>
                  <a:lnTo>
                    <a:pt x="27362" y="4314472"/>
                  </a:lnTo>
                  <a:lnTo>
                    <a:pt x="54739" y="4243727"/>
                  </a:lnTo>
                  <a:lnTo>
                    <a:pt x="82130" y="4173568"/>
                  </a:lnTo>
                  <a:lnTo>
                    <a:pt x="109537" y="4103992"/>
                  </a:lnTo>
                  <a:lnTo>
                    <a:pt x="136958" y="4035002"/>
                  </a:lnTo>
                  <a:lnTo>
                    <a:pt x="164394" y="3966597"/>
                  </a:lnTo>
                  <a:lnTo>
                    <a:pt x="191844" y="3898776"/>
                  </a:lnTo>
                  <a:lnTo>
                    <a:pt x="219310" y="3831540"/>
                  </a:lnTo>
                  <a:lnTo>
                    <a:pt x="246790" y="3764889"/>
                  </a:lnTo>
                  <a:lnTo>
                    <a:pt x="274284" y="3698823"/>
                  </a:lnTo>
                  <a:lnTo>
                    <a:pt x="301794" y="3633341"/>
                  </a:lnTo>
                  <a:lnTo>
                    <a:pt x="329318" y="3568444"/>
                  </a:lnTo>
                  <a:lnTo>
                    <a:pt x="356857" y="3504133"/>
                  </a:lnTo>
                  <a:lnTo>
                    <a:pt x="384410" y="3440405"/>
                  </a:lnTo>
                  <a:lnTo>
                    <a:pt x="411978" y="3377263"/>
                  </a:lnTo>
                  <a:lnTo>
                    <a:pt x="439561" y="3314706"/>
                  </a:lnTo>
                  <a:lnTo>
                    <a:pt x="467159" y="3252733"/>
                  </a:lnTo>
                  <a:lnTo>
                    <a:pt x="494771" y="3191345"/>
                  </a:lnTo>
                  <a:lnTo>
                    <a:pt x="522399" y="3130542"/>
                  </a:lnTo>
                  <a:lnTo>
                    <a:pt x="550040" y="3070324"/>
                  </a:lnTo>
                  <a:lnTo>
                    <a:pt x="577697" y="3010690"/>
                  </a:lnTo>
                  <a:lnTo>
                    <a:pt x="605368" y="2951641"/>
                  </a:lnTo>
                  <a:lnTo>
                    <a:pt x="633054" y="2893177"/>
                  </a:lnTo>
                  <a:lnTo>
                    <a:pt x="660755" y="2835298"/>
                  </a:lnTo>
                  <a:lnTo>
                    <a:pt x="688470" y="2778004"/>
                  </a:lnTo>
                  <a:lnTo>
                    <a:pt x="716200" y="2721294"/>
                  </a:lnTo>
                  <a:lnTo>
                    <a:pt x="743945" y="2665170"/>
                  </a:lnTo>
                  <a:lnTo>
                    <a:pt x="771705" y="2609630"/>
                  </a:lnTo>
                  <a:lnTo>
                    <a:pt x="799479" y="2554675"/>
                  </a:lnTo>
                  <a:lnTo>
                    <a:pt x="827268" y="2500304"/>
                  </a:lnTo>
                  <a:lnTo>
                    <a:pt x="855071" y="2446519"/>
                  </a:lnTo>
                  <a:lnTo>
                    <a:pt x="882890" y="2393318"/>
                  </a:lnTo>
                  <a:lnTo>
                    <a:pt x="910723" y="2340702"/>
                  </a:lnTo>
                  <a:lnTo>
                    <a:pt x="938571" y="2288671"/>
                  </a:lnTo>
                  <a:lnTo>
                    <a:pt x="966433" y="2237225"/>
                  </a:lnTo>
                  <a:lnTo>
                    <a:pt x="994310" y="2186363"/>
                  </a:lnTo>
                  <a:lnTo>
                    <a:pt x="1022202" y="2136086"/>
                  </a:lnTo>
                  <a:lnTo>
                    <a:pt x="1050109" y="2086394"/>
                  </a:lnTo>
                  <a:lnTo>
                    <a:pt x="1078030" y="2037287"/>
                  </a:lnTo>
                  <a:lnTo>
                    <a:pt x="1105966" y="1988765"/>
                  </a:lnTo>
                  <a:lnTo>
                    <a:pt x="1133917" y="1940827"/>
                  </a:lnTo>
                  <a:lnTo>
                    <a:pt x="1161883" y="1893475"/>
                  </a:lnTo>
                  <a:lnTo>
                    <a:pt x="1189863" y="1846707"/>
                  </a:lnTo>
                  <a:lnTo>
                    <a:pt x="1217858" y="1800523"/>
                  </a:lnTo>
                  <a:lnTo>
                    <a:pt x="1245867" y="1754925"/>
                  </a:lnTo>
                  <a:lnTo>
                    <a:pt x="1273892" y="1709911"/>
                  </a:lnTo>
                  <a:lnTo>
                    <a:pt x="1301931" y="1665483"/>
                  </a:lnTo>
                  <a:lnTo>
                    <a:pt x="1329985" y="1621639"/>
                  </a:lnTo>
                  <a:lnTo>
                    <a:pt x="1358053" y="1578380"/>
                  </a:lnTo>
                  <a:lnTo>
                    <a:pt x="1386136" y="1535705"/>
                  </a:lnTo>
                  <a:lnTo>
                    <a:pt x="1414234" y="1493616"/>
                  </a:lnTo>
                  <a:lnTo>
                    <a:pt x="1442347" y="1452111"/>
                  </a:lnTo>
                  <a:lnTo>
                    <a:pt x="1470474" y="1411191"/>
                  </a:lnTo>
                  <a:lnTo>
                    <a:pt x="1498616" y="1370856"/>
                  </a:lnTo>
                  <a:lnTo>
                    <a:pt x="1526773" y="1331105"/>
                  </a:lnTo>
                  <a:lnTo>
                    <a:pt x="1554945" y="1291940"/>
                  </a:lnTo>
                  <a:lnTo>
                    <a:pt x="1583131" y="1253359"/>
                  </a:lnTo>
                  <a:lnTo>
                    <a:pt x="1611332" y="1215363"/>
                  </a:lnTo>
                  <a:lnTo>
                    <a:pt x="1639547" y="1177952"/>
                  </a:lnTo>
                  <a:lnTo>
                    <a:pt x="1667778" y="1141125"/>
                  </a:lnTo>
                  <a:lnTo>
                    <a:pt x="1696023" y="1104884"/>
                  </a:lnTo>
                  <a:lnTo>
                    <a:pt x="1724282" y="1069227"/>
                  </a:lnTo>
                  <a:lnTo>
                    <a:pt x="1752557" y="1034155"/>
                  </a:lnTo>
                  <a:lnTo>
                    <a:pt x="1780846" y="999668"/>
                  </a:lnTo>
                  <a:lnTo>
                    <a:pt x="1809150" y="965765"/>
                  </a:lnTo>
                  <a:lnTo>
                    <a:pt x="1837469" y="932448"/>
                  </a:lnTo>
                  <a:lnTo>
                    <a:pt x="1865802" y="899715"/>
                  </a:lnTo>
                  <a:lnTo>
                    <a:pt x="1894150" y="867567"/>
                  </a:lnTo>
                  <a:lnTo>
                    <a:pt x="1922513" y="836004"/>
                  </a:lnTo>
                  <a:lnTo>
                    <a:pt x="1950890" y="805025"/>
                  </a:lnTo>
                  <a:lnTo>
                    <a:pt x="1979282" y="774632"/>
                  </a:lnTo>
                  <a:lnTo>
                    <a:pt x="2007689" y="744823"/>
                  </a:lnTo>
                  <a:lnTo>
                    <a:pt x="2036111" y="715599"/>
                  </a:lnTo>
                  <a:lnTo>
                    <a:pt x="2064547" y="686960"/>
                  </a:lnTo>
                  <a:lnTo>
                    <a:pt x="2092998" y="658905"/>
                  </a:lnTo>
                  <a:lnTo>
                    <a:pt x="2121464" y="631436"/>
                  </a:lnTo>
                  <a:lnTo>
                    <a:pt x="2149944" y="604551"/>
                  </a:lnTo>
                  <a:lnTo>
                    <a:pt x="2178440" y="578251"/>
                  </a:lnTo>
                  <a:lnTo>
                    <a:pt x="2206949" y="552535"/>
                  </a:lnTo>
                  <a:lnTo>
                    <a:pt x="2264013" y="502859"/>
                  </a:lnTo>
                  <a:lnTo>
                    <a:pt x="2321136" y="455523"/>
                  </a:lnTo>
                  <a:lnTo>
                    <a:pt x="2378318" y="410525"/>
                  </a:lnTo>
                  <a:lnTo>
                    <a:pt x="2435558" y="367866"/>
                  </a:lnTo>
                  <a:lnTo>
                    <a:pt x="2492858" y="327547"/>
                  </a:lnTo>
                  <a:lnTo>
                    <a:pt x="2550216" y="289567"/>
                  </a:lnTo>
                  <a:lnTo>
                    <a:pt x="2607633" y="253926"/>
                  </a:lnTo>
                  <a:lnTo>
                    <a:pt x="2665109" y="220624"/>
                  </a:lnTo>
                  <a:lnTo>
                    <a:pt x="2722643" y="189662"/>
                  </a:lnTo>
                  <a:lnTo>
                    <a:pt x="2780237" y="161038"/>
                  </a:lnTo>
                  <a:lnTo>
                    <a:pt x="2837889" y="134754"/>
                  </a:lnTo>
                  <a:lnTo>
                    <a:pt x="2895601" y="110809"/>
                  </a:lnTo>
                  <a:lnTo>
                    <a:pt x="2953371" y="89204"/>
                  </a:lnTo>
                  <a:lnTo>
                    <a:pt x="3011200" y="69937"/>
                  </a:lnTo>
                  <a:lnTo>
                    <a:pt x="3069088" y="53010"/>
                  </a:lnTo>
                  <a:lnTo>
                    <a:pt x="3127034" y="38421"/>
                  </a:lnTo>
                  <a:lnTo>
                    <a:pt x="3185040" y="26172"/>
                  </a:lnTo>
                  <a:lnTo>
                    <a:pt x="3243104" y="16263"/>
                  </a:lnTo>
                  <a:lnTo>
                    <a:pt x="3301227" y="8692"/>
                  </a:lnTo>
                  <a:lnTo>
                    <a:pt x="3359409" y="3461"/>
                  </a:lnTo>
                  <a:lnTo>
                    <a:pt x="3417650" y="568"/>
                  </a:lnTo>
                  <a:lnTo>
                    <a:pt x="3446793" y="0"/>
                  </a:lnTo>
                  <a:lnTo>
                    <a:pt x="3475950" y="15"/>
                  </a:lnTo>
                  <a:lnTo>
                    <a:pt x="3534309" y="1802"/>
                  </a:lnTo>
                  <a:lnTo>
                    <a:pt x="3592726" y="5927"/>
                  </a:lnTo>
                  <a:lnTo>
                    <a:pt x="3651203" y="12391"/>
                  </a:lnTo>
                  <a:lnTo>
                    <a:pt x="3709738" y="21195"/>
                  </a:lnTo>
                  <a:lnTo>
                    <a:pt x="3768332" y="32338"/>
                  </a:lnTo>
                  <a:lnTo>
                    <a:pt x="3826985" y="45820"/>
                  </a:lnTo>
                  <a:lnTo>
                    <a:pt x="3885697" y="61642"/>
                  </a:lnTo>
                  <a:lnTo>
                    <a:pt x="3944467" y="79802"/>
                  </a:lnTo>
                  <a:lnTo>
                    <a:pt x="4003297" y="100302"/>
                  </a:lnTo>
                  <a:lnTo>
                    <a:pt x="4062185" y="123141"/>
                  </a:lnTo>
                  <a:lnTo>
                    <a:pt x="4121132" y="148319"/>
                  </a:lnTo>
                  <a:lnTo>
                    <a:pt x="4180138" y="175836"/>
                  </a:lnTo>
                  <a:lnTo>
                    <a:pt x="4239203" y="205693"/>
                  </a:lnTo>
                  <a:lnTo>
                    <a:pt x="4298327" y="237888"/>
                  </a:lnTo>
                  <a:lnTo>
                    <a:pt x="4357509" y="272423"/>
                  </a:lnTo>
                  <a:lnTo>
                    <a:pt x="4416751" y="309297"/>
                  </a:lnTo>
                  <a:lnTo>
                    <a:pt x="4476051" y="348510"/>
                  </a:lnTo>
                  <a:lnTo>
                    <a:pt x="4535410" y="390063"/>
                  </a:lnTo>
                  <a:lnTo>
                    <a:pt x="4594828" y="433954"/>
                  </a:lnTo>
                  <a:lnTo>
                    <a:pt x="4654305" y="480185"/>
                  </a:lnTo>
                  <a:lnTo>
                    <a:pt x="4684066" y="504178"/>
                  </a:lnTo>
                  <a:lnTo>
                    <a:pt x="4713841" y="528755"/>
                  </a:lnTo>
                  <a:lnTo>
                    <a:pt x="4743631" y="553917"/>
                  </a:lnTo>
                  <a:lnTo>
                    <a:pt x="4773435" y="579664"/>
                  </a:lnTo>
                </a:path>
              </a:pathLst>
            </a:custGeom>
            <a:ln w="41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745696" y="4518901"/>
              <a:ext cx="3651250" cy="2717165"/>
            </a:xfrm>
            <a:custGeom>
              <a:avLst/>
              <a:gdLst/>
              <a:ahLst/>
              <a:cxnLst/>
              <a:rect l="l" t="t" r="r" b="b"/>
              <a:pathLst>
                <a:path w="3651250" h="2717165">
                  <a:moveTo>
                    <a:pt x="0" y="2716693"/>
                  </a:moveTo>
                  <a:lnTo>
                    <a:pt x="16710" y="2655446"/>
                  </a:lnTo>
                  <a:lnTo>
                    <a:pt x="33677" y="2594897"/>
                  </a:lnTo>
                  <a:lnTo>
                    <a:pt x="50901" y="2535046"/>
                  </a:lnTo>
                  <a:lnTo>
                    <a:pt x="68382" y="2475894"/>
                  </a:lnTo>
                  <a:lnTo>
                    <a:pt x="86119" y="2417440"/>
                  </a:lnTo>
                  <a:lnTo>
                    <a:pt x="104113" y="2359684"/>
                  </a:lnTo>
                  <a:lnTo>
                    <a:pt x="122364" y="2302626"/>
                  </a:lnTo>
                  <a:lnTo>
                    <a:pt x="140872" y="2246267"/>
                  </a:lnTo>
                  <a:lnTo>
                    <a:pt x="159636" y="2190606"/>
                  </a:lnTo>
                  <a:lnTo>
                    <a:pt x="178657" y="2135644"/>
                  </a:lnTo>
                  <a:lnTo>
                    <a:pt x="197935" y="2081379"/>
                  </a:lnTo>
                  <a:lnTo>
                    <a:pt x="217470" y="2027813"/>
                  </a:lnTo>
                  <a:lnTo>
                    <a:pt x="237261" y="1974946"/>
                  </a:lnTo>
                  <a:lnTo>
                    <a:pt x="257309" y="1922776"/>
                  </a:lnTo>
                  <a:lnTo>
                    <a:pt x="277614" y="1871305"/>
                  </a:lnTo>
                  <a:lnTo>
                    <a:pt x="298176" y="1820532"/>
                  </a:lnTo>
                  <a:lnTo>
                    <a:pt x="318994" y="1770458"/>
                  </a:lnTo>
                  <a:lnTo>
                    <a:pt x="340069" y="1721082"/>
                  </a:lnTo>
                  <a:lnTo>
                    <a:pt x="361401" y="1672404"/>
                  </a:lnTo>
                  <a:lnTo>
                    <a:pt x="382989" y="1624424"/>
                  </a:lnTo>
                  <a:lnTo>
                    <a:pt x="404834" y="1577142"/>
                  </a:lnTo>
                  <a:lnTo>
                    <a:pt x="426936" y="1530559"/>
                  </a:lnTo>
                  <a:lnTo>
                    <a:pt x="449295" y="1484675"/>
                  </a:lnTo>
                  <a:lnTo>
                    <a:pt x="471910" y="1439488"/>
                  </a:lnTo>
                  <a:lnTo>
                    <a:pt x="494782" y="1395000"/>
                  </a:lnTo>
                  <a:lnTo>
                    <a:pt x="517911" y="1351210"/>
                  </a:lnTo>
                  <a:lnTo>
                    <a:pt x="541297" y="1308118"/>
                  </a:lnTo>
                  <a:lnTo>
                    <a:pt x="564939" y="1265725"/>
                  </a:lnTo>
                  <a:lnTo>
                    <a:pt x="588838" y="1224030"/>
                  </a:lnTo>
                  <a:lnTo>
                    <a:pt x="612994" y="1183033"/>
                  </a:lnTo>
                  <a:lnTo>
                    <a:pt x="637407" y="1142735"/>
                  </a:lnTo>
                  <a:lnTo>
                    <a:pt x="662076" y="1103135"/>
                  </a:lnTo>
                  <a:lnTo>
                    <a:pt x="687002" y="1064233"/>
                  </a:lnTo>
                  <a:lnTo>
                    <a:pt x="712185" y="1026029"/>
                  </a:lnTo>
                  <a:lnTo>
                    <a:pt x="737624" y="988524"/>
                  </a:lnTo>
                  <a:lnTo>
                    <a:pt x="763321" y="951717"/>
                  </a:lnTo>
                  <a:lnTo>
                    <a:pt x="789274" y="915608"/>
                  </a:lnTo>
                  <a:lnTo>
                    <a:pt x="815483" y="880198"/>
                  </a:lnTo>
                  <a:lnTo>
                    <a:pt x="841950" y="845485"/>
                  </a:lnTo>
                  <a:lnTo>
                    <a:pt x="868673" y="811472"/>
                  </a:lnTo>
                  <a:lnTo>
                    <a:pt x="895653" y="778156"/>
                  </a:lnTo>
                  <a:lnTo>
                    <a:pt x="922889" y="745539"/>
                  </a:lnTo>
                  <a:lnTo>
                    <a:pt x="950383" y="713620"/>
                  </a:lnTo>
                  <a:lnTo>
                    <a:pt x="978133" y="682399"/>
                  </a:lnTo>
                  <a:lnTo>
                    <a:pt x="1006140" y="651877"/>
                  </a:lnTo>
                  <a:lnTo>
                    <a:pt x="1034403" y="622053"/>
                  </a:lnTo>
                  <a:lnTo>
                    <a:pt x="1062924" y="592927"/>
                  </a:lnTo>
                  <a:lnTo>
                    <a:pt x="1091701" y="564500"/>
                  </a:lnTo>
                  <a:lnTo>
                    <a:pt x="1120735" y="536770"/>
                  </a:lnTo>
                  <a:lnTo>
                    <a:pt x="1150025" y="509739"/>
                  </a:lnTo>
                  <a:lnTo>
                    <a:pt x="1179573" y="483407"/>
                  </a:lnTo>
                  <a:lnTo>
                    <a:pt x="1209377" y="457772"/>
                  </a:lnTo>
                  <a:lnTo>
                    <a:pt x="1239437" y="432836"/>
                  </a:lnTo>
                  <a:lnTo>
                    <a:pt x="1269755" y="408599"/>
                  </a:lnTo>
                  <a:lnTo>
                    <a:pt x="1300329" y="385059"/>
                  </a:lnTo>
                  <a:lnTo>
                    <a:pt x="1331160" y="362218"/>
                  </a:lnTo>
                  <a:lnTo>
                    <a:pt x="1362248" y="340075"/>
                  </a:lnTo>
                  <a:lnTo>
                    <a:pt x="1425193" y="297884"/>
                  </a:lnTo>
                  <a:lnTo>
                    <a:pt x="1489166" y="258487"/>
                  </a:lnTo>
                  <a:lnTo>
                    <a:pt x="1554165" y="221882"/>
                  </a:lnTo>
                  <a:lnTo>
                    <a:pt x="1620192" y="188071"/>
                  </a:lnTo>
                  <a:lnTo>
                    <a:pt x="1687245" y="157053"/>
                  </a:lnTo>
                  <a:lnTo>
                    <a:pt x="1755325" y="128828"/>
                  </a:lnTo>
                  <a:lnTo>
                    <a:pt x="1824433" y="103396"/>
                  </a:lnTo>
                  <a:lnTo>
                    <a:pt x="1894567" y="80757"/>
                  </a:lnTo>
                  <a:lnTo>
                    <a:pt x="1965728" y="60912"/>
                  </a:lnTo>
                  <a:lnTo>
                    <a:pt x="2037916" y="43859"/>
                  </a:lnTo>
                  <a:lnTo>
                    <a:pt x="2111131" y="29600"/>
                  </a:lnTo>
                  <a:lnTo>
                    <a:pt x="2185373" y="18134"/>
                  </a:lnTo>
                  <a:lnTo>
                    <a:pt x="2260642" y="9461"/>
                  </a:lnTo>
                  <a:lnTo>
                    <a:pt x="2298662" y="6172"/>
                  </a:lnTo>
                  <a:lnTo>
                    <a:pt x="2336938" y="3582"/>
                  </a:lnTo>
                  <a:lnTo>
                    <a:pt x="2375471" y="1689"/>
                  </a:lnTo>
                  <a:lnTo>
                    <a:pt x="2414261" y="495"/>
                  </a:lnTo>
                  <a:lnTo>
                    <a:pt x="2453307" y="0"/>
                  </a:lnTo>
                  <a:lnTo>
                    <a:pt x="2492611" y="202"/>
                  </a:lnTo>
                  <a:lnTo>
                    <a:pt x="2532171" y="1103"/>
                  </a:lnTo>
                  <a:lnTo>
                    <a:pt x="2571987" y="2702"/>
                  </a:lnTo>
                  <a:lnTo>
                    <a:pt x="2612061" y="4999"/>
                  </a:lnTo>
                  <a:lnTo>
                    <a:pt x="2652391" y="7995"/>
                  </a:lnTo>
                  <a:lnTo>
                    <a:pt x="2692978" y="11689"/>
                  </a:lnTo>
                  <a:lnTo>
                    <a:pt x="2733821" y="16081"/>
                  </a:lnTo>
                  <a:lnTo>
                    <a:pt x="2774922" y="21172"/>
                  </a:lnTo>
                  <a:lnTo>
                    <a:pt x="2816279" y="26960"/>
                  </a:lnTo>
                  <a:lnTo>
                    <a:pt x="2857893" y="33448"/>
                  </a:lnTo>
                  <a:lnTo>
                    <a:pt x="2899763" y="40633"/>
                  </a:lnTo>
                  <a:lnTo>
                    <a:pt x="2941891" y="48517"/>
                  </a:lnTo>
                  <a:lnTo>
                    <a:pt x="2984275" y="57099"/>
                  </a:lnTo>
                  <a:lnTo>
                    <a:pt x="3026916" y="66379"/>
                  </a:lnTo>
                  <a:lnTo>
                    <a:pt x="3069813" y="76358"/>
                  </a:lnTo>
                  <a:lnTo>
                    <a:pt x="3112968" y="87034"/>
                  </a:lnTo>
                  <a:lnTo>
                    <a:pt x="3156379" y="98410"/>
                  </a:lnTo>
                  <a:lnTo>
                    <a:pt x="3200046" y="110483"/>
                  </a:lnTo>
                  <a:lnTo>
                    <a:pt x="3243971" y="123255"/>
                  </a:lnTo>
                  <a:lnTo>
                    <a:pt x="3288152" y="136725"/>
                  </a:lnTo>
                  <a:lnTo>
                    <a:pt x="3332590" y="150893"/>
                  </a:lnTo>
                  <a:lnTo>
                    <a:pt x="3377285" y="165760"/>
                  </a:lnTo>
                  <a:lnTo>
                    <a:pt x="3422236" y="181325"/>
                  </a:lnTo>
                  <a:lnTo>
                    <a:pt x="3467444" y="197588"/>
                  </a:lnTo>
                  <a:lnTo>
                    <a:pt x="3512909" y="214549"/>
                  </a:lnTo>
                  <a:lnTo>
                    <a:pt x="3558631" y="232209"/>
                  </a:lnTo>
                  <a:lnTo>
                    <a:pt x="3604609" y="250567"/>
                  </a:lnTo>
                  <a:lnTo>
                    <a:pt x="3650844" y="269624"/>
                  </a:lnTo>
                </a:path>
              </a:pathLst>
            </a:custGeom>
            <a:ln w="41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337518" y="6961178"/>
              <a:ext cx="6059170" cy="295910"/>
            </a:xfrm>
            <a:custGeom>
              <a:avLst/>
              <a:gdLst/>
              <a:ahLst/>
              <a:cxnLst/>
              <a:rect l="l" t="t" r="r" b="b"/>
              <a:pathLst>
                <a:path w="6059169" h="295909">
                  <a:moveTo>
                    <a:pt x="0" y="295847"/>
                  </a:moveTo>
                  <a:lnTo>
                    <a:pt x="60031" y="286320"/>
                  </a:lnTo>
                  <a:lnTo>
                    <a:pt x="119896" y="276949"/>
                  </a:lnTo>
                  <a:lnTo>
                    <a:pt x="179596" y="267734"/>
                  </a:lnTo>
                  <a:lnTo>
                    <a:pt x="239129" y="258674"/>
                  </a:lnTo>
                  <a:lnTo>
                    <a:pt x="298497" y="249771"/>
                  </a:lnTo>
                  <a:lnTo>
                    <a:pt x="357698" y="241024"/>
                  </a:lnTo>
                  <a:lnTo>
                    <a:pt x="416734" y="232432"/>
                  </a:lnTo>
                  <a:lnTo>
                    <a:pt x="475604" y="223997"/>
                  </a:lnTo>
                  <a:lnTo>
                    <a:pt x="534308" y="215717"/>
                  </a:lnTo>
                  <a:lnTo>
                    <a:pt x="592845" y="207593"/>
                  </a:lnTo>
                  <a:lnTo>
                    <a:pt x="651217" y="199626"/>
                  </a:lnTo>
                  <a:lnTo>
                    <a:pt x="709423" y="191814"/>
                  </a:lnTo>
                  <a:lnTo>
                    <a:pt x="767463" y="184158"/>
                  </a:lnTo>
                  <a:lnTo>
                    <a:pt x="825337" y="176658"/>
                  </a:lnTo>
                  <a:lnTo>
                    <a:pt x="883045" y="169313"/>
                  </a:lnTo>
                  <a:lnTo>
                    <a:pt x="940588" y="162125"/>
                  </a:lnTo>
                  <a:lnTo>
                    <a:pt x="997964" y="155093"/>
                  </a:lnTo>
                  <a:lnTo>
                    <a:pt x="1055174" y="148216"/>
                  </a:lnTo>
                  <a:lnTo>
                    <a:pt x="1112218" y="141496"/>
                  </a:lnTo>
                  <a:lnTo>
                    <a:pt x="1169097" y="134931"/>
                  </a:lnTo>
                  <a:lnTo>
                    <a:pt x="1225809" y="128522"/>
                  </a:lnTo>
                  <a:lnTo>
                    <a:pt x="1282356" y="122269"/>
                  </a:lnTo>
                  <a:lnTo>
                    <a:pt x="1338736" y="116172"/>
                  </a:lnTo>
                  <a:lnTo>
                    <a:pt x="1394951" y="110231"/>
                  </a:lnTo>
                  <a:lnTo>
                    <a:pt x="1450999" y="104446"/>
                  </a:lnTo>
                  <a:lnTo>
                    <a:pt x="1506882" y="98817"/>
                  </a:lnTo>
                  <a:lnTo>
                    <a:pt x="1562599" y="93344"/>
                  </a:lnTo>
                  <a:lnTo>
                    <a:pt x="1618150" y="88026"/>
                  </a:lnTo>
                  <a:lnTo>
                    <a:pt x="1673534" y="82865"/>
                  </a:lnTo>
                  <a:lnTo>
                    <a:pt x="1728753" y="77859"/>
                  </a:lnTo>
                  <a:lnTo>
                    <a:pt x="1783806" y="73010"/>
                  </a:lnTo>
                  <a:lnTo>
                    <a:pt x="1838693" y="68316"/>
                  </a:lnTo>
                  <a:lnTo>
                    <a:pt x="1893414" y="63778"/>
                  </a:lnTo>
                  <a:lnTo>
                    <a:pt x="1947970" y="59396"/>
                  </a:lnTo>
                  <a:lnTo>
                    <a:pt x="2002359" y="55170"/>
                  </a:lnTo>
                  <a:lnTo>
                    <a:pt x="2056582" y="51100"/>
                  </a:lnTo>
                  <a:lnTo>
                    <a:pt x="2110639" y="47186"/>
                  </a:lnTo>
                  <a:lnTo>
                    <a:pt x="2164531" y="43427"/>
                  </a:lnTo>
                  <a:lnTo>
                    <a:pt x="2218256" y="39825"/>
                  </a:lnTo>
                  <a:lnTo>
                    <a:pt x="2271815" y="36378"/>
                  </a:lnTo>
                  <a:lnTo>
                    <a:pt x="2325209" y="33088"/>
                  </a:lnTo>
                  <a:lnTo>
                    <a:pt x="2378437" y="29953"/>
                  </a:lnTo>
                  <a:lnTo>
                    <a:pt x="2431498" y="26974"/>
                  </a:lnTo>
                  <a:lnTo>
                    <a:pt x="2484394" y="24151"/>
                  </a:lnTo>
                  <a:lnTo>
                    <a:pt x="2537124" y="21484"/>
                  </a:lnTo>
                  <a:lnTo>
                    <a:pt x="2589687" y="18973"/>
                  </a:lnTo>
                  <a:lnTo>
                    <a:pt x="2642085" y="16618"/>
                  </a:lnTo>
                  <a:lnTo>
                    <a:pt x="2694317" y="14419"/>
                  </a:lnTo>
                  <a:lnTo>
                    <a:pt x="2746383" y="12375"/>
                  </a:lnTo>
                  <a:lnTo>
                    <a:pt x="2798283" y="10488"/>
                  </a:lnTo>
                  <a:lnTo>
                    <a:pt x="2850017" y="8757"/>
                  </a:lnTo>
                  <a:lnTo>
                    <a:pt x="2901585" y="7181"/>
                  </a:lnTo>
                  <a:lnTo>
                    <a:pt x="2952987" y="5761"/>
                  </a:lnTo>
                  <a:lnTo>
                    <a:pt x="3004223" y="4497"/>
                  </a:lnTo>
                  <a:lnTo>
                    <a:pt x="3055294" y="3389"/>
                  </a:lnTo>
                  <a:lnTo>
                    <a:pt x="3106198" y="2437"/>
                  </a:lnTo>
                  <a:lnTo>
                    <a:pt x="3156936" y="1641"/>
                  </a:lnTo>
                  <a:lnTo>
                    <a:pt x="3207509" y="1001"/>
                  </a:lnTo>
                  <a:lnTo>
                    <a:pt x="3257915" y="517"/>
                  </a:lnTo>
                  <a:lnTo>
                    <a:pt x="3308156" y="189"/>
                  </a:lnTo>
                  <a:lnTo>
                    <a:pt x="3358230" y="16"/>
                  </a:lnTo>
                  <a:lnTo>
                    <a:pt x="3408139" y="0"/>
                  </a:lnTo>
                  <a:lnTo>
                    <a:pt x="3457882" y="139"/>
                  </a:lnTo>
                  <a:lnTo>
                    <a:pt x="3507458" y="434"/>
                  </a:lnTo>
                  <a:lnTo>
                    <a:pt x="3556869" y="885"/>
                  </a:lnTo>
                  <a:lnTo>
                    <a:pt x="3606114" y="1492"/>
                  </a:lnTo>
                  <a:lnTo>
                    <a:pt x="3655193" y="2255"/>
                  </a:lnTo>
                  <a:lnTo>
                    <a:pt x="3704106" y="3174"/>
                  </a:lnTo>
                  <a:lnTo>
                    <a:pt x="3752853" y="4249"/>
                  </a:lnTo>
                  <a:lnTo>
                    <a:pt x="3801434" y="5480"/>
                  </a:lnTo>
                  <a:lnTo>
                    <a:pt x="3849849" y="6866"/>
                  </a:lnTo>
                  <a:lnTo>
                    <a:pt x="3898098" y="8409"/>
                  </a:lnTo>
                  <a:lnTo>
                    <a:pt x="3946182" y="10107"/>
                  </a:lnTo>
                  <a:lnTo>
                    <a:pt x="3994099" y="11962"/>
                  </a:lnTo>
                  <a:lnTo>
                    <a:pt x="4041850" y="13972"/>
                  </a:lnTo>
                  <a:lnTo>
                    <a:pt x="4089436" y="16138"/>
                  </a:lnTo>
                  <a:lnTo>
                    <a:pt x="4136855" y="18460"/>
                  </a:lnTo>
                  <a:lnTo>
                    <a:pt x="4184109" y="20938"/>
                  </a:lnTo>
                  <a:lnTo>
                    <a:pt x="4231196" y="23572"/>
                  </a:lnTo>
                  <a:lnTo>
                    <a:pt x="4278118" y="26362"/>
                  </a:lnTo>
                  <a:lnTo>
                    <a:pt x="4324873" y="29307"/>
                  </a:lnTo>
                  <a:lnTo>
                    <a:pt x="4371463" y="32409"/>
                  </a:lnTo>
                  <a:lnTo>
                    <a:pt x="4417887" y="35666"/>
                  </a:lnTo>
                  <a:lnTo>
                    <a:pt x="4464145" y="39080"/>
                  </a:lnTo>
                  <a:lnTo>
                    <a:pt x="4510237" y="42649"/>
                  </a:lnTo>
                  <a:lnTo>
                    <a:pt x="4556163" y="46374"/>
                  </a:lnTo>
                  <a:lnTo>
                    <a:pt x="4601923" y="50255"/>
                  </a:lnTo>
                  <a:lnTo>
                    <a:pt x="4647517" y="54293"/>
                  </a:lnTo>
                  <a:lnTo>
                    <a:pt x="4692945" y="58485"/>
                  </a:lnTo>
                  <a:lnTo>
                    <a:pt x="4738207" y="62834"/>
                  </a:lnTo>
                  <a:lnTo>
                    <a:pt x="4783303" y="67339"/>
                  </a:lnTo>
                  <a:lnTo>
                    <a:pt x="4828233" y="72000"/>
                  </a:lnTo>
                  <a:lnTo>
                    <a:pt x="4872998" y="76816"/>
                  </a:lnTo>
                  <a:lnTo>
                    <a:pt x="4917596" y="81789"/>
                  </a:lnTo>
                  <a:lnTo>
                    <a:pt x="4962028" y="86917"/>
                  </a:lnTo>
                  <a:lnTo>
                    <a:pt x="5006295" y="92201"/>
                  </a:lnTo>
                  <a:lnTo>
                    <a:pt x="5050395" y="97642"/>
                  </a:lnTo>
                  <a:lnTo>
                    <a:pt x="5094330" y="103238"/>
                  </a:lnTo>
                  <a:lnTo>
                    <a:pt x="5138099" y="108990"/>
                  </a:lnTo>
                  <a:lnTo>
                    <a:pt x="5181701" y="114898"/>
                  </a:lnTo>
                  <a:lnTo>
                    <a:pt x="5225138" y="120962"/>
                  </a:lnTo>
                  <a:lnTo>
                    <a:pt x="5268409" y="127181"/>
                  </a:lnTo>
                  <a:lnTo>
                    <a:pt x="5311514" y="133557"/>
                  </a:lnTo>
                  <a:lnTo>
                    <a:pt x="5354453" y="140088"/>
                  </a:lnTo>
                  <a:lnTo>
                    <a:pt x="5397226" y="146776"/>
                  </a:lnTo>
                  <a:lnTo>
                    <a:pt x="5439833" y="153619"/>
                  </a:lnTo>
                  <a:lnTo>
                    <a:pt x="5482274" y="160619"/>
                  </a:lnTo>
                  <a:lnTo>
                    <a:pt x="5524549" y="167774"/>
                  </a:lnTo>
                  <a:lnTo>
                    <a:pt x="5566658" y="175085"/>
                  </a:lnTo>
                  <a:lnTo>
                    <a:pt x="5608601" y="182552"/>
                  </a:lnTo>
                  <a:lnTo>
                    <a:pt x="5650379" y="190175"/>
                  </a:lnTo>
                  <a:lnTo>
                    <a:pt x="5691990" y="197954"/>
                  </a:lnTo>
                  <a:lnTo>
                    <a:pt x="5733435" y="205888"/>
                  </a:lnTo>
                  <a:lnTo>
                    <a:pt x="5774715" y="213979"/>
                  </a:lnTo>
                  <a:lnTo>
                    <a:pt x="5815828" y="222225"/>
                  </a:lnTo>
                  <a:lnTo>
                    <a:pt x="5856776" y="230628"/>
                  </a:lnTo>
                  <a:lnTo>
                    <a:pt x="5897557" y="239186"/>
                  </a:lnTo>
                  <a:lnTo>
                    <a:pt x="5938173" y="247900"/>
                  </a:lnTo>
                  <a:lnTo>
                    <a:pt x="5978623" y="256771"/>
                  </a:lnTo>
                  <a:lnTo>
                    <a:pt x="6018907" y="265797"/>
                  </a:lnTo>
                  <a:lnTo>
                    <a:pt x="6059024" y="274979"/>
                  </a:lnTo>
                </a:path>
              </a:pathLst>
            </a:custGeom>
            <a:ln w="41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02983" y="2258458"/>
              <a:ext cx="4272121" cy="235732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5728107" y="2483582"/>
              <a:ext cx="3822065" cy="1907539"/>
            </a:xfrm>
            <a:custGeom>
              <a:avLst/>
              <a:gdLst/>
              <a:ahLst/>
              <a:cxnLst/>
              <a:rect l="l" t="t" r="r" b="b"/>
              <a:pathLst>
                <a:path w="3822065" h="1907539">
                  <a:moveTo>
                    <a:pt x="3522615" y="0"/>
                  </a:moveTo>
                  <a:lnTo>
                    <a:pt x="299257" y="0"/>
                  </a:lnTo>
                  <a:lnTo>
                    <a:pt x="239710" y="229"/>
                  </a:lnTo>
                  <a:lnTo>
                    <a:pt x="191685" y="1833"/>
                  </a:lnTo>
                  <a:lnTo>
                    <a:pt x="153539" y="6187"/>
                  </a:lnTo>
                  <a:lnTo>
                    <a:pt x="87829" y="32344"/>
                  </a:lnTo>
                  <a:lnTo>
                    <a:pt x="57067" y="57067"/>
                  </a:lnTo>
                  <a:lnTo>
                    <a:pt x="32347" y="87828"/>
                  </a:lnTo>
                  <a:lnTo>
                    <a:pt x="14669" y="123625"/>
                  </a:lnTo>
                  <a:lnTo>
                    <a:pt x="1833" y="191684"/>
                  </a:lnTo>
                  <a:lnTo>
                    <a:pt x="229" y="239709"/>
                  </a:lnTo>
                  <a:lnTo>
                    <a:pt x="0" y="299261"/>
                  </a:lnTo>
                  <a:lnTo>
                    <a:pt x="0" y="1607817"/>
                  </a:lnTo>
                  <a:lnTo>
                    <a:pt x="229" y="1667368"/>
                  </a:lnTo>
                  <a:lnTo>
                    <a:pt x="1833" y="1715394"/>
                  </a:lnTo>
                  <a:lnTo>
                    <a:pt x="6188" y="1753539"/>
                  </a:lnTo>
                  <a:lnTo>
                    <a:pt x="32347" y="1819249"/>
                  </a:lnTo>
                  <a:lnTo>
                    <a:pt x="57067" y="1850010"/>
                  </a:lnTo>
                  <a:lnTo>
                    <a:pt x="87829" y="1874733"/>
                  </a:lnTo>
                  <a:lnTo>
                    <a:pt x="123629" y="1892412"/>
                  </a:lnTo>
                  <a:lnTo>
                    <a:pt x="191685" y="1905244"/>
                  </a:lnTo>
                  <a:lnTo>
                    <a:pt x="239710" y="1906848"/>
                  </a:lnTo>
                  <a:lnTo>
                    <a:pt x="299257" y="1907078"/>
                  </a:lnTo>
                  <a:lnTo>
                    <a:pt x="3522615" y="1907078"/>
                  </a:lnTo>
                  <a:lnTo>
                    <a:pt x="3582167" y="1906848"/>
                  </a:lnTo>
                  <a:lnTo>
                    <a:pt x="3630193" y="1905244"/>
                  </a:lnTo>
                  <a:lnTo>
                    <a:pt x="3668339" y="1900891"/>
                  </a:lnTo>
                  <a:lnTo>
                    <a:pt x="3734048" y="1874733"/>
                  </a:lnTo>
                  <a:lnTo>
                    <a:pt x="3764808" y="1850010"/>
                  </a:lnTo>
                  <a:lnTo>
                    <a:pt x="3789530" y="1819249"/>
                  </a:lnTo>
                  <a:lnTo>
                    <a:pt x="3807213" y="1783452"/>
                  </a:lnTo>
                  <a:lnTo>
                    <a:pt x="3820040" y="1715394"/>
                  </a:lnTo>
                  <a:lnTo>
                    <a:pt x="3821644" y="1667368"/>
                  </a:lnTo>
                  <a:lnTo>
                    <a:pt x="3821873" y="1607817"/>
                  </a:lnTo>
                  <a:lnTo>
                    <a:pt x="3821873" y="299261"/>
                  </a:lnTo>
                  <a:lnTo>
                    <a:pt x="3821644" y="239709"/>
                  </a:lnTo>
                  <a:lnTo>
                    <a:pt x="3820040" y="191684"/>
                  </a:lnTo>
                  <a:lnTo>
                    <a:pt x="3815688" y="153538"/>
                  </a:lnTo>
                  <a:lnTo>
                    <a:pt x="3789530" y="87828"/>
                  </a:lnTo>
                  <a:lnTo>
                    <a:pt x="3764808" y="57067"/>
                  </a:lnTo>
                  <a:lnTo>
                    <a:pt x="3734048" y="32344"/>
                  </a:lnTo>
                  <a:lnTo>
                    <a:pt x="3698253" y="14665"/>
                  </a:lnTo>
                  <a:lnTo>
                    <a:pt x="3630193" y="1833"/>
                  </a:lnTo>
                  <a:lnTo>
                    <a:pt x="3582167" y="229"/>
                  </a:lnTo>
                  <a:lnTo>
                    <a:pt x="3522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728107" y="2483582"/>
              <a:ext cx="3822065" cy="1907539"/>
            </a:xfrm>
            <a:custGeom>
              <a:avLst/>
              <a:gdLst/>
              <a:ahLst/>
              <a:cxnLst/>
              <a:rect l="l" t="t" r="r" b="b"/>
              <a:pathLst>
                <a:path w="3822065" h="1907539">
                  <a:moveTo>
                    <a:pt x="299261" y="0"/>
                  </a:moveTo>
                  <a:lnTo>
                    <a:pt x="3522612" y="0"/>
                  </a:lnTo>
                  <a:lnTo>
                    <a:pt x="3582163" y="229"/>
                  </a:lnTo>
                  <a:lnTo>
                    <a:pt x="3630189" y="1833"/>
                  </a:lnTo>
                  <a:lnTo>
                    <a:pt x="3668334" y="6186"/>
                  </a:lnTo>
                  <a:lnTo>
                    <a:pt x="3734044" y="32344"/>
                  </a:lnTo>
                  <a:lnTo>
                    <a:pt x="3764805" y="57067"/>
                  </a:lnTo>
                  <a:lnTo>
                    <a:pt x="3789528" y="87828"/>
                  </a:lnTo>
                  <a:lnTo>
                    <a:pt x="3807207" y="123625"/>
                  </a:lnTo>
                  <a:lnTo>
                    <a:pt x="3820039" y="191684"/>
                  </a:lnTo>
                  <a:lnTo>
                    <a:pt x="3821644" y="239709"/>
                  </a:lnTo>
                  <a:lnTo>
                    <a:pt x="3821873" y="299261"/>
                  </a:lnTo>
                  <a:lnTo>
                    <a:pt x="3821873" y="1607817"/>
                  </a:lnTo>
                  <a:lnTo>
                    <a:pt x="3821644" y="1667368"/>
                  </a:lnTo>
                  <a:lnTo>
                    <a:pt x="3820039" y="1715393"/>
                  </a:lnTo>
                  <a:lnTo>
                    <a:pt x="3815686" y="1753539"/>
                  </a:lnTo>
                  <a:lnTo>
                    <a:pt x="3789528" y="1819249"/>
                  </a:lnTo>
                  <a:lnTo>
                    <a:pt x="3764805" y="1850010"/>
                  </a:lnTo>
                  <a:lnTo>
                    <a:pt x="3734044" y="1874733"/>
                  </a:lnTo>
                  <a:lnTo>
                    <a:pt x="3698247" y="1892412"/>
                  </a:lnTo>
                  <a:lnTo>
                    <a:pt x="3630189" y="1905244"/>
                  </a:lnTo>
                  <a:lnTo>
                    <a:pt x="3582163" y="1906848"/>
                  </a:lnTo>
                  <a:lnTo>
                    <a:pt x="3522612" y="1907078"/>
                  </a:lnTo>
                  <a:lnTo>
                    <a:pt x="299261" y="1907078"/>
                  </a:lnTo>
                  <a:lnTo>
                    <a:pt x="239709" y="1906848"/>
                  </a:lnTo>
                  <a:lnTo>
                    <a:pt x="191684" y="1905244"/>
                  </a:lnTo>
                  <a:lnTo>
                    <a:pt x="153538" y="1900891"/>
                  </a:lnTo>
                  <a:lnTo>
                    <a:pt x="87828" y="1874733"/>
                  </a:lnTo>
                  <a:lnTo>
                    <a:pt x="57067" y="1850010"/>
                  </a:lnTo>
                  <a:lnTo>
                    <a:pt x="32344" y="1819249"/>
                  </a:lnTo>
                  <a:lnTo>
                    <a:pt x="14665" y="1783452"/>
                  </a:lnTo>
                  <a:lnTo>
                    <a:pt x="1833" y="1715393"/>
                  </a:lnTo>
                  <a:lnTo>
                    <a:pt x="229" y="1667368"/>
                  </a:lnTo>
                  <a:lnTo>
                    <a:pt x="0" y="1607817"/>
                  </a:lnTo>
                  <a:lnTo>
                    <a:pt x="0" y="299261"/>
                  </a:lnTo>
                  <a:lnTo>
                    <a:pt x="229" y="239709"/>
                  </a:lnTo>
                  <a:lnTo>
                    <a:pt x="1833" y="191684"/>
                  </a:lnTo>
                  <a:lnTo>
                    <a:pt x="6186" y="153538"/>
                  </a:lnTo>
                  <a:lnTo>
                    <a:pt x="32344" y="87828"/>
                  </a:lnTo>
                  <a:lnTo>
                    <a:pt x="57067" y="57067"/>
                  </a:lnTo>
                  <a:lnTo>
                    <a:pt x="87828" y="32344"/>
                  </a:lnTo>
                  <a:lnTo>
                    <a:pt x="123625" y="14665"/>
                  </a:lnTo>
                  <a:lnTo>
                    <a:pt x="191684" y="1833"/>
                  </a:lnTo>
                  <a:lnTo>
                    <a:pt x="239709" y="229"/>
                  </a:lnTo>
                  <a:lnTo>
                    <a:pt x="299261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5917234" y="2854257"/>
            <a:ext cx="16967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Workflow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ID:</a:t>
            </a:r>
            <a:endParaRPr sz="20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5917234" y="3229743"/>
            <a:ext cx="202755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Operation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25" dirty="0">
                <a:latin typeface="Arial"/>
                <a:cs typeface="Arial"/>
              </a:rPr>
              <a:t>type:</a:t>
            </a:r>
            <a:endParaRPr sz="20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917234" y="3605229"/>
            <a:ext cx="19735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Operation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15" dirty="0">
                <a:latin typeface="Arial"/>
                <a:cs typeface="Arial"/>
              </a:rPr>
              <a:t>size:</a:t>
            </a:r>
            <a:endParaRPr sz="20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7684666" y="2874182"/>
            <a:ext cx="782955" cy="328295"/>
          </a:xfrm>
          <a:prstGeom prst="rect">
            <a:avLst/>
          </a:prstGeom>
          <a:solidFill>
            <a:srgbClr val="BDBDBD"/>
          </a:solidFill>
        </p:spPr>
        <p:txBody>
          <a:bodyPr vert="horz" wrap="square" lIns="0" tIns="12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"/>
              </a:spcBef>
            </a:pPr>
            <a:r>
              <a:rPr sz="2050" spc="5" dirty="0">
                <a:latin typeface="Arial"/>
                <a:cs typeface="Arial"/>
              </a:rPr>
              <a:t>75476</a:t>
            </a:r>
            <a:endParaRPr sz="20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8004750" y="3262093"/>
            <a:ext cx="782955" cy="307340"/>
          </a:xfrm>
          <a:prstGeom prst="rect">
            <a:avLst/>
          </a:prstGeom>
          <a:solidFill>
            <a:srgbClr val="DCDCDC"/>
          </a:solidFill>
        </p:spPr>
        <p:txBody>
          <a:bodyPr vert="horz" wrap="square" lIns="0" tIns="0" rIns="0" bIns="0" rtlCol="0">
            <a:spAutoFit/>
          </a:bodyPr>
          <a:lstStyle/>
          <a:p>
            <a:pPr marL="131445">
              <a:lnSpc>
                <a:spcPts val="2385"/>
              </a:lnSpc>
            </a:pPr>
            <a:r>
              <a:rPr sz="2050" spc="-10" dirty="0">
                <a:latin typeface="Arial"/>
                <a:cs typeface="Arial"/>
              </a:rPr>
              <a:t>read</a:t>
            </a:r>
            <a:endParaRPr sz="20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8004750" y="3649515"/>
            <a:ext cx="782955" cy="307340"/>
          </a:xfrm>
          <a:prstGeom prst="rect">
            <a:avLst/>
          </a:prstGeom>
          <a:solidFill>
            <a:srgbClr val="8F8F8F"/>
          </a:solidFill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2385"/>
              </a:lnSpc>
            </a:pPr>
            <a:r>
              <a:rPr sz="2050" spc="5" dirty="0">
                <a:latin typeface="Arial"/>
                <a:cs typeface="Arial"/>
              </a:rPr>
              <a:t>4096</a:t>
            </a:r>
            <a:endParaRPr sz="20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7328483" y="2217369"/>
            <a:ext cx="367030" cy="367030"/>
          </a:xfrm>
          <a:custGeom>
            <a:avLst/>
            <a:gdLst/>
            <a:ahLst/>
            <a:cxnLst/>
            <a:rect l="l" t="t" r="r" b="b"/>
            <a:pathLst>
              <a:path w="367030" h="367030">
                <a:moveTo>
                  <a:pt x="183240" y="0"/>
                </a:moveTo>
                <a:lnTo>
                  <a:pt x="136755" y="5963"/>
                </a:lnTo>
                <a:lnTo>
                  <a:pt x="92741" y="23853"/>
                </a:lnTo>
                <a:lnTo>
                  <a:pt x="53668" y="53669"/>
                </a:lnTo>
                <a:lnTo>
                  <a:pt x="23852" y="92742"/>
                </a:lnTo>
                <a:lnTo>
                  <a:pt x="5963" y="136756"/>
                </a:lnTo>
                <a:lnTo>
                  <a:pt x="0" y="183240"/>
                </a:lnTo>
                <a:lnTo>
                  <a:pt x="5963" y="229723"/>
                </a:lnTo>
                <a:lnTo>
                  <a:pt x="23852" y="273737"/>
                </a:lnTo>
                <a:lnTo>
                  <a:pt x="53668" y="312811"/>
                </a:lnTo>
                <a:lnTo>
                  <a:pt x="92741" y="342627"/>
                </a:lnTo>
                <a:lnTo>
                  <a:pt x="136755" y="360517"/>
                </a:lnTo>
                <a:lnTo>
                  <a:pt x="183240" y="366480"/>
                </a:lnTo>
                <a:lnTo>
                  <a:pt x="229725" y="360517"/>
                </a:lnTo>
                <a:lnTo>
                  <a:pt x="273739" y="342627"/>
                </a:lnTo>
                <a:lnTo>
                  <a:pt x="312812" y="312811"/>
                </a:lnTo>
                <a:lnTo>
                  <a:pt x="342628" y="273737"/>
                </a:lnTo>
                <a:lnTo>
                  <a:pt x="360517" y="229723"/>
                </a:lnTo>
                <a:lnTo>
                  <a:pt x="366480" y="183240"/>
                </a:lnTo>
                <a:lnTo>
                  <a:pt x="360517" y="136756"/>
                </a:lnTo>
                <a:lnTo>
                  <a:pt x="342628" y="92742"/>
                </a:lnTo>
                <a:lnTo>
                  <a:pt x="312812" y="53669"/>
                </a:lnTo>
                <a:lnTo>
                  <a:pt x="273739" y="23853"/>
                </a:lnTo>
                <a:lnTo>
                  <a:pt x="229725" y="5963"/>
                </a:lnTo>
                <a:lnTo>
                  <a:pt x="183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5841676" y="2237212"/>
            <a:ext cx="3636010" cy="6400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287655" algn="ctr">
              <a:lnSpc>
                <a:spcPts val="2195"/>
              </a:lnSpc>
              <a:spcBef>
                <a:spcPts val="125"/>
              </a:spcBef>
            </a:pP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ts val="2615"/>
              </a:lnSpc>
            </a:pPr>
            <a:r>
              <a:rPr sz="2300" b="1" spc="5" dirty="0">
                <a:latin typeface="Arial"/>
                <a:cs typeface="Arial"/>
              </a:rPr>
              <a:t>Key-value </a:t>
            </a:r>
            <a:r>
              <a:rPr sz="2300" b="1" dirty="0">
                <a:latin typeface="Arial"/>
                <a:cs typeface="Arial"/>
              </a:rPr>
              <a:t>store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operation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5505109" y="4004006"/>
            <a:ext cx="4272280" cy="3042285"/>
            <a:chOff x="15505109" y="4004006"/>
            <a:chExt cx="4272280" cy="3042285"/>
          </a:xfrm>
        </p:grpSpPr>
        <p:sp>
          <p:nvSpPr>
            <p:cNvPr id="82" name="object 82"/>
            <p:cNvSpPr/>
            <p:nvPr/>
          </p:nvSpPr>
          <p:spPr>
            <a:xfrm>
              <a:off x="17246187" y="4004006"/>
              <a:ext cx="2122805" cy="306705"/>
            </a:xfrm>
            <a:custGeom>
              <a:avLst/>
              <a:gdLst/>
              <a:ahLst/>
              <a:cxnLst/>
              <a:rect l="l" t="t" r="r" b="b"/>
              <a:pathLst>
                <a:path w="2122805" h="306704">
                  <a:moveTo>
                    <a:pt x="2122657" y="0"/>
                  </a:moveTo>
                  <a:lnTo>
                    <a:pt x="0" y="0"/>
                  </a:lnTo>
                  <a:lnTo>
                    <a:pt x="0" y="306533"/>
                  </a:lnTo>
                  <a:lnTo>
                    <a:pt x="2122657" y="306533"/>
                  </a:lnTo>
                  <a:lnTo>
                    <a:pt x="21226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05109" y="4709905"/>
              <a:ext cx="4272121" cy="2336384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730233" y="4935030"/>
              <a:ext cx="3822065" cy="1886585"/>
            </a:xfrm>
            <a:custGeom>
              <a:avLst/>
              <a:gdLst/>
              <a:ahLst/>
              <a:cxnLst/>
              <a:rect l="l" t="t" r="r" b="b"/>
              <a:pathLst>
                <a:path w="3822065" h="1886584">
                  <a:moveTo>
                    <a:pt x="3522615" y="0"/>
                  </a:moveTo>
                  <a:lnTo>
                    <a:pt x="299268" y="0"/>
                  </a:lnTo>
                  <a:lnTo>
                    <a:pt x="239716" y="229"/>
                  </a:lnTo>
                  <a:lnTo>
                    <a:pt x="191690" y="1833"/>
                  </a:lnTo>
                  <a:lnTo>
                    <a:pt x="153544" y="6187"/>
                  </a:lnTo>
                  <a:lnTo>
                    <a:pt x="87833" y="32344"/>
                  </a:lnTo>
                  <a:lnTo>
                    <a:pt x="57071" y="57067"/>
                  </a:lnTo>
                  <a:lnTo>
                    <a:pt x="32348" y="87828"/>
                  </a:lnTo>
                  <a:lnTo>
                    <a:pt x="14669" y="123625"/>
                  </a:lnTo>
                  <a:lnTo>
                    <a:pt x="1833" y="191684"/>
                  </a:lnTo>
                  <a:lnTo>
                    <a:pt x="229" y="239709"/>
                  </a:lnTo>
                  <a:lnTo>
                    <a:pt x="0" y="299261"/>
                  </a:lnTo>
                  <a:lnTo>
                    <a:pt x="0" y="1586875"/>
                  </a:lnTo>
                  <a:lnTo>
                    <a:pt x="229" y="1646426"/>
                  </a:lnTo>
                  <a:lnTo>
                    <a:pt x="1833" y="1694452"/>
                  </a:lnTo>
                  <a:lnTo>
                    <a:pt x="6188" y="1732598"/>
                  </a:lnTo>
                  <a:lnTo>
                    <a:pt x="32348" y="1798307"/>
                  </a:lnTo>
                  <a:lnTo>
                    <a:pt x="57071" y="1829068"/>
                  </a:lnTo>
                  <a:lnTo>
                    <a:pt x="87833" y="1853791"/>
                  </a:lnTo>
                  <a:lnTo>
                    <a:pt x="123629" y="1871470"/>
                  </a:lnTo>
                  <a:lnTo>
                    <a:pt x="191690" y="1884303"/>
                  </a:lnTo>
                  <a:lnTo>
                    <a:pt x="239716" y="1885907"/>
                  </a:lnTo>
                  <a:lnTo>
                    <a:pt x="299268" y="1886136"/>
                  </a:lnTo>
                  <a:lnTo>
                    <a:pt x="3522615" y="1886136"/>
                  </a:lnTo>
                  <a:lnTo>
                    <a:pt x="3582167" y="1885907"/>
                  </a:lnTo>
                  <a:lnTo>
                    <a:pt x="3630193" y="1884303"/>
                  </a:lnTo>
                  <a:lnTo>
                    <a:pt x="3668339" y="1879949"/>
                  </a:lnTo>
                  <a:lnTo>
                    <a:pt x="3734048" y="1853791"/>
                  </a:lnTo>
                  <a:lnTo>
                    <a:pt x="3764808" y="1829068"/>
                  </a:lnTo>
                  <a:lnTo>
                    <a:pt x="3789530" y="1798307"/>
                  </a:lnTo>
                  <a:lnTo>
                    <a:pt x="3807213" y="1762510"/>
                  </a:lnTo>
                  <a:lnTo>
                    <a:pt x="3820040" y="1694452"/>
                  </a:lnTo>
                  <a:lnTo>
                    <a:pt x="3821644" y="1646426"/>
                  </a:lnTo>
                  <a:lnTo>
                    <a:pt x="3821873" y="1586875"/>
                  </a:lnTo>
                  <a:lnTo>
                    <a:pt x="3821873" y="299261"/>
                  </a:lnTo>
                  <a:lnTo>
                    <a:pt x="3821644" y="239709"/>
                  </a:lnTo>
                  <a:lnTo>
                    <a:pt x="3820040" y="191684"/>
                  </a:lnTo>
                  <a:lnTo>
                    <a:pt x="3815688" y="153538"/>
                  </a:lnTo>
                  <a:lnTo>
                    <a:pt x="3789530" y="87828"/>
                  </a:lnTo>
                  <a:lnTo>
                    <a:pt x="3764808" y="57067"/>
                  </a:lnTo>
                  <a:lnTo>
                    <a:pt x="3734048" y="32344"/>
                  </a:lnTo>
                  <a:lnTo>
                    <a:pt x="3698253" y="14665"/>
                  </a:lnTo>
                  <a:lnTo>
                    <a:pt x="3630193" y="1833"/>
                  </a:lnTo>
                  <a:lnTo>
                    <a:pt x="3582167" y="229"/>
                  </a:lnTo>
                  <a:lnTo>
                    <a:pt x="3522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730233" y="4935029"/>
              <a:ext cx="3822065" cy="1886585"/>
            </a:xfrm>
            <a:custGeom>
              <a:avLst/>
              <a:gdLst/>
              <a:ahLst/>
              <a:cxnLst/>
              <a:rect l="l" t="t" r="r" b="b"/>
              <a:pathLst>
                <a:path w="3822065" h="1886584">
                  <a:moveTo>
                    <a:pt x="299261" y="0"/>
                  </a:moveTo>
                  <a:lnTo>
                    <a:pt x="3522612" y="0"/>
                  </a:lnTo>
                  <a:lnTo>
                    <a:pt x="3582163" y="229"/>
                  </a:lnTo>
                  <a:lnTo>
                    <a:pt x="3630189" y="1833"/>
                  </a:lnTo>
                  <a:lnTo>
                    <a:pt x="3668334" y="6186"/>
                  </a:lnTo>
                  <a:lnTo>
                    <a:pt x="3734044" y="32344"/>
                  </a:lnTo>
                  <a:lnTo>
                    <a:pt x="3764805" y="57067"/>
                  </a:lnTo>
                  <a:lnTo>
                    <a:pt x="3789528" y="87828"/>
                  </a:lnTo>
                  <a:lnTo>
                    <a:pt x="3807207" y="123625"/>
                  </a:lnTo>
                  <a:lnTo>
                    <a:pt x="3820039" y="191684"/>
                  </a:lnTo>
                  <a:lnTo>
                    <a:pt x="3821644" y="239709"/>
                  </a:lnTo>
                  <a:lnTo>
                    <a:pt x="3821873" y="299261"/>
                  </a:lnTo>
                  <a:lnTo>
                    <a:pt x="3821873" y="1586875"/>
                  </a:lnTo>
                  <a:lnTo>
                    <a:pt x="3821644" y="1646426"/>
                  </a:lnTo>
                  <a:lnTo>
                    <a:pt x="3820039" y="1694451"/>
                  </a:lnTo>
                  <a:lnTo>
                    <a:pt x="3815686" y="1732597"/>
                  </a:lnTo>
                  <a:lnTo>
                    <a:pt x="3789528" y="1798307"/>
                  </a:lnTo>
                  <a:lnTo>
                    <a:pt x="3764805" y="1829068"/>
                  </a:lnTo>
                  <a:lnTo>
                    <a:pt x="3734044" y="1853791"/>
                  </a:lnTo>
                  <a:lnTo>
                    <a:pt x="3698247" y="1871470"/>
                  </a:lnTo>
                  <a:lnTo>
                    <a:pt x="3630189" y="1884303"/>
                  </a:lnTo>
                  <a:lnTo>
                    <a:pt x="3582163" y="1885907"/>
                  </a:lnTo>
                  <a:lnTo>
                    <a:pt x="3522612" y="1886136"/>
                  </a:lnTo>
                  <a:lnTo>
                    <a:pt x="299261" y="1886136"/>
                  </a:lnTo>
                  <a:lnTo>
                    <a:pt x="239709" y="1885907"/>
                  </a:lnTo>
                  <a:lnTo>
                    <a:pt x="191684" y="1884303"/>
                  </a:lnTo>
                  <a:lnTo>
                    <a:pt x="153538" y="1879949"/>
                  </a:lnTo>
                  <a:lnTo>
                    <a:pt x="87828" y="1853791"/>
                  </a:lnTo>
                  <a:lnTo>
                    <a:pt x="57067" y="1829068"/>
                  </a:lnTo>
                  <a:lnTo>
                    <a:pt x="32344" y="1798307"/>
                  </a:lnTo>
                  <a:lnTo>
                    <a:pt x="14665" y="1762510"/>
                  </a:lnTo>
                  <a:lnTo>
                    <a:pt x="1833" y="1694451"/>
                  </a:lnTo>
                  <a:lnTo>
                    <a:pt x="229" y="1646426"/>
                  </a:lnTo>
                  <a:lnTo>
                    <a:pt x="0" y="1586875"/>
                  </a:lnTo>
                  <a:lnTo>
                    <a:pt x="0" y="299261"/>
                  </a:lnTo>
                  <a:lnTo>
                    <a:pt x="229" y="239709"/>
                  </a:lnTo>
                  <a:lnTo>
                    <a:pt x="1833" y="191684"/>
                  </a:lnTo>
                  <a:lnTo>
                    <a:pt x="6186" y="153538"/>
                  </a:lnTo>
                  <a:lnTo>
                    <a:pt x="32344" y="87828"/>
                  </a:lnTo>
                  <a:lnTo>
                    <a:pt x="57067" y="57067"/>
                  </a:lnTo>
                  <a:lnTo>
                    <a:pt x="87828" y="32344"/>
                  </a:lnTo>
                  <a:lnTo>
                    <a:pt x="123625" y="14665"/>
                  </a:lnTo>
                  <a:lnTo>
                    <a:pt x="191684" y="1833"/>
                  </a:lnTo>
                  <a:lnTo>
                    <a:pt x="239709" y="229"/>
                  </a:lnTo>
                  <a:lnTo>
                    <a:pt x="299261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15915788" y="5305016"/>
            <a:ext cx="16967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Workflow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ID:</a:t>
            </a:r>
            <a:endParaRPr sz="20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7686791" y="5325629"/>
            <a:ext cx="782955" cy="328295"/>
          </a:xfrm>
          <a:prstGeom prst="rect">
            <a:avLst/>
          </a:prstGeom>
          <a:solidFill>
            <a:srgbClr val="BDBDBD"/>
          </a:solidFill>
        </p:spPr>
        <p:txBody>
          <a:bodyPr vert="horz" wrap="square" lIns="0" tIns="12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"/>
              </a:spcBef>
            </a:pPr>
            <a:r>
              <a:rPr sz="2050" spc="5" dirty="0">
                <a:latin typeface="Arial"/>
                <a:cs typeface="Arial"/>
              </a:rPr>
              <a:t>75482</a:t>
            </a:r>
            <a:endParaRPr sz="205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8006876" y="5713541"/>
            <a:ext cx="782955" cy="307340"/>
          </a:xfrm>
          <a:custGeom>
            <a:avLst/>
            <a:gdLst/>
            <a:ahLst/>
            <a:cxnLst/>
            <a:rect l="l" t="t" r="r" b="b"/>
            <a:pathLst>
              <a:path w="782955" h="307339">
                <a:moveTo>
                  <a:pt x="782384" y="0"/>
                </a:moveTo>
                <a:lnTo>
                  <a:pt x="0" y="0"/>
                </a:lnTo>
                <a:lnTo>
                  <a:pt x="0" y="306796"/>
                </a:lnTo>
                <a:lnTo>
                  <a:pt x="782384" y="306796"/>
                </a:lnTo>
                <a:lnTo>
                  <a:pt x="782384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5915788" y="5690108"/>
            <a:ext cx="287401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  <a:tab pos="2198370" algn="l"/>
              </a:tabLst>
            </a:pPr>
            <a:r>
              <a:rPr sz="3075" spc="15" baseline="2710" dirty="0">
                <a:latin typeface="Arial"/>
                <a:cs typeface="Arial"/>
              </a:rPr>
              <a:t>Operation</a:t>
            </a:r>
            <a:r>
              <a:rPr sz="3075" spc="60" baseline="2710" dirty="0">
                <a:latin typeface="Arial"/>
                <a:cs typeface="Arial"/>
              </a:rPr>
              <a:t> </a:t>
            </a:r>
            <a:r>
              <a:rPr sz="3075" spc="37" baseline="2710" dirty="0">
                <a:latin typeface="Arial"/>
                <a:cs typeface="Arial"/>
              </a:rPr>
              <a:t>type:	</a:t>
            </a:r>
            <a:r>
              <a:rPr sz="2050" spc="25" dirty="0">
                <a:latin typeface="Arial"/>
                <a:cs typeface="Arial"/>
              </a:rPr>
              <a:t>write</a:t>
            </a:r>
            <a:endParaRPr sz="20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7964991" y="6100964"/>
            <a:ext cx="782955" cy="307340"/>
          </a:xfrm>
          <a:custGeom>
            <a:avLst/>
            <a:gdLst/>
            <a:ahLst/>
            <a:cxnLst/>
            <a:rect l="l" t="t" r="r" b="b"/>
            <a:pathLst>
              <a:path w="782955" h="307339">
                <a:moveTo>
                  <a:pt x="782384" y="0"/>
                </a:moveTo>
                <a:lnTo>
                  <a:pt x="0" y="0"/>
                </a:lnTo>
                <a:lnTo>
                  <a:pt x="0" y="306796"/>
                </a:lnTo>
                <a:lnTo>
                  <a:pt x="782384" y="306796"/>
                </a:lnTo>
                <a:lnTo>
                  <a:pt x="782384" y="0"/>
                </a:lnTo>
                <a:close/>
              </a:path>
            </a:pathLst>
          </a:custGeom>
          <a:solidFill>
            <a:srgbClr val="8F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18052394" y="6077531"/>
            <a:ext cx="73723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5" dirty="0">
                <a:latin typeface="Arial"/>
                <a:cs typeface="Arial"/>
              </a:rPr>
              <a:t>4096</a:t>
            </a:r>
            <a:endParaRPr sz="205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7330608" y="4668816"/>
            <a:ext cx="367030" cy="367030"/>
          </a:xfrm>
          <a:custGeom>
            <a:avLst/>
            <a:gdLst/>
            <a:ahLst/>
            <a:cxnLst/>
            <a:rect l="l" t="t" r="r" b="b"/>
            <a:pathLst>
              <a:path w="367030" h="367029">
                <a:moveTo>
                  <a:pt x="183244" y="0"/>
                </a:moveTo>
                <a:lnTo>
                  <a:pt x="136760" y="5963"/>
                </a:lnTo>
                <a:lnTo>
                  <a:pt x="92745" y="23853"/>
                </a:lnTo>
                <a:lnTo>
                  <a:pt x="53668" y="53669"/>
                </a:lnTo>
                <a:lnTo>
                  <a:pt x="23852" y="92742"/>
                </a:lnTo>
                <a:lnTo>
                  <a:pt x="5963" y="136756"/>
                </a:lnTo>
                <a:lnTo>
                  <a:pt x="0" y="183240"/>
                </a:lnTo>
                <a:lnTo>
                  <a:pt x="5963" y="229723"/>
                </a:lnTo>
                <a:lnTo>
                  <a:pt x="23852" y="273737"/>
                </a:lnTo>
                <a:lnTo>
                  <a:pt x="53668" y="312811"/>
                </a:lnTo>
                <a:lnTo>
                  <a:pt x="92745" y="342627"/>
                </a:lnTo>
                <a:lnTo>
                  <a:pt x="136760" y="360517"/>
                </a:lnTo>
                <a:lnTo>
                  <a:pt x="183244" y="366480"/>
                </a:lnTo>
                <a:lnTo>
                  <a:pt x="229727" y="360517"/>
                </a:lnTo>
                <a:lnTo>
                  <a:pt x="273740" y="342627"/>
                </a:lnTo>
                <a:lnTo>
                  <a:pt x="312812" y="312811"/>
                </a:lnTo>
                <a:lnTo>
                  <a:pt x="342628" y="273737"/>
                </a:lnTo>
                <a:lnTo>
                  <a:pt x="360517" y="229723"/>
                </a:lnTo>
                <a:lnTo>
                  <a:pt x="366480" y="183240"/>
                </a:lnTo>
                <a:lnTo>
                  <a:pt x="360517" y="136756"/>
                </a:lnTo>
                <a:lnTo>
                  <a:pt x="342628" y="92742"/>
                </a:lnTo>
                <a:lnTo>
                  <a:pt x="312812" y="53669"/>
                </a:lnTo>
                <a:lnTo>
                  <a:pt x="273740" y="23853"/>
                </a:lnTo>
                <a:lnTo>
                  <a:pt x="229727" y="5963"/>
                </a:lnTo>
                <a:lnTo>
                  <a:pt x="183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5840231" y="3979405"/>
            <a:ext cx="3636010" cy="1348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8130" indent="-189230">
              <a:lnSpc>
                <a:spcPct val="100000"/>
              </a:lnSpc>
              <a:spcBef>
                <a:spcPts val="110"/>
              </a:spcBef>
              <a:buChar char="•"/>
              <a:tabLst>
                <a:tab pos="278765" algn="l"/>
                <a:tab pos="1473200" algn="l"/>
              </a:tabLst>
            </a:pPr>
            <a:r>
              <a:rPr sz="2050" b="1" dirty="0">
                <a:latin typeface="Arial"/>
                <a:cs typeface="Arial"/>
              </a:rPr>
              <a:t>Context:	</a:t>
            </a:r>
            <a:r>
              <a:rPr sz="2050" b="1" spc="-10" dirty="0">
                <a:solidFill>
                  <a:srgbClr val="FFFFFF"/>
                </a:solidFill>
                <a:latin typeface="Arial"/>
                <a:cs typeface="Arial"/>
              </a:rPr>
              <a:t>foreground</a:t>
            </a:r>
            <a:r>
              <a:rPr sz="20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b="1" spc="20" dirty="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Arial"/>
              <a:cs typeface="Arial"/>
            </a:endParaRPr>
          </a:p>
          <a:p>
            <a:pPr marR="280670" algn="ctr">
              <a:lnSpc>
                <a:spcPts val="2190"/>
              </a:lnSpc>
            </a:pP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ts val="2610"/>
              </a:lnSpc>
            </a:pPr>
            <a:r>
              <a:rPr sz="2300" b="1" spc="5" dirty="0">
                <a:latin typeface="Arial"/>
                <a:cs typeface="Arial"/>
              </a:rPr>
              <a:t>Key-value </a:t>
            </a:r>
            <a:r>
              <a:rPr sz="2300" b="1" dirty="0">
                <a:latin typeface="Arial"/>
                <a:cs typeface="Arial"/>
              </a:rPr>
              <a:t>store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operation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7302331" y="6449873"/>
            <a:ext cx="782955" cy="306705"/>
          </a:xfrm>
          <a:custGeom>
            <a:avLst/>
            <a:gdLst/>
            <a:ahLst/>
            <a:cxnLst/>
            <a:rect l="l" t="t" r="r" b="b"/>
            <a:pathLst>
              <a:path w="782955" h="306704">
                <a:moveTo>
                  <a:pt x="782384" y="0"/>
                </a:moveTo>
                <a:lnTo>
                  <a:pt x="0" y="0"/>
                </a:lnTo>
                <a:lnTo>
                  <a:pt x="0" y="306533"/>
                </a:lnTo>
                <a:lnTo>
                  <a:pt x="782384" y="306533"/>
                </a:lnTo>
                <a:lnTo>
                  <a:pt x="782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15915788" y="5995938"/>
            <a:ext cx="2169160" cy="7740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585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Operation</a:t>
            </a:r>
            <a:r>
              <a:rPr sz="2050" spc="-15" dirty="0">
                <a:latin typeface="Arial"/>
                <a:cs typeface="Arial"/>
              </a:rPr>
              <a:t> size:</a:t>
            </a:r>
            <a:endParaRPr sz="2050">
              <a:latin typeface="Arial"/>
              <a:cs typeface="Arial"/>
            </a:endParaRPr>
          </a:p>
          <a:p>
            <a:pPr marL="200660" indent="-188595">
              <a:lnSpc>
                <a:spcPct val="100000"/>
              </a:lnSpc>
              <a:spcBef>
                <a:spcPts val="484"/>
              </a:spcBef>
              <a:buChar char="•"/>
              <a:tabLst>
                <a:tab pos="201295" algn="l"/>
                <a:tab pos="1486535" algn="l"/>
              </a:tabLst>
            </a:pPr>
            <a:r>
              <a:rPr sz="2050" b="1" dirty="0">
                <a:latin typeface="Arial"/>
                <a:cs typeface="Arial"/>
              </a:rPr>
              <a:t>Context:	</a:t>
            </a:r>
            <a:r>
              <a:rPr sz="3075" spc="75" baseline="1355" dirty="0">
                <a:solidFill>
                  <a:srgbClr val="FFFFFF"/>
                </a:solidFill>
                <a:latin typeface="Arial"/>
                <a:cs typeface="Arial"/>
              </a:rPr>
              <a:t>flush</a:t>
            </a:r>
            <a:endParaRPr sz="3075" baseline="1355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15505109" y="7140410"/>
            <a:ext cx="4272280" cy="2336800"/>
            <a:chOff x="15505109" y="7140410"/>
            <a:chExt cx="4272280" cy="2336800"/>
          </a:xfrm>
        </p:grpSpPr>
        <p:pic>
          <p:nvPicPr>
            <p:cNvPr id="97" name="object 9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05109" y="7140410"/>
              <a:ext cx="4272121" cy="233638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5730233" y="7365535"/>
              <a:ext cx="3822065" cy="1886585"/>
            </a:xfrm>
            <a:custGeom>
              <a:avLst/>
              <a:gdLst/>
              <a:ahLst/>
              <a:cxnLst/>
              <a:rect l="l" t="t" r="r" b="b"/>
              <a:pathLst>
                <a:path w="3822065" h="1886584">
                  <a:moveTo>
                    <a:pt x="3522615" y="0"/>
                  </a:moveTo>
                  <a:lnTo>
                    <a:pt x="299268" y="0"/>
                  </a:lnTo>
                  <a:lnTo>
                    <a:pt x="239716" y="229"/>
                  </a:lnTo>
                  <a:lnTo>
                    <a:pt x="191690" y="1833"/>
                  </a:lnTo>
                  <a:lnTo>
                    <a:pt x="153544" y="6186"/>
                  </a:lnTo>
                  <a:lnTo>
                    <a:pt x="87833" y="32343"/>
                  </a:lnTo>
                  <a:lnTo>
                    <a:pt x="57071" y="57066"/>
                  </a:lnTo>
                  <a:lnTo>
                    <a:pt x="32348" y="87828"/>
                  </a:lnTo>
                  <a:lnTo>
                    <a:pt x="14669" y="123624"/>
                  </a:lnTo>
                  <a:lnTo>
                    <a:pt x="1833" y="191683"/>
                  </a:lnTo>
                  <a:lnTo>
                    <a:pt x="229" y="239709"/>
                  </a:lnTo>
                  <a:lnTo>
                    <a:pt x="0" y="299261"/>
                  </a:lnTo>
                  <a:lnTo>
                    <a:pt x="0" y="1586874"/>
                  </a:lnTo>
                  <a:lnTo>
                    <a:pt x="229" y="1646425"/>
                  </a:lnTo>
                  <a:lnTo>
                    <a:pt x="1833" y="1694451"/>
                  </a:lnTo>
                  <a:lnTo>
                    <a:pt x="6188" y="1732597"/>
                  </a:lnTo>
                  <a:lnTo>
                    <a:pt x="32348" y="1798306"/>
                  </a:lnTo>
                  <a:lnTo>
                    <a:pt x="57071" y="1829068"/>
                  </a:lnTo>
                  <a:lnTo>
                    <a:pt x="87833" y="1853790"/>
                  </a:lnTo>
                  <a:lnTo>
                    <a:pt x="123629" y="1871470"/>
                  </a:lnTo>
                  <a:lnTo>
                    <a:pt x="191690" y="1884302"/>
                  </a:lnTo>
                  <a:lnTo>
                    <a:pt x="239716" y="1885906"/>
                  </a:lnTo>
                  <a:lnTo>
                    <a:pt x="299268" y="1886135"/>
                  </a:lnTo>
                  <a:lnTo>
                    <a:pt x="3522615" y="1886135"/>
                  </a:lnTo>
                  <a:lnTo>
                    <a:pt x="3582167" y="1885906"/>
                  </a:lnTo>
                  <a:lnTo>
                    <a:pt x="3630193" y="1884302"/>
                  </a:lnTo>
                  <a:lnTo>
                    <a:pt x="3668339" y="1879948"/>
                  </a:lnTo>
                  <a:lnTo>
                    <a:pt x="3734049" y="1853790"/>
                  </a:lnTo>
                  <a:lnTo>
                    <a:pt x="3764812" y="1829068"/>
                  </a:lnTo>
                  <a:lnTo>
                    <a:pt x="3789535" y="1798306"/>
                  </a:lnTo>
                  <a:lnTo>
                    <a:pt x="3807213" y="1762510"/>
                  </a:lnTo>
                  <a:lnTo>
                    <a:pt x="3820040" y="1694451"/>
                  </a:lnTo>
                  <a:lnTo>
                    <a:pt x="3821644" y="1646425"/>
                  </a:lnTo>
                  <a:lnTo>
                    <a:pt x="3821873" y="1586874"/>
                  </a:lnTo>
                  <a:lnTo>
                    <a:pt x="3821873" y="299261"/>
                  </a:lnTo>
                  <a:lnTo>
                    <a:pt x="3821644" y="239709"/>
                  </a:lnTo>
                  <a:lnTo>
                    <a:pt x="3820040" y="191683"/>
                  </a:lnTo>
                  <a:lnTo>
                    <a:pt x="3815688" y="153537"/>
                  </a:lnTo>
                  <a:lnTo>
                    <a:pt x="3789535" y="87828"/>
                  </a:lnTo>
                  <a:lnTo>
                    <a:pt x="3764812" y="57066"/>
                  </a:lnTo>
                  <a:lnTo>
                    <a:pt x="3734049" y="32343"/>
                  </a:lnTo>
                  <a:lnTo>
                    <a:pt x="3698253" y="14664"/>
                  </a:lnTo>
                  <a:lnTo>
                    <a:pt x="3630193" y="1833"/>
                  </a:lnTo>
                  <a:lnTo>
                    <a:pt x="3582167" y="229"/>
                  </a:lnTo>
                  <a:lnTo>
                    <a:pt x="3522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5730233" y="7365535"/>
              <a:ext cx="3822065" cy="1886585"/>
            </a:xfrm>
            <a:custGeom>
              <a:avLst/>
              <a:gdLst/>
              <a:ahLst/>
              <a:cxnLst/>
              <a:rect l="l" t="t" r="r" b="b"/>
              <a:pathLst>
                <a:path w="3822065" h="1886584">
                  <a:moveTo>
                    <a:pt x="299261" y="0"/>
                  </a:moveTo>
                  <a:lnTo>
                    <a:pt x="3522612" y="0"/>
                  </a:lnTo>
                  <a:lnTo>
                    <a:pt x="3582163" y="229"/>
                  </a:lnTo>
                  <a:lnTo>
                    <a:pt x="3630189" y="1833"/>
                  </a:lnTo>
                  <a:lnTo>
                    <a:pt x="3668334" y="6186"/>
                  </a:lnTo>
                  <a:lnTo>
                    <a:pt x="3734044" y="32344"/>
                  </a:lnTo>
                  <a:lnTo>
                    <a:pt x="3764805" y="57067"/>
                  </a:lnTo>
                  <a:lnTo>
                    <a:pt x="3789528" y="87828"/>
                  </a:lnTo>
                  <a:lnTo>
                    <a:pt x="3807207" y="123625"/>
                  </a:lnTo>
                  <a:lnTo>
                    <a:pt x="3820039" y="191684"/>
                  </a:lnTo>
                  <a:lnTo>
                    <a:pt x="3821644" y="239709"/>
                  </a:lnTo>
                  <a:lnTo>
                    <a:pt x="3821873" y="299261"/>
                  </a:lnTo>
                  <a:lnTo>
                    <a:pt x="3821873" y="1586875"/>
                  </a:lnTo>
                  <a:lnTo>
                    <a:pt x="3821644" y="1646426"/>
                  </a:lnTo>
                  <a:lnTo>
                    <a:pt x="3820039" y="1694451"/>
                  </a:lnTo>
                  <a:lnTo>
                    <a:pt x="3815686" y="1732597"/>
                  </a:lnTo>
                  <a:lnTo>
                    <a:pt x="3789528" y="1798307"/>
                  </a:lnTo>
                  <a:lnTo>
                    <a:pt x="3764805" y="1829068"/>
                  </a:lnTo>
                  <a:lnTo>
                    <a:pt x="3734044" y="1853791"/>
                  </a:lnTo>
                  <a:lnTo>
                    <a:pt x="3698247" y="1871470"/>
                  </a:lnTo>
                  <a:lnTo>
                    <a:pt x="3630189" y="1884303"/>
                  </a:lnTo>
                  <a:lnTo>
                    <a:pt x="3582163" y="1885907"/>
                  </a:lnTo>
                  <a:lnTo>
                    <a:pt x="3522612" y="1886136"/>
                  </a:lnTo>
                  <a:lnTo>
                    <a:pt x="299261" y="1886136"/>
                  </a:lnTo>
                  <a:lnTo>
                    <a:pt x="239709" y="1885907"/>
                  </a:lnTo>
                  <a:lnTo>
                    <a:pt x="191684" y="1884303"/>
                  </a:lnTo>
                  <a:lnTo>
                    <a:pt x="153538" y="1879949"/>
                  </a:lnTo>
                  <a:lnTo>
                    <a:pt x="87828" y="1853791"/>
                  </a:lnTo>
                  <a:lnTo>
                    <a:pt x="57067" y="1829068"/>
                  </a:lnTo>
                  <a:lnTo>
                    <a:pt x="32344" y="1798307"/>
                  </a:lnTo>
                  <a:lnTo>
                    <a:pt x="14665" y="1762510"/>
                  </a:lnTo>
                  <a:lnTo>
                    <a:pt x="1833" y="1694451"/>
                  </a:lnTo>
                  <a:lnTo>
                    <a:pt x="229" y="1646426"/>
                  </a:lnTo>
                  <a:lnTo>
                    <a:pt x="0" y="1586875"/>
                  </a:lnTo>
                  <a:lnTo>
                    <a:pt x="0" y="299261"/>
                  </a:lnTo>
                  <a:lnTo>
                    <a:pt x="229" y="239709"/>
                  </a:lnTo>
                  <a:lnTo>
                    <a:pt x="1833" y="191684"/>
                  </a:lnTo>
                  <a:lnTo>
                    <a:pt x="6186" y="153538"/>
                  </a:lnTo>
                  <a:lnTo>
                    <a:pt x="32344" y="87828"/>
                  </a:lnTo>
                  <a:lnTo>
                    <a:pt x="57067" y="57067"/>
                  </a:lnTo>
                  <a:lnTo>
                    <a:pt x="87828" y="32344"/>
                  </a:lnTo>
                  <a:lnTo>
                    <a:pt x="123625" y="14665"/>
                  </a:lnTo>
                  <a:lnTo>
                    <a:pt x="191684" y="1833"/>
                  </a:lnTo>
                  <a:lnTo>
                    <a:pt x="239709" y="229"/>
                  </a:lnTo>
                  <a:lnTo>
                    <a:pt x="299261" y="0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15915788" y="7735521"/>
            <a:ext cx="16967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Workflow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ID: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5915788" y="8111008"/>
            <a:ext cx="202755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Operation</a:t>
            </a:r>
            <a:r>
              <a:rPr sz="2050" spc="-50" dirty="0">
                <a:latin typeface="Arial"/>
                <a:cs typeface="Arial"/>
              </a:rPr>
              <a:t> </a:t>
            </a:r>
            <a:r>
              <a:rPr sz="2050" spc="25" dirty="0">
                <a:latin typeface="Arial"/>
                <a:cs typeface="Arial"/>
              </a:rPr>
              <a:t>type: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5915788" y="8486493"/>
            <a:ext cx="19735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spc="10" dirty="0">
                <a:latin typeface="Arial"/>
                <a:cs typeface="Arial"/>
              </a:rPr>
              <a:t>Operation</a:t>
            </a:r>
            <a:r>
              <a:rPr sz="2050" spc="-45" dirty="0">
                <a:latin typeface="Arial"/>
                <a:cs typeface="Arial"/>
              </a:rPr>
              <a:t> </a:t>
            </a:r>
            <a:r>
              <a:rPr sz="2050" spc="-15" dirty="0">
                <a:latin typeface="Arial"/>
                <a:cs typeface="Arial"/>
              </a:rPr>
              <a:t>size: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5915788" y="8860670"/>
            <a:ext cx="12712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10"/>
              </a:spcBef>
              <a:buChar char="•"/>
              <a:tabLst>
                <a:tab pos="201295" algn="l"/>
              </a:tabLst>
            </a:pPr>
            <a:r>
              <a:rPr sz="2050" b="1" dirty="0">
                <a:latin typeface="Arial"/>
                <a:cs typeface="Arial"/>
              </a:rPr>
              <a:t>Context: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7686791" y="7756134"/>
            <a:ext cx="782955" cy="328295"/>
          </a:xfrm>
          <a:prstGeom prst="rect">
            <a:avLst/>
          </a:prstGeom>
          <a:solidFill>
            <a:srgbClr val="BDBDBD"/>
          </a:solidFill>
        </p:spPr>
        <p:txBody>
          <a:bodyPr vert="horz" wrap="square" lIns="0" tIns="12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"/>
              </a:spcBef>
            </a:pPr>
            <a:r>
              <a:rPr sz="2050" spc="5" dirty="0">
                <a:latin typeface="Arial"/>
                <a:cs typeface="Arial"/>
              </a:rPr>
              <a:t>75490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8006876" y="8144046"/>
            <a:ext cx="782955" cy="307340"/>
          </a:xfrm>
          <a:prstGeom prst="rect">
            <a:avLst/>
          </a:prstGeom>
          <a:solidFill>
            <a:srgbClr val="DCDCDC"/>
          </a:solidFill>
        </p:spPr>
        <p:txBody>
          <a:bodyPr vert="horz" wrap="square" lIns="0" tIns="0" rIns="0" bIns="0" rtlCol="0">
            <a:spAutoFit/>
          </a:bodyPr>
          <a:lstStyle/>
          <a:p>
            <a:pPr marL="131445">
              <a:lnSpc>
                <a:spcPts val="2385"/>
              </a:lnSpc>
            </a:pPr>
            <a:r>
              <a:rPr sz="2050" spc="-10" dirty="0">
                <a:latin typeface="Arial"/>
                <a:cs typeface="Arial"/>
              </a:rPr>
              <a:t>read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8006876" y="8531469"/>
            <a:ext cx="782955" cy="307340"/>
          </a:xfrm>
          <a:prstGeom prst="rect">
            <a:avLst/>
          </a:prstGeom>
          <a:solidFill>
            <a:srgbClr val="8F8F8F"/>
          </a:solidFill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2385"/>
              </a:lnSpc>
            </a:pPr>
            <a:r>
              <a:rPr sz="2050" spc="5" dirty="0">
                <a:latin typeface="Arial"/>
                <a:cs typeface="Arial"/>
              </a:rPr>
              <a:t>4096</a:t>
            </a:r>
            <a:endParaRPr sz="205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17330610" y="7099321"/>
            <a:ext cx="367030" cy="367030"/>
          </a:xfrm>
          <a:custGeom>
            <a:avLst/>
            <a:gdLst/>
            <a:ahLst/>
            <a:cxnLst/>
            <a:rect l="l" t="t" r="r" b="b"/>
            <a:pathLst>
              <a:path w="367030" h="367029">
                <a:moveTo>
                  <a:pt x="183243" y="0"/>
                </a:moveTo>
                <a:lnTo>
                  <a:pt x="136760" y="5963"/>
                </a:lnTo>
                <a:lnTo>
                  <a:pt x="92748" y="23853"/>
                </a:lnTo>
                <a:lnTo>
                  <a:pt x="53676" y="53670"/>
                </a:lnTo>
                <a:lnTo>
                  <a:pt x="23856" y="92743"/>
                </a:lnTo>
                <a:lnTo>
                  <a:pt x="5964" y="136757"/>
                </a:lnTo>
                <a:lnTo>
                  <a:pt x="0" y="183240"/>
                </a:lnTo>
                <a:lnTo>
                  <a:pt x="5964" y="229724"/>
                </a:lnTo>
                <a:lnTo>
                  <a:pt x="23856" y="273737"/>
                </a:lnTo>
                <a:lnTo>
                  <a:pt x="53676" y="312810"/>
                </a:lnTo>
                <a:lnTo>
                  <a:pt x="92748" y="342627"/>
                </a:lnTo>
                <a:lnTo>
                  <a:pt x="136760" y="360517"/>
                </a:lnTo>
                <a:lnTo>
                  <a:pt x="183243" y="366480"/>
                </a:lnTo>
                <a:lnTo>
                  <a:pt x="229725" y="360517"/>
                </a:lnTo>
                <a:lnTo>
                  <a:pt x="273737" y="342627"/>
                </a:lnTo>
                <a:lnTo>
                  <a:pt x="312809" y="312810"/>
                </a:lnTo>
                <a:lnTo>
                  <a:pt x="342625" y="273737"/>
                </a:lnTo>
                <a:lnTo>
                  <a:pt x="360515" y="229724"/>
                </a:lnTo>
                <a:lnTo>
                  <a:pt x="366478" y="183240"/>
                </a:lnTo>
                <a:lnTo>
                  <a:pt x="360515" y="136757"/>
                </a:lnTo>
                <a:lnTo>
                  <a:pt x="342625" y="92743"/>
                </a:lnTo>
                <a:lnTo>
                  <a:pt x="312809" y="53670"/>
                </a:lnTo>
                <a:lnTo>
                  <a:pt x="273737" y="23853"/>
                </a:lnTo>
                <a:lnTo>
                  <a:pt x="229725" y="5963"/>
                </a:lnTo>
                <a:lnTo>
                  <a:pt x="183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15840231" y="7119165"/>
            <a:ext cx="3636010" cy="639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280670" algn="ctr">
              <a:lnSpc>
                <a:spcPts val="2190"/>
              </a:lnSpc>
              <a:spcBef>
                <a:spcPts val="125"/>
              </a:spcBef>
            </a:pP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  <a:p>
            <a:pPr algn="ctr">
              <a:lnSpc>
                <a:spcPts val="2610"/>
              </a:lnSpc>
            </a:pPr>
            <a:r>
              <a:rPr sz="2300" b="1" spc="5" dirty="0">
                <a:latin typeface="Arial"/>
                <a:cs typeface="Arial"/>
              </a:rPr>
              <a:t>Key-value </a:t>
            </a:r>
            <a:r>
              <a:rPr sz="2300" b="1" dirty="0">
                <a:latin typeface="Arial"/>
                <a:cs typeface="Arial"/>
              </a:rPr>
              <a:t>store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operation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0" name="object 1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15" dirty="0"/>
              <a:t>9</a:t>
            </a:fld>
            <a:endParaRPr spc="15" dirty="0"/>
          </a:p>
        </p:txBody>
      </p:sp>
      <p:sp>
        <p:nvSpPr>
          <p:cNvPr id="109" name="object 109"/>
          <p:cNvSpPr txBox="1"/>
          <p:nvPr/>
        </p:nvSpPr>
        <p:spPr>
          <a:xfrm>
            <a:off x="17215329" y="8877139"/>
            <a:ext cx="2324100" cy="306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2375"/>
              </a:lnSpc>
            </a:pPr>
            <a:r>
              <a:rPr sz="2050" b="1" spc="15" dirty="0">
                <a:solidFill>
                  <a:srgbClr val="FFFFFF"/>
                </a:solidFill>
                <a:latin typeface="Arial"/>
                <a:cs typeface="Arial"/>
              </a:rPr>
              <a:t>compaction</a:t>
            </a:r>
            <a:r>
              <a:rPr sz="20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b="1" spc="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025" b="1" spc="30" baseline="-6172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050" b="1" spc="20" dirty="0">
                <a:solidFill>
                  <a:srgbClr val="FFFFFF"/>
                </a:solidFill>
                <a:latin typeface="Arial"/>
                <a:cs typeface="Arial"/>
              </a:rPr>
              <a:t>-L</a:t>
            </a:r>
            <a:r>
              <a:rPr sz="2025" b="1" spc="30" baseline="-6172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25" baseline="-617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2476</Words>
  <Application>Microsoft Office PowerPoint</Application>
  <PresentationFormat>사용자 지정</PresentationFormat>
  <Paragraphs>791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Arial</vt:lpstr>
      <vt:lpstr>Calibri</vt:lpstr>
      <vt:lpstr>Lucida Console</vt:lpstr>
      <vt:lpstr>Lucida Sans Typewriter</vt:lpstr>
      <vt:lpstr>Times New Roman</vt:lpstr>
      <vt:lpstr>Wingdings</vt:lpstr>
      <vt:lpstr>Office Theme</vt:lpstr>
      <vt:lpstr>PowerPoint 프레젠테이션</vt:lpstr>
      <vt:lpstr>Data-centric systems</vt:lpstr>
      <vt:lpstr>Data-centric systems</vt:lpstr>
      <vt:lpstr>Challenge #1</vt:lpstr>
      <vt:lpstr>Challenge #1</vt:lpstr>
      <vt:lpstr>Challenge #1</vt:lpstr>
      <vt:lpstr>Challenge #2</vt:lpstr>
      <vt:lpstr>Challenge #2</vt:lpstr>
      <vt:lpstr>Challenge #2</vt:lpstr>
      <vt:lpstr>PAIO</vt:lpstr>
      <vt:lpstr>PAIO Design</vt:lpstr>
      <vt:lpstr>I/O Differentiation</vt:lpstr>
      <vt:lpstr>I/O Enforcement</vt:lpstr>
      <vt:lpstr>Control Plane</vt:lpstr>
      <vt:lpstr>PAIO example</vt:lpstr>
      <vt:lpstr>I/O differentiation</vt:lpstr>
      <vt:lpstr>I/O differentiation</vt:lpstr>
      <vt:lpstr>I/O differentiation</vt:lpstr>
      <vt:lpstr>I/O enforcement</vt:lpstr>
      <vt:lpstr>I/O enforcement</vt:lpstr>
      <vt:lpstr>Control plane interaction</vt:lpstr>
      <vt:lpstr>Tail Latency Control in LSM-based Key-Value Stores</vt:lpstr>
      <vt:lpstr>Tail Latency Control in LSM-based Key-Value Stores</vt:lpstr>
      <vt:lpstr>Tail Latency Control in LSM-based Key-Value Stores</vt:lpstr>
      <vt:lpstr>Experimental setup</vt:lpstr>
      <vt:lpstr>Mixture workload 50% read 50% write</vt:lpstr>
      <vt:lpstr>Mixture workload 50% read 50% write</vt:lpstr>
      <vt:lpstr>Mixture workload 50% read 50% write</vt:lpstr>
      <vt:lpstr>Read-heavy workload 90% read 10% write</vt:lpstr>
      <vt:lpstr>Read-heavy workload 90% read 10% write</vt:lpstr>
      <vt:lpstr>Read-heavy workload 90% read 10% write</vt:lpstr>
      <vt:lpstr>Write-heavy workload 10% read 90% write</vt:lpstr>
      <vt:lpstr>Write-heavy workload 10% read 90% write</vt:lpstr>
      <vt:lpstr>Write-heavy workload 10% read 90% write</vt:lpstr>
      <vt:lpstr>Summary</vt:lpstr>
      <vt:lpstr>Paper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fast22-paio</dc:title>
  <cp:lastModifiedBy>최진서</cp:lastModifiedBy>
  <cp:revision>1</cp:revision>
  <dcterms:created xsi:type="dcterms:W3CDTF">2022-08-09T13:35:15Z</dcterms:created>
  <dcterms:modified xsi:type="dcterms:W3CDTF">2022-08-09T14:02:24Z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2022-02-24T00:00:00Z</vt:filetime>
  </property>
  <property fmtid="{D5CDD505-2E9C-101B-9397-08002B2CF9AE}" pid="3" name="Creator">
    <vt:lpwstr>Keynote</vt:lpwstr>
  </property>
  <property fmtid="{D5CDD505-2E9C-101B-9397-08002B2CF9AE}" pid="4" name="LastSaved">
    <vt:filetime>2022-08-09T00:00:00Z</vt:filetime>
  </property>
</Properties>
</file>